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59" r:id="rId2"/>
    <p:sldId id="256" r:id="rId3"/>
    <p:sldId id="257" r:id="rId4"/>
    <p:sldId id="334" r:id="rId5"/>
    <p:sldId id="260" r:id="rId6"/>
    <p:sldId id="301" r:id="rId7"/>
    <p:sldId id="302" r:id="rId8"/>
    <p:sldId id="303" r:id="rId9"/>
    <p:sldId id="346" r:id="rId10"/>
    <p:sldId id="304" r:id="rId11"/>
    <p:sldId id="335" r:id="rId12"/>
    <p:sldId id="305" r:id="rId13"/>
    <p:sldId id="306" r:id="rId14"/>
    <p:sldId id="307" r:id="rId15"/>
    <p:sldId id="362" r:id="rId16"/>
    <p:sldId id="309" r:id="rId17"/>
    <p:sldId id="339" r:id="rId18"/>
    <p:sldId id="341" r:id="rId19"/>
    <p:sldId id="313" r:id="rId20"/>
    <p:sldId id="311" r:id="rId21"/>
    <p:sldId id="340" r:id="rId22"/>
    <p:sldId id="310" r:id="rId23"/>
    <p:sldId id="333" r:id="rId24"/>
    <p:sldId id="315" r:id="rId25"/>
    <p:sldId id="316" r:id="rId26"/>
    <p:sldId id="317" r:id="rId27"/>
    <p:sldId id="322" r:id="rId28"/>
    <p:sldId id="320" r:id="rId29"/>
    <p:sldId id="318" r:id="rId30"/>
    <p:sldId id="348" r:id="rId31"/>
    <p:sldId id="349" r:id="rId32"/>
    <p:sldId id="354" r:id="rId33"/>
    <p:sldId id="355" r:id="rId34"/>
    <p:sldId id="350" r:id="rId35"/>
    <p:sldId id="356" r:id="rId36"/>
    <p:sldId id="352" r:id="rId37"/>
    <p:sldId id="358" r:id="rId38"/>
    <p:sldId id="361" r:id="rId39"/>
    <p:sldId id="359" r:id="rId40"/>
    <p:sldId id="360" r:id="rId41"/>
    <p:sldId id="323" r:id="rId42"/>
    <p:sldId id="321" r:id="rId43"/>
    <p:sldId id="336" r:id="rId44"/>
    <p:sldId id="337" r:id="rId45"/>
    <p:sldId id="332" r:id="rId46"/>
    <p:sldId id="342" r:id="rId47"/>
    <p:sldId id="347" r:id="rId48"/>
    <p:sldId id="297" r:id="rId49"/>
    <p:sldId id="338" r:id="rId50"/>
    <p:sldId id="343" r:id="rId51"/>
    <p:sldId id="344" r:id="rId52"/>
    <p:sldId id="345" r:id="rId53"/>
  </p:sldIdLst>
  <p:sldSz cx="9144000" cy="6858000" type="screen4x3"/>
  <p:notesSz cx="6858000" cy="9144000"/>
  <p:custDataLst>
    <p:tags r:id="rId55"/>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FF00"/>
    <a:srgbClr val="FFFFFF"/>
    <a:srgbClr val="1000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78" autoAdjust="0"/>
  </p:normalViewPr>
  <p:slideViewPr>
    <p:cSldViewPr showGuides="1">
      <p:cViewPr varScale="1">
        <p:scale>
          <a:sx n="83" d="100"/>
          <a:sy n="83" d="100"/>
        </p:scale>
        <p:origin x="1862"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195"/>
    </p:cViewPr>
  </p:sorterViewPr>
  <p:notesViewPr>
    <p:cSldViewPr showGuides="1">
      <p:cViewPr>
        <p:scale>
          <a:sx n="100" d="100"/>
          <a:sy n="100" d="100"/>
        </p:scale>
        <p:origin x="-322" y="-145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FDCBC27-06DA-495E-B333-985D571F4846}" type="datetimeFigureOut">
              <a:rPr lang="en-US"/>
              <a:pPr>
                <a:defRPr/>
              </a:pPr>
              <a:t>8/19/2013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6A3ADD4A-89FF-404B-8F3E-84B510EB18F4}" type="slidenum">
              <a:rPr lang="en-US"/>
              <a:pPr>
                <a:defRPr/>
              </a:pPr>
              <a:t>‹#›</a:t>
            </a:fld>
            <a:endParaRPr lang="en-US"/>
          </a:p>
        </p:txBody>
      </p:sp>
    </p:spTree>
    <p:extLst>
      <p:ext uri="{BB962C8B-B14F-4D97-AF65-F5344CB8AC3E}">
        <p14:creationId xmlns:p14="http://schemas.microsoft.com/office/powerpoint/2010/main" val="4545834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latin typeface="Gill Sans MT" panose="020B0502020104020203" pitchFamily="34" charset="0"/>
              </a:rPr>
              <a:t>“With specific reference to this context, the proverb refers to the use of one’s financial resources.  God will not be mocked in this regard.  There is a relationship between the use of our money and the harvest that shall be reaped.  The words of Jesus in this regard help explain this verse, ‘Lay not up for yourselves treasures upon earth, where moth and rust doth corrupt, and where thieves break through and steal:  But lay up for yourselves treasures in heaven, where neither moth nor rust doth corrupt, and where thieves do not break through nor steal’ (Matt. 6:19-20).”  </a:t>
            </a:r>
          </a:p>
          <a:p>
            <a:pPr eaLnBrk="1" hangingPunct="1">
              <a:spcBef>
                <a:spcPct val="0"/>
              </a:spcBef>
            </a:pPr>
            <a:endParaRPr lang="en-US" smtClean="0">
              <a:latin typeface="Gill Sans MT" panose="020B0502020104020203" pitchFamily="34" charset="0"/>
            </a:endParaRPr>
          </a:p>
          <a:p>
            <a:pPr eaLnBrk="1" hangingPunct="1">
              <a:spcBef>
                <a:spcPct val="0"/>
              </a:spcBef>
            </a:pPr>
            <a:r>
              <a:rPr lang="en-US" smtClean="0">
                <a:latin typeface="Gill Sans MT" panose="020B0502020104020203" pitchFamily="34" charset="0"/>
              </a:rPr>
              <a:t>“This proverb warns that one cannot reap the happiness in heaven when he improperly uses his money.”</a:t>
            </a:r>
          </a:p>
          <a:p>
            <a:pPr eaLnBrk="1" hangingPunct="1">
              <a:spcBef>
                <a:spcPct val="0"/>
              </a:spcBef>
            </a:pPr>
            <a:endParaRPr lang="en-US" smtClean="0">
              <a:latin typeface="Gill Sans MT" panose="020B0502020104020203" pitchFamily="34" charset="0"/>
            </a:endParaRPr>
          </a:p>
          <a:p>
            <a:pPr eaLnBrk="1" hangingPunct="1">
              <a:spcBef>
                <a:spcPct val="0"/>
              </a:spcBef>
            </a:pPr>
            <a:r>
              <a:rPr lang="en-US" smtClean="0">
                <a:latin typeface="Gill Sans MT" panose="020B0502020104020203" pitchFamily="34" charset="0"/>
              </a:rPr>
              <a:t>pp. 284-285 Mike Willis Truth Commentary on Galatians </a:t>
            </a: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93AA90D-560F-4B27-8355-D416E721CC9A}" type="slidenum">
              <a:rPr lang="en-US" smtClean="0"/>
              <a:pPr/>
              <a:t>9</a:t>
            </a:fld>
            <a:endParaRPr lang="en-US" smtClean="0"/>
          </a:p>
        </p:txBody>
      </p:sp>
    </p:spTree>
    <p:extLst>
      <p:ext uri="{BB962C8B-B14F-4D97-AF65-F5344CB8AC3E}">
        <p14:creationId xmlns:p14="http://schemas.microsoft.com/office/powerpoint/2010/main" val="12545551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dirty="0"/>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dirty="0"/>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F17DB302-3600-4525-9A63-00E1A681F650}" type="datetimeFigureOut">
              <a:rPr lang="en-US"/>
              <a:pPr>
                <a:defRPr/>
              </a:pPr>
              <a:t>8/19/2013</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solidFill>
                  <a:srgbClr val="FFFFFF"/>
                </a:solidFill>
              </a:defRPr>
            </a:lvl1pPr>
          </a:lstStyle>
          <a:p>
            <a:pPr>
              <a:defRPr/>
            </a:pPr>
            <a:fld id="{BA764750-E1C0-4D3C-A4C6-4301439550D3}" type="slidenum">
              <a:rPr lang="en-US"/>
              <a:pPr>
                <a:defRPr/>
              </a:pPr>
              <a:t>‹#›</a:t>
            </a:fld>
            <a:endParaRPr lang="en-US"/>
          </a:p>
        </p:txBody>
      </p:sp>
    </p:spTree>
    <p:extLst>
      <p:ext uri="{BB962C8B-B14F-4D97-AF65-F5344CB8AC3E}">
        <p14:creationId xmlns:p14="http://schemas.microsoft.com/office/powerpoint/2010/main" val="4119722084"/>
      </p:ext>
    </p:extLst>
  </p:cSld>
  <p:clrMapOvr>
    <a:overrideClrMapping bg1="dk1" tx1="lt1" bg2="dk2" tx2="lt2" accent1="accent1" accent2="accent2" accent3="accent3" accent4="accent4" accent5="accent5" accent6="accent6" hlink="hlink" folHlink="folHlink"/>
  </p:clrMapOvr>
  <p:transition>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42D7E8-93C7-4CE5-AE7F-3A179C0FCB90}" type="datetimeFigureOut">
              <a:rPr lang="en-US"/>
              <a:pPr>
                <a:defRPr/>
              </a:pPr>
              <a:t>8/19/2013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2DF772-CFD2-4100-B823-3645DFC7482A}" type="slidenum">
              <a:rPr lang="en-US"/>
              <a:pPr>
                <a:defRPr/>
              </a:pPr>
              <a:t>‹#›</a:t>
            </a:fld>
            <a:endParaRPr lang="en-US"/>
          </a:p>
        </p:txBody>
      </p:sp>
    </p:spTree>
    <p:extLst>
      <p:ext uri="{BB962C8B-B14F-4D97-AF65-F5344CB8AC3E}">
        <p14:creationId xmlns:p14="http://schemas.microsoft.com/office/powerpoint/2010/main" val="4145144328"/>
      </p:ext>
    </p:extLst>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dirty="0"/>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dirty="0"/>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AEB0BDFC-3BFB-4201-B199-6658CF0F5AED}" type="datetimeFigureOut">
              <a:rPr lang="en-US"/>
              <a:pPr>
                <a:defRPr/>
              </a:pPr>
              <a:t>8/19/2013</a:t>
            </a:fld>
            <a:endParaRPr lang="en-US" dirty="0"/>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D86CEF15-A2B7-48A4-80F3-0BB2F14EB275}" type="slidenum">
              <a:rPr lang="en-US"/>
              <a:pPr>
                <a:defRPr/>
              </a:pPr>
              <a:t>‹#›</a:t>
            </a:fld>
            <a:endParaRPr lang="en-US"/>
          </a:p>
        </p:txBody>
      </p:sp>
    </p:spTree>
    <p:extLst>
      <p:ext uri="{BB962C8B-B14F-4D97-AF65-F5344CB8AC3E}">
        <p14:creationId xmlns:p14="http://schemas.microsoft.com/office/powerpoint/2010/main" val="2420309314"/>
      </p:ext>
    </p:extLst>
  </p:cSld>
  <p:clrMapOvr>
    <a:masterClrMapping/>
  </p:clrMapOvr>
  <p:transition>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65B7C08-8222-4232-A99C-1876E3668EA7}" type="datetimeFigureOut">
              <a:rPr lang="en-US"/>
              <a:pPr>
                <a:defRPr/>
              </a:pPr>
              <a:t>8/19/2013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A4B98D-3D9B-4C95-AF9F-18175811F968}" type="slidenum">
              <a:rPr lang="en-US"/>
              <a:pPr>
                <a:defRPr/>
              </a:pPr>
              <a:t>‹#›</a:t>
            </a:fld>
            <a:endParaRPr lang="en-US"/>
          </a:p>
        </p:txBody>
      </p:sp>
    </p:spTree>
    <p:extLst>
      <p:ext uri="{BB962C8B-B14F-4D97-AF65-F5344CB8AC3E}">
        <p14:creationId xmlns:p14="http://schemas.microsoft.com/office/powerpoint/2010/main" val="2553722163"/>
      </p:ext>
    </p:extLst>
  </p:cSld>
  <p:clrMapOvr>
    <a:masterClrMapping/>
  </p:clrMapOvr>
  <p:transition>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dirty="0"/>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D1DCB16D-E91A-4219-9E32-7BF8B234C4FB}" type="datetimeFigureOut">
              <a:rPr lang="en-US"/>
              <a:pPr>
                <a:defRPr/>
              </a:pPr>
              <a:t>8/19/2013</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solidFill>
                  <a:srgbClr val="FFFFFF"/>
                </a:solidFill>
              </a:defRPr>
            </a:lvl1pPr>
          </a:lstStyle>
          <a:p>
            <a:pPr>
              <a:defRPr/>
            </a:pPr>
            <a:fld id="{C44EC749-85AF-4AA6-B609-B42E35187AA7}" type="slidenum">
              <a:rPr lang="en-US"/>
              <a:pPr>
                <a:defRPr/>
              </a:pPr>
              <a:t>‹#›</a:t>
            </a:fld>
            <a:endParaRPr lang="en-US"/>
          </a:p>
        </p:txBody>
      </p:sp>
    </p:spTree>
    <p:extLst>
      <p:ext uri="{BB962C8B-B14F-4D97-AF65-F5344CB8AC3E}">
        <p14:creationId xmlns:p14="http://schemas.microsoft.com/office/powerpoint/2010/main" val="3050751132"/>
      </p:ext>
    </p:extLst>
  </p:cSld>
  <p:clrMapOvr>
    <a:overrideClrMapping bg1="dk1" tx1="lt1" bg2="dk2" tx2="lt2" accent1="accent1" accent2="accent2" accent3="accent3" accent4="accent4" accent5="accent5" accent6="accent6" hlink="hlink" folHlink="folHlink"/>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9AFB958-98DF-42E5-9810-1767913FD9D5}" type="datetimeFigureOut">
              <a:rPr lang="en-US"/>
              <a:pPr>
                <a:defRPr/>
              </a:pPr>
              <a:t>8/19/2013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6B40D74-45FF-4E85-807C-A4D018BF7F4F}" type="slidenum">
              <a:rPr lang="en-US"/>
              <a:pPr>
                <a:defRPr/>
              </a:pPr>
              <a:t>‹#›</a:t>
            </a:fld>
            <a:endParaRPr lang="en-US"/>
          </a:p>
        </p:txBody>
      </p:sp>
    </p:spTree>
    <p:extLst>
      <p:ext uri="{BB962C8B-B14F-4D97-AF65-F5344CB8AC3E}">
        <p14:creationId xmlns:p14="http://schemas.microsoft.com/office/powerpoint/2010/main" val="223299305"/>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684EA60-74F4-4954-AAF4-174A97477707}" type="datetimeFigureOut">
              <a:rPr lang="en-US"/>
              <a:pPr>
                <a:defRPr/>
              </a:pPr>
              <a:t>8/19/2013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0EAFF7-7BA5-47DD-A368-4AD0C8264D2C}" type="slidenum">
              <a:rPr lang="en-US"/>
              <a:pPr>
                <a:defRPr/>
              </a:pPr>
              <a:t>‹#›</a:t>
            </a:fld>
            <a:endParaRPr lang="en-US"/>
          </a:p>
        </p:txBody>
      </p:sp>
    </p:spTree>
    <p:extLst>
      <p:ext uri="{BB962C8B-B14F-4D97-AF65-F5344CB8AC3E}">
        <p14:creationId xmlns:p14="http://schemas.microsoft.com/office/powerpoint/2010/main" val="2370839309"/>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D666EE7-7FB2-49D2-A7D6-59C61F6F938F}" type="datetimeFigureOut">
              <a:rPr lang="en-US"/>
              <a:pPr>
                <a:defRPr/>
              </a:pPr>
              <a:t>8/19/2013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6675F07-CC32-4A94-987F-590EAAB6273A}" type="slidenum">
              <a:rPr lang="en-US"/>
              <a:pPr>
                <a:defRPr/>
              </a:pPr>
              <a:t>‹#›</a:t>
            </a:fld>
            <a:endParaRPr lang="en-US"/>
          </a:p>
        </p:txBody>
      </p:sp>
    </p:spTree>
    <p:extLst>
      <p:ext uri="{BB962C8B-B14F-4D97-AF65-F5344CB8AC3E}">
        <p14:creationId xmlns:p14="http://schemas.microsoft.com/office/powerpoint/2010/main" val="1223913342"/>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11999C32-E00F-4D12-AF82-4BCF52C893FD}" type="datetimeFigureOut">
              <a:rPr lang="en-US"/>
              <a:pPr>
                <a:defRPr/>
              </a:pPr>
              <a:t>8/19/2013</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46B912BD-7073-4E2A-93DF-DE0CD671F711}" type="slidenum">
              <a:rPr lang="en-US"/>
              <a:pPr>
                <a:defRPr/>
              </a:pPr>
              <a:t>‹#›</a:t>
            </a:fld>
            <a:endParaRPr lang="en-US"/>
          </a:p>
        </p:txBody>
      </p:sp>
    </p:spTree>
    <p:extLst>
      <p:ext uri="{BB962C8B-B14F-4D97-AF65-F5344CB8AC3E}">
        <p14:creationId xmlns:p14="http://schemas.microsoft.com/office/powerpoint/2010/main" val="1737944765"/>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dirty="0"/>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FECEBDA7-EDE3-4181-AAB0-BF599A9728EF}" type="datetimeFigureOut">
              <a:rPr lang="en-US"/>
              <a:pPr>
                <a:defRPr/>
              </a:pPr>
              <a:t>8/19/2013</a:t>
            </a:fld>
            <a:endParaRPr lang="en-US" dirty="0"/>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107058C9-943E-4FFF-AF09-6A1E3FD3E9D8}" type="slidenum">
              <a:rPr lang="en-US"/>
              <a:pPr>
                <a:defRPr/>
              </a:pPr>
              <a:t>‹#›</a:t>
            </a:fld>
            <a:endParaRPr lang="en-US"/>
          </a:p>
        </p:txBody>
      </p:sp>
    </p:spTree>
    <p:extLst>
      <p:ext uri="{BB962C8B-B14F-4D97-AF65-F5344CB8AC3E}">
        <p14:creationId xmlns:p14="http://schemas.microsoft.com/office/powerpoint/2010/main" val="548990776"/>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dirty="0"/>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2C0626C2-0D72-47EC-92AE-D448184ABAA8}" type="datetimeFigureOut">
              <a:rPr lang="en-US"/>
              <a:pPr>
                <a:defRPr/>
              </a:pPr>
              <a:t>8/19/2013</a:t>
            </a:fld>
            <a:endParaRPr lang="en-US" dirty="0"/>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498114E7-9948-462F-8937-97121290FFE8}" type="slidenum">
              <a:rPr lang="en-US"/>
              <a:pPr>
                <a:defRPr/>
              </a:pPr>
              <a:t>‹#›</a:t>
            </a:fld>
            <a:endParaRPr lang="en-US"/>
          </a:p>
        </p:txBody>
      </p:sp>
    </p:spTree>
    <p:extLst>
      <p:ext uri="{BB962C8B-B14F-4D97-AF65-F5344CB8AC3E}">
        <p14:creationId xmlns:p14="http://schemas.microsoft.com/office/powerpoint/2010/main" val="4205513343"/>
      </p:ext>
    </p:extLst>
  </p:cSld>
  <p:clrMapOvr>
    <a:overrideClrMapping bg1="lt1" tx1="dk1" bg2="lt2" tx2="dk2" accent1="accent1" accent2="accent2" accent3="accent3" accent4="accent4" accent5="accent5" accent6="accent6" hlink="hlink" folHlink="folHlink"/>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dirty="0"/>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dirty="0"/>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1029" name="Text Placeholder 2"/>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defRPr>
            </a:lvl1pPr>
            <a:extLst/>
          </a:lstStyle>
          <a:p>
            <a:pPr>
              <a:defRPr/>
            </a:pPr>
            <a:fld id="{27FF6714-DB65-48DC-A9B0-79DF0B2F379D}" type="datetimeFigureOut">
              <a:rPr lang="en-US"/>
              <a:pPr>
                <a:defRPr/>
              </a:pPr>
              <a:t>8/19/2013</a:t>
            </a:fld>
            <a:endParaRPr lang="en-US" dirty="0"/>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defRPr>
            </a:lvl1pPr>
            <a:extLst/>
          </a:lstStyle>
          <a:p>
            <a:pPr>
              <a:defRPr/>
            </a:pPr>
            <a:endParaRPr lang="en-US"/>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wrap="square" lIns="91440" tIns="45720" rIns="91440" bIns="0" numCol="1" anchor="b" anchorCtr="0" compatLnSpc="1">
            <a:prstTxWarp prst="textNoShape">
              <a:avLst/>
            </a:prstTxWarp>
          </a:bodyPr>
          <a:lstStyle>
            <a:lvl1pPr algn="r" eaLnBrk="1" hangingPunct="1">
              <a:defRPr sz="1200">
                <a:solidFill>
                  <a:srgbClr val="3F3F3F"/>
                </a:solidFill>
                <a:latin typeface="Corbel" panose="020B0503020204020204" pitchFamily="34" charset="0"/>
              </a:defRPr>
            </a:lvl1pPr>
          </a:lstStyle>
          <a:p>
            <a:pPr>
              <a:defRPr/>
            </a:pPr>
            <a:fld id="{7F945A83-039F-4E62-A674-49F537D2B94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27" r:id="rId1"/>
    <p:sldLayoutId id="2147484222" r:id="rId2"/>
    <p:sldLayoutId id="2147484228" r:id="rId3"/>
    <p:sldLayoutId id="2147484223" r:id="rId4"/>
    <p:sldLayoutId id="2147484224" r:id="rId5"/>
    <p:sldLayoutId id="2147484225" r:id="rId6"/>
    <p:sldLayoutId id="2147484229" r:id="rId7"/>
    <p:sldLayoutId id="2147484230" r:id="rId8"/>
    <p:sldLayoutId id="2147484231" r:id="rId9"/>
    <p:sldLayoutId id="2147484226" r:id="rId10"/>
    <p:sldLayoutId id="2147484232" r:id="rId11"/>
  </p:sldLayoutIdLst>
  <p:transition>
    <p:wedge/>
  </p:transition>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rgbClr val="FFFFFF"/>
            </a:gs>
            <a:gs pos="7001">
              <a:srgbClr val="E6E6E6"/>
            </a:gs>
            <a:gs pos="32001">
              <a:srgbClr val="7D8496"/>
            </a:gs>
            <a:gs pos="47000">
              <a:srgbClr val="E6E6E6"/>
            </a:gs>
            <a:gs pos="85001">
              <a:srgbClr val="7D8496"/>
            </a:gs>
            <a:gs pos="100000">
              <a:srgbClr val="E6E6E6"/>
            </a:gs>
          </a:gsLst>
          <a:lin ang="2700000" scaled="1"/>
        </a:gradFill>
        <a:effectLst/>
      </p:bgPr>
    </p:bg>
    <p:spTree>
      <p:nvGrpSpPr>
        <p:cNvPr id="1" name=""/>
        <p:cNvGrpSpPr/>
        <p:nvPr/>
      </p:nvGrpSpPr>
      <p:grpSpPr>
        <a:xfrm>
          <a:off x="0" y="0"/>
          <a:ext cx="0" cy="0"/>
          <a:chOff x="0" y="0"/>
          <a:chExt cx="0" cy="0"/>
        </a:xfrm>
      </p:grpSpPr>
      <p:pic>
        <p:nvPicPr>
          <p:cNvPr id="5" name="j0400301.jpg"/>
          <p:cNvPicPr>
            <a:picLocks noChangeAspect="1"/>
          </p:cNvPicPr>
          <p:nvPr/>
        </p:nvPicPr>
        <p:blipFill>
          <a:blip r:embed="rId2" cstate="print"/>
          <a:stretch>
            <a:fillRect/>
          </a:stretch>
        </p:blipFill>
        <p:spPr>
          <a:xfrm>
            <a:off x="3323844" y="1868424"/>
            <a:ext cx="2496312" cy="3121152"/>
          </a:xfrm>
          <a:prstGeom prst="roundRect">
            <a:avLst>
              <a:gd name="adj" fmla="val 16667"/>
            </a:avLst>
          </a:prstGeom>
          <a:noFill/>
          <a:ln>
            <a:solidFill>
              <a:schemeClr val="bg1"/>
            </a:solidFill>
          </a:ln>
          <a:effectLst>
            <a:reflection blurRad="12700" stA="50000" endPos="75000" dist="101600" dir="5400000" sy="-100000" algn="bl" rotWithShape="0"/>
          </a:effectLst>
          <a:scene3d>
            <a:camera prst="isometricOffAxis2Left"/>
            <a:lightRig rig="threePt" dir="t"/>
          </a:scene3d>
        </p:spPr>
      </p:pic>
    </p:spTree>
  </p:cSld>
  <p:clrMapOvr>
    <a:masterClrMapping/>
  </p:clrMapOvr>
  <p:transition>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696200" cy="1408176"/>
          </a:xfrm>
        </p:spPr>
        <p:txBody>
          <a:bodyPr/>
          <a:lstStyle/>
          <a:p>
            <a:pPr marL="685800" indent="-685800" eaLnBrk="1" fontAlgn="auto" hangingPunct="1">
              <a:spcAft>
                <a:spcPts val="0"/>
              </a:spcAft>
              <a:buFont typeface="Wingdings 2" pitchFamily="18" charset="2"/>
              <a:buChar char=""/>
              <a:defRPr/>
            </a:pPr>
            <a:r>
              <a:rPr lang="en-US" sz="4000" dirty="0" smtClean="0">
                <a:solidFill>
                  <a:schemeClr val="accent1">
                    <a:satMod val="150000"/>
                  </a:schemeClr>
                </a:solidFill>
              </a:rPr>
              <a:t>Are There Any Opportunities?</a:t>
            </a:r>
            <a:endParaRPr lang="en-US" sz="4000" i="1" dirty="0">
              <a:solidFill>
                <a:schemeClr val="accent1">
                  <a:satMod val="150000"/>
                </a:schemeClr>
              </a:solidFill>
            </a:endParaRPr>
          </a:p>
        </p:txBody>
      </p:sp>
      <p:sp>
        <p:nvSpPr>
          <p:cNvPr id="3" name="Content Placeholder 2"/>
          <p:cNvSpPr>
            <a:spLocks noGrp="1"/>
          </p:cNvSpPr>
          <p:nvPr>
            <p:ph idx="1"/>
          </p:nvPr>
        </p:nvSpPr>
        <p:spPr>
          <a:xfrm>
            <a:off x="152400" y="1600200"/>
            <a:ext cx="8839200" cy="4724400"/>
          </a:xfrm>
        </p:spPr>
        <p:txBody>
          <a:bodyPr rtlCol="0" anchor="ctr">
            <a:noAutofit/>
          </a:bodyPr>
          <a:lstStyle/>
          <a:p>
            <a:pPr marL="438912" indent="-320040" eaLnBrk="1" fontAlgn="auto" hangingPunct="1">
              <a:spcBef>
                <a:spcPts val="0"/>
              </a:spcBef>
              <a:spcAft>
                <a:spcPts val="1800"/>
              </a:spcAft>
              <a:buFont typeface="Wingdings 2"/>
              <a:buChar char=""/>
              <a:defRPr/>
            </a:pPr>
            <a:r>
              <a:rPr lang="en-US" sz="3800" b="1" dirty="0" smtClean="0">
                <a:effectLst>
                  <a:outerShdw blurRad="38100" dist="38100" dir="2700000" algn="tl">
                    <a:srgbClr val="000000">
                      <a:alpha val="43137"/>
                    </a:srgbClr>
                  </a:outerShdw>
                </a:effectLst>
              </a:rPr>
              <a:t>Many never seem to find opportunities to obey </a:t>
            </a:r>
            <a:r>
              <a:rPr lang="en-US" sz="3800" b="1" i="1" dirty="0" smtClean="0">
                <a:solidFill>
                  <a:srgbClr val="FF9900"/>
                </a:solidFill>
                <a:effectLst>
                  <a:outerShdw blurRad="38100" dist="38100" dir="2700000" algn="tl">
                    <a:srgbClr val="000000">
                      <a:alpha val="43137"/>
                    </a:srgbClr>
                  </a:outerShdw>
                </a:effectLst>
              </a:rPr>
              <a:t>Gal. 6:6-10 </a:t>
            </a:r>
            <a:r>
              <a:rPr lang="en-US" sz="3800" b="1" dirty="0" smtClean="0">
                <a:effectLst>
                  <a:outerShdw blurRad="38100" dist="38100" dir="2700000" algn="tl">
                    <a:srgbClr val="000000">
                      <a:alpha val="43137"/>
                    </a:srgbClr>
                  </a:outerShdw>
                </a:effectLst>
              </a:rPr>
              <a:t>and </a:t>
            </a:r>
            <a:r>
              <a:rPr lang="en-US" sz="3800" b="1" i="1" dirty="0" smtClean="0">
                <a:solidFill>
                  <a:srgbClr val="FF9900"/>
                </a:solidFill>
                <a:effectLst>
                  <a:outerShdw blurRad="38100" dist="38100" dir="2700000" algn="tl">
                    <a:srgbClr val="000000">
                      <a:alpha val="43137"/>
                    </a:srgbClr>
                  </a:outerShdw>
                </a:effectLst>
              </a:rPr>
              <a:t>Jas. 1:27</a:t>
            </a:r>
            <a:r>
              <a:rPr lang="en-US" sz="3800" b="1" dirty="0" smtClean="0">
                <a:effectLst>
                  <a:outerShdw blurRad="38100" dist="38100" dir="2700000" algn="tl">
                    <a:srgbClr val="000000">
                      <a:alpha val="43137"/>
                    </a:srgbClr>
                  </a:outerShdw>
                </a:effectLst>
              </a:rPr>
              <a:t>.  </a:t>
            </a:r>
          </a:p>
          <a:p>
            <a:pPr marL="973138" lvl="1" indent="-561975" eaLnBrk="1" fontAlgn="auto" hangingPunct="1">
              <a:spcBef>
                <a:spcPts val="0"/>
              </a:spcBef>
              <a:spcAft>
                <a:spcPts val="1800"/>
              </a:spcAft>
              <a:buClr>
                <a:srgbClr val="FF9900"/>
              </a:buClr>
              <a:buSzPct val="110000"/>
              <a:buFont typeface="Wingdings 2" pitchFamily="18" charset="2"/>
              <a:buChar char=""/>
              <a:defRPr/>
            </a:pPr>
            <a:r>
              <a:rPr lang="en-US" sz="3200" b="1" dirty="0" smtClean="0">
                <a:effectLst>
                  <a:outerShdw blurRad="38100" dist="38100" dir="2700000" algn="tl">
                    <a:srgbClr val="000000">
                      <a:alpha val="43137"/>
                    </a:srgbClr>
                  </a:outerShdw>
                </a:effectLst>
              </a:rPr>
              <a:t>Find plenty of opportunities for other things (latest fashion, vacations, recreation, gadgets, careers, million other things).</a:t>
            </a:r>
          </a:p>
          <a:p>
            <a:pPr marL="973138" lvl="1" indent="-561975" eaLnBrk="1" fontAlgn="auto" hangingPunct="1">
              <a:spcBef>
                <a:spcPts val="0"/>
              </a:spcBef>
              <a:spcAft>
                <a:spcPts val="1800"/>
              </a:spcAft>
              <a:buClr>
                <a:srgbClr val="FF9900"/>
              </a:buClr>
              <a:buSzPct val="110000"/>
              <a:buFont typeface="Wingdings 2" pitchFamily="18" charset="2"/>
              <a:buChar char=""/>
              <a:defRPr/>
            </a:pPr>
            <a:r>
              <a:rPr lang="en-US" sz="3200" b="1" dirty="0" smtClean="0">
                <a:effectLst>
                  <a:outerShdw blurRad="38100" dist="38100" dir="2700000" algn="tl">
                    <a:srgbClr val="000000">
                      <a:alpha val="43137"/>
                    </a:srgbClr>
                  </a:outerShdw>
                </a:effectLst>
              </a:rPr>
              <a:t>But nothing for widows, orphans, gospel preachers or persons in need.</a:t>
            </a:r>
            <a:endParaRPr lang="en-US" sz="3200" b="1" dirty="0" smtClean="0">
              <a:solidFill>
                <a:srgbClr val="FF9900"/>
              </a:solidFill>
              <a:effectLst>
                <a:outerShdw blurRad="38100" dist="38100" dir="2700000" algn="tl">
                  <a:srgbClr val="000000">
                    <a:alpha val="43137"/>
                  </a:srgbClr>
                </a:outerShdw>
              </a:effectLst>
            </a:endParaRPr>
          </a:p>
        </p:txBody>
      </p:sp>
      <p:pic>
        <p:nvPicPr>
          <p:cNvPr id="4" name="Picture 4" descr="b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0"/>
            <a:ext cx="19050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7"/>
          <p:cNvSpPr txBox="1">
            <a:spLocks noChangeArrowheads="1"/>
          </p:cNvSpPr>
          <p:nvPr/>
        </p:nvSpPr>
        <p:spPr bwMode="auto">
          <a:xfrm>
            <a:off x="8832850" y="6488113"/>
            <a:ext cx="311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latin typeface="Gill Sans MT" panose="020B0502020104020203" pitchFamily="34" charset="0"/>
              </a:rPr>
              <a:t>9</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dissolve">
                                      <p:cBhvr>
                                        <p:cTn id="18" dur="500"/>
                                        <p:tgtEl>
                                          <p:spTgt spid="3">
                                            <p:txEl>
                                              <p:pRg st="0" end="0"/>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dissolve">
                                      <p:cBhvr>
                                        <p:cTn id="21" dur="500"/>
                                        <p:tgtEl>
                                          <p:spTgt spid="3">
                                            <p:txEl>
                                              <p:pRg st="1" end="1"/>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dissolve">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696200" cy="1408176"/>
          </a:xfrm>
        </p:spPr>
        <p:txBody>
          <a:bodyPr/>
          <a:lstStyle/>
          <a:p>
            <a:pPr marL="685800" indent="-685800" eaLnBrk="1" fontAlgn="auto" hangingPunct="1">
              <a:spcAft>
                <a:spcPts val="0"/>
              </a:spcAft>
              <a:buFont typeface="Wingdings 2" pitchFamily="18" charset="2"/>
              <a:buChar char=""/>
              <a:defRPr/>
            </a:pPr>
            <a:r>
              <a:rPr lang="en-US" sz="4000" dirty="0" smtClean="0">
                <a:solidFill>
                  <a:schemeClr val="accent1">
                    <a:satMod val="150000"/>
                  </a:schemeClr>
                </a:solidFill>
              </a:rPr>
              <a:t>Are There Any Opportunities?</a:t>
            </a:r>
            <a:endParaRPr lang="en-US" sz="4000" i="1" dirty="0">
              <a:solidFill>
                <a:schemeClr val="accent1">
                  <a:satMod val="150000"/>
                </a:schemeClr>
              </a:solidFill>
            </a:endParaRPr>
          </a:p>
        </p:txBody>
      </p:sp>
      <p:pic>
        <p:nvPicPr>
          <p:cNvPr id="4" name="Picture 4" descr="b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0"/>
            <a:ext cx="19050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6"/>
          <p:cNvSpPr>
            <a:spLocks noChangeArrowheads="1"/>
          </p:cNvSpPr>
          <p:nvPr/>
        </p:nvSpPr>
        <p:spPr bwMode="auto">
          <a:xfrm>
            <a:off x="152400" y="1524000"/>
            <a:ext cx="8793163" cy="2514600"/>
          </a:xfrm>
          <a:prstGeom prst="roundRect">
            <a:avLst>
              <a:gd name="adj" fmla="val 16667"/>
            </a:avLst>
          </a:prstGeom>
          <a:solidFill>
            <a:schemeClr val="bg1"/>
          </a:solidFill>
          <a:ln w="63500">
            <a:solidFill>
              <a:srgbClr val="FF0000"/>
            </a:solidFill>
            <a:round/>
            <a:headEnd/>
            <a:tailEnd/>
          </a:ln>
        </p:spPr>
        <p:txBody>
          <a:bodyPr wrap="none" anchor="ct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9pPr>
          </a:lstStyle>
          <a:p>
            <a:pPr algn="ctr" eaLnBrk="1" hangingPunct="1">
              <a:buClrTx/>
              <a:buSzTx/>
              <a:buFontTx/>
              <a:buNone/>
            </a:pPr>
            <a:r>
              <a:rPr lang="en-US" sz="5400" b="1" i="1">
                <a:solidFill>
                  <a:srgbClr val="002060"/>
                </a:solidFill>
              </a:rPr>
              <a:t>Sir Francis Bacon</a:t>
            </a:r>
          </a:p>
          <a:p>
            <a:pPr algn="ctr" eaLnBrk="1" hangingPunct="1">
              <a:buClrTx/>
              <a:buSzTx/>
              <a:buFontTx/>
              <a:buNone/>
            </a:pPr>
            <a:r>
              <a:rPr lang="en-US" sz="5400" b="1" i="1"/>
              <a:t>“A wise man will make more</a:t>
            </a:r>
          </a:p>
          <a:p>
            <a:pPr algn="ctr" eaLnBrk="1" hangingPunct="1">
              <a:buClrTx/>
              <a:buSzTx/>
              <a:buFontTx/>
              <a:buNone/>
            </a:pPr>
            <a:r>
              <a:rPr lang="en-US" sz="5400" b="1" i="1"/>
              <a:t>opportunities than he finds.”</a:t>
            </a:r>
          </a:p>
        </p:txBody>
      </p:sp>
      <p:sp>
        <p:nvSpPr>
          <p:cNvPr id="6" name="AutoShape 26"/>
          <p:cNvSpPr>
            <a:spLocks noChangeArrowheads="1"/>
          </p:cNvSpPr>
          <p:nvPr/>
        </p:nvSpPr>
        <p:spPr bwMode="auto">
          <a:xfrm>
            <a:off x="198438" y="4191000"/>
            <a:ext cx="8793162" cy="2514600"/>
          </a:xfrm>
          <a:prstGeom prst="roundRect">
            <a:avLst>
              <a:gd name="adj" fmla="val 16667"/>
            </a:avLst>
          </a:prstGeom>
          <a:solidFill>
            <a:schemeClr val="bg1"/>
          </a:solidFill>
          <a:ln w="63500">
            <a:solidFill>
              <a:srgbClr val="FF0000"/>
            </a:solidFill>
            <a:round/>
            <a:headEnd/>
            <a:tailEnd/>
          </a:ln>
        </p:spPr>
        <p:txBody>
          <a:bodyPr wrap="none" anchor="ct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9pPr>
          </a:lstStyle>
          <a:p>
            <a:pPr algn="ctr" eaLnBrk="1" hangingPunct="1">
              <a:buClrTx/>
              <a:buSzTx/>
              <a:buFontTx/>
              <a:buNone/>
            </a:pPr>
            <a:r>
              <a:rPr lang="en-US" sz="5400" b="1" i="1">
                <a:solidFill>
                  <a:srgbClr val="002060"/>
                </a:solidFill>
              </a:rPr>
              <a:t>Jesus Christ</a:t>
            </a:r>
          </a:p>
          <a:p>
            <a:pPr algn="ctr" eaLnBrk="1" hangingPunct="1">
              <a:buClrTx/>
              <a:buSzTx/>
              <a:buFontTx/>
              <a:buNone/>
            </a:pPr>
            <a:r>
              <a:rPr lang="en-US" sz="5400" b="1" i="1"/>
              <a:t>“For where your treasure is,</a:t>
            </a:r>
          </a:p>
          <a:p>
            <a:pPr algn="ctr" eaLnBrk="1" hangingPunct="1">
              <a:buClrTx/>
              <a:buSzTx/>
              <a:buFontTx/>
              <a:buNone/>
            </a:pPr>
            <a:r>
              <a:rPr lang="en-US" sz="5400" b="1" i="1"/>
              <a:t>there your heart will be also.”</a:t>
            </a:r>
          </a:p>
        </p:txBody>
      </p:sp>
      <p:sp>
        <p:nvSpPr>
          <p:cNvPr id="20486" name="TextBox 8"/>
          <p:cNvSpPr txBox="1">
            <a:spLocks noChangeArrowheads="1"/>
          </p:cNvSpPr>
          <p:nvPr/>
        </p:nvSpPr>
        <p:spPr bwMode="auto">
          <a:xfrm>
            <a:off x="871855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latin typeface="Gill Sans MT" panose="020B0502020104020203" pitchFamily="34" charset="0"/>
              </a:rPr>
              <a:t>10</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696200" cy="1408176"/>
          </a:xfrm>
        </p:spPr>
        <p:txBody>
          <a:bodyPr/>
          <a:lstStyle/>
          <a:p>
            <a:pPr marL="685800" indent="-685800" eaLnBrk="1" fontAlgn="auto" hangingPunct="1">
              <a:spcAft>
                <a:spcPts val="0"/>
              </a:spcAft>
              <a:buFont typeface="Wingdings 2" pitchFamily="18" charset="2"/>
              <a:buChar char=""/>
              <a:defRPr/>
            </a:pPr>
            <a:r>
              <a:rPr lang="en-US" sz="4000" dirty="0" smtClean="0">
                <a:solidFill>
                  <a:schemeClr val="accent1">
                    <a:satMod val="150000"/>
                  </a:schemeClr>
                </a:solidFill>
              </a:rPr>
              <a:t>Are There Any Opportunities?</a:t>
            </a:r>
            <a:endParaRPr lang="en-US" sz="4000" i="1" dirty="0">
              <a:solidFill>
                <a:schemeClr val="accent1">
                  <a:satMod val="150000"/>
                </a:schemeClr>
              </a:solidFill>
            </a:endParaRPr>
          </a:p>
        </p:txBody>
      </p:sp>
      <p:sp>
        <p:nvSpPr>
          <p:cNvPr id="3" name="Content Placeholder 2"/>
          <p:cNvSpPr>
            <a:spLocks noGrp="1"/>
          </p:cNvSpPr>
          <p:nvPr>
            <p:ph idx="1"/>
          </p:nvPr>
        </p:nvSpPr>
        <p:spPr>
          <a:xfrm>
            <a:off x="152400" y="2133600"/>
            <a:ext cx="8839200" cy="4724400"/>
          </a:xfrm>
        </p:spPr>
        <p:txBody>
          <a:bodyPr rtlCol="0" anchor="ctr">
            <a:noAutofit/>
          </a:bodyPr>
          <a:lstStyle/>
          <a:p>
            <a:pPr marL="438912" indent="-320040" eaLnBrk="1" fontAlgn="auto" hangingPunct="1">
              <a:spcBef>
                <a:spcPts val="0"/>
              </a:spcBef>
              <a:spcAft>
                <a:spcPts val="1800"/>
              </a:spcAft>
              <a:buFont typeface="Wingdings 2"/>
              <a:buChar char=""/>
              <a:defRPr/>
            </a:pPr>
            <a:r>
              <a:rPr lang="en-US" sz="3600" b="1" dirty="0" smtClean="0">
                <a:effectLst>
                  <a:outerShdw blurRad="38100" dist="38100" dir="2700000" algn="tl">
                    <a:srgbClr val="000000">
                      <a:alpha val="43137"/>
                    </a:srgbClr>
                  </a:outerShdw>
                </a:effectLst>
              </a:rPr>
              <a:t>Could I have “heart trouble”?  </a:t>
            </a:r>
            <a:r>
              <a:rPr lang="en-US" sz="3600" b="1" i="1" dirty="0" smtClean="0">
                <a:solidFill>
                  <a:srgbClr val="FF9900"/>
                </a:solidFill>
                <a:effectLst>
                  <a:outerShdw blurRad="38100" dist="38100" dir="2700000" algn="tl">
                    <a:srgbClr val="000000">
                      <a:alpha val="43137"/>
                    </a:srgbClr>
                  </a:outerShdw>
                </a:effectLst>
              </a:rPr>
              <a:t>1 Jn. 3:17; Rom. 12:13; Jas. 4:17</a:t>
            </a:r>
            <a:r>
              <a:rPr lang="en-US" sz="3600" b="1" dirty="0" smtClean="0">
                <a:effectLst>
                  <a:outerShdw blurRad="38100" dist="38100" dir="2700000" algn="tl">
                    <a:srgbClr val="000000">
                      <a:alpha val="43137"/>
                    </a:srgbClr>
                  </a:outerShdw>
                </a:effectLst>
              </a:rPr>
              <a:t> (</a:t>
            </a:r>
            <a:r>
              <a:rPr lang="en-US" sz="3600" b="1" i="1" dirty="0" smtClean="0">
                <a:effectLst>
                  <a:outerShdw blurRad="38100" dist="38100" dir="2700000" algn="tl">
                    <a:srgbClr val="000000">
                      <a:alpha val="43137"/>
                    </a:srgbClr>
                  </a:outerShdw>
                </a:effectLst>
              </a:rPr>
              <a:t>Matt. 6:21</a:t>
            </a:r>
            <a:r>
              <a:rPr lang="en-US" sz="3600" b="1" dirty="0" smtClean="0">
                <a:effectLst>
                  <a:outerShdw blurRad="38100" dist="38100" dir="2700000" algn="tl">
                    <a:srgbClr val="000000">
                      <a:alpha val="43137"/>
                    </a:srgbClr>
                  </a:outerShdw>
                </a:effectLst>
              </a:rPr>
              <a:t>).  </a:t>
            </a:r>
          </a:p>
          <a:p>
            <a:pPr marL="973138" lvl="1" indent="-561975" eaLnBrk="1" fontAlgn="auto" hangingPunct="1">
              <a:spcBef>
                <a:spcPts val="0"/>
              </a:spcBef>
              <a:spcAft>
                <a:spcPts val="1800"/>
              </a:spcAft>
              <a:buClr>
                <a:srgbClr val="FF9900"/>
              </a:buClr>
              <a:buSzPct val="110000"/>
              <a:buFont typeface="Wingdings 2" pitchFamily="18" charset="2"/>
              <a:buChar char=""/>
              <a:defRPr/>
            </a:pPr>
            <a:r>
              <a:rPr lang="en-US" sz="3200" b="1" dirty="0" smtClean="0">
                <a:effectLst>
                  <a:outerShdw blurRad="38100" dist="38100" dir="2700000" algn="tl">
                    <a:srgbClr val="000000">
                      <a:alpha val="43137"/>
                    </a:srgbClr>
                  </a:outerShdw>
                </a:effectLst>
              </a:rPr>
              <a:t>Stinginess?  Apathy?  Inattentiveness?  Fear of getting involved?</a:t>
            </a:r>
          </a:p>
          <a:p>
            <a:pPr marL="973138" lvl="1" indent="-561975" eaLnBrk="1" fontAlgn="auto" hangingPunct="1">
              <a:spcBef>
                <a:spcPts val="0"/>
              </a:spcBef>
              <a:spcAft>
                <a:spcPts val="1800"/>
              </a:spcAft>
              <a:buClr>
                <a:srgbClr val="FF9900"/>
              </a:buClr>
              <a:buSzPct val="110000"/>
              <a:buFont typeface="Wingdings 2" pitchFamily="18" charset="2"/>
              <a:buChar char=""/>
              <a:defRPr/>
            </a:pPr>
            <a:r>
              <a:rPr lang="en-US" sz="3200" b="1" dirty="0" smtClean="0">
                <a:effectLst>
                  <a:outerShdw blurRad="38100" dist="38100" dir="2700000" algn="tl">
                    <a:srgbClr val="000000">
                      <a:alpha val="43137"/>
                    </a:srgbClr>
                  </a:outerShdw>
                </a:effectLst>
              </a:rPr>
              <a:t>Cannot delegate </a:t>
            </a:r>
            <a:r>
              <a:rPr lang="en-US" sz="3200" b="1" u="sng" dirty="0" smtClean="0">
                <a:effectLst>
                  <a:outerShdw blurRad="38100" dist="38100" dir="2700000" algn="tl">
                    <a:srgbClr val="000000">
                      <a:alpha val="43137"/>
                    </a:srgbClr>
                  </a:outerShdw>
                </a:effectLst>
              </a:rPr>
              <a:t>any</a:t>
            </a:r>
            <a:r>
              <a:rPr lang="en-US" sz="3200" b="1" dirty="0" smtClean="0">
                <a:effectLst>
                  <a:outerShdw blurRad="38100" dist="38100" dir="2700000" algn="tl">
                    <a:srgbClr val="000000">
                      <a:alpha val="43137"/>
                    </a:srgbClr>
                  </a:outerShdw>
                </a:effectLst>
              </a:rPr>
              <a:t> of our </a:t>
            </a:r>
            <a:r>
              <a:rPr lang="en-US" sz="3200" b="1" i="1" u="sng" dirty="0" smtClean="0">
                <a:effectLst>
                  <a:outerShdw blurRad="38100" dist="38100" dir="2700000" algn="tl">
                    <a:srgbClr val="000000">
                      <a:alpha val="43137"/>
                    </a:srgbClr>
                  </a:outerShdw>
                </a:effectLst>
              </a:rPr>
              <a:t>individual</a:t>
            </a:r>
            <a:r>
              <a:rPr lang="en-US" sz="3200" b="1" dirty="0" smtClean="0">
                <a:effectLst>
                  <a:outerShdw blurRad="38100" dist="38100" dir="2700000" algn="tl">
                    <a:srgbClr val="000000">
                      <a:alpha val="43137"/>
                    </a:srgbClr>
                  </a:outerShdw>
                </a:effectLst>
              </a:rPr>
              <a:t> responsibilities to others!</a:t>
            </a:r>
          </a:p>
          <a:p>
            <a:pPr marL="973138" lvl="1" indent="-561975" eaLnBrk="1" fontAlgn="auto" hangingPunct="1">
              <a:spcBef>
                <a:spcPts val="0"/>
              </a:spcBef>
              <a:spcAft>
                <a:spcPts val="1800"/>
              </a:spcAft>
              <a:buClr>
                <a:srgbClr val="FF9900"/>
              </a:buClr>
              <a:buSzPct val="110000"/>
              <a:buFont typeface="Wingdings 2" pitchFamily="18" charset="2"/>
              <a:buChar char=""/>
              <a:defRPr/>
            </a:pPr>
            <a:r>
              <a:rPr lang="en-US" sz="3200" b="1" dirty="0" smtClean="0">
                <a:effectLst>
                  <a:outerShdw blurRad="38100" dist="38100" dir="2700000" algn="tl">
                    <a:srgbClr val="000000">
                      <a:alpha val="43137"/>
                    </a:srgbClr>
                  </a:outerShdw>
                </a:effectLst>
              </a:rPr>
              <a:t>Sunday collection does not mean we’ve met all our obligations (cf. Matt. 25:31-46; Jas. 1:27; Gal. 6:6, 10; 2 Cor. 9:6).</a:t>
            </a:r>
          </a:p>
          <a:p>
            <a:pPr marL="411163" lvl="1" indent="0" eaLnBrk="1" fontAlgn="auto" hangingPunct="1">
              <a:spcBef>
                <a:spcPts val="0"/>
              </a:spcBef>
              <a:spcAft>
                <a:spcPts val="1800"/>
              </a:spcAft>
              <a:buClr>
                <a:srgbClr val="FF9900"/>
              </a:buClr>
              <a:buSzPct val="110000"/>
              <a:buFont typeface="Wingdings" panose="05000000000000000000" pitchFamily="2" charset="2"/>
              <a:buNone/>
              <a:defRPr/>
            </a:pPr>
            <a:endParaRPr lang="en-US" sz="3600" b="1" dirty="0" smtClean="0">
              <a:solidFill>
                <a:srgbClr val="FF9900"/>
              </a:solidFill>
              <a:effectLst>
                <a:outerShdw blurRad="38100" dist="38100" dir="2700000" algn="tl">
                  <a:srgbClr val="000000">
                    <a:alpha val="43137"/>
                  </a:srgbClr>
                </a:outerShdw>
              </a:effectLst>
            </a:endParaRPr>
          </a:p>
        </p:txBody>
      </p:sp>
      <p:pic>
        <p:nvPicPr>
          <p:cNvPr id="4" name="Picture 4" descr="b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0"/>
            <a:ext cx="19050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6"/>
          <p:cNvSpPr txBox="1">
            <a:spLocks noChangeArrowheads="1"/>
          </p:cNvSpPr>
          <p:nvPr/>
        </p:nvSpPr>
        <p:spPr bwMode="auto">
          <a:xfrm>
            <a:off x="871220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latin typeface="Gill Sans MT" panose="020B0502020104020203" pitchFamily="34" charset="0"/>
              </a:rPr>
              <a:t>11</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dissolve">
                                      <p:cBhvr>
                                        <p:cTn id="18" dur="500"/>
                                        <p:tgtEl>
                                          <p:spTgt spid="3">
                                            <p:txEl>
                                              <p:pRg st="0" end="0"/>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dissolve">
                                      <p:cBhvr>
                                        <p:cTn id="21" dur="500"/>
                                        <p:tgtEl>
                                          <p:spTgt spid="3">
                                            <p:txEl>
                                              <p:pRg st="1" end="1"/>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dissolve">
                                      <p:cBhvr>
                                        <p:cTn id="24" dur="500"/>
                                        <p:tgtEl>
                                          <p:spTgt spid="3">
                                            <p:txEl>
                                              <p:pRg st="2" end="2"/>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696200" cy="1408176"/>
          </a:xfrm>
        </p:spPr>
        <p:txBody>
          <a:bodyPr/>
          <a:lstStyle/>
          <a:p>
            <a:pPr marL="685800" indent="-685800" eaLnBrk="1" fontAlgn="auto" hangingPunct="1">
              <a:spcAft>
                <a:spcPts val="0"/>
              </a:spcAft>
              <a:buFont typeface="Wingdings 2" pitchFamily="18" charset="2"/>
              <a:buChar char=""/>
              <a:defRPr/>
            </a:pPr>
            <a:r>
              <a:rPr lang="en-US" dirty="0" smtClean="0">
                <a:solidFill>
                  <a:schemeClr val="accent1">
                    <a:satMod val="150000"/>
                  </a:schemeClr>
                </a:solidFill>
              </a:rPr>
              <a:t>The Solution</a:t>
            </a:r>
            <a:endParaRPr lang="en-US" i="1" dirty="0">
              <a:solidFill>
                <a:schemeClr val="accent1">
                  <a:satMod val="150000"/>
                </a:schemeClr>
              </a:solidFill>
            </a:endParaRPr>
          </a:p>
        </p:txBody>
      </p:sp>
      <p:sp>
        <p:nvSpPr>
          <p:cNvPr id="3" name="Content Placeholder 2"/>
          <p:cNvSpPr>
            <a:spLocks noGrp="1"/>
          </p:cNvSpPr>
          <p:nvPr>
            <p:ph idx="1"/>
          </p:nvPr>
        </p:nvSpPr>
        <p:spPr>
          <a:xfrm>
            <a:off x="304800" y="1752600"/>
            <a:ext cx="8839200" cy="4724400"/>
          </a:xfrm>
        </p:spPr>
        <p:txBody>
          <a:bodyPr rtlCol="0" anchor="ctr">
            <a:noAutofit/>
          </a:bodyPr>
          <a:lstStyle/>
          <a:p>
            <a:pPr marL="438912" indent="-320040" eaLnBrk="1" fontAlgn="auto" hangingPunct="1">
              <a:spcBef>
                <a:spcPts val="0"/>
              </a:spcBef>
              <a:spcAft>
                <a:spcPts val="1800"/>
              </a:spcAft>
              <a:buFont typeface="Wingdings 2"/>
              <a:buChar char=""/>
              <a:defRPr/>
            </a:pPr>
            <a:r>
              <a:rPr lang="en-US" sz="5400" b="1" dirty="0" smtClean="0">
                <a:effectLst>
                  <a:outerShdw blurRad="38100" dist="38100" dir="2700000" algn="tl">
                    <a:srgbClr val="000000">
                      <a:alpha val="43137"/>
                    </a:srgbClr>
                  </a:outerShdw>
                </a:effectLst>
              </a:rPr>
              <a:t>Commands of </a:t>
            </a:r>
            <a:r>
              <a:rPr lang="en-US" sz="5400" b="1" i="1" dirty="0" smtClean="0">
                <a:solidFill>
                  <a:srgbClr val="FF9900"/>
                </a:solidFill>
                <a:effectLst>
                  <a:outerShdw blurRad="38100" dist="38100" dir="2700000" algn="tl">
                    <a:srgbClr val="000000">
                      <a:alpha val="43137"/>
                    </a:srgbClr>
                  </a:outerShdw>
                </a:effectLst>
              </a:rPr>
              <a:t>Gal. 6:6-10 </a:t>
            </a:r>
            <a:r>
              <a:rPr lang="en-US" sz="5400" b="1" dirty="0" smtClean="0">
                <a:effectLst>
                  <a:outerShdw blurRad="38100" dist="38100" dir="2700000" algn="tl">
                    <a:srgbClr val="000000">
                      <a:alpha val="43137"/>
                    </a:srgbClr>
                  </a:outerShdw>
                </a:effectLst>
              </a:rPr>
              <a:t>and </a:t>
            </a:r>
            <a:r>
              <a:rPr lang="en-US" sz="5400" b="1" i="1" dirty="0" smtClean="0">
                <a:solidFill>
                  <a:srgbClr val="FF9900"/>
                </a:solidFill>
                <a:effectLst>
                  <a:outerShdw blurRad="38100" dist="38100" dir="2700000" algn="tl">
                    <a:srgbClr val="000000">
                      <a:alpha val="43137"/>
                    </a:srgbClr>
                  </a:outerShdw>
                </a:effectLst>
              </a:rPr>
              <a:t>Jas. 1:27</a:t>
            </a:r>
            <a:r>
              <a:rPr lang="en-US" sz="5400" b="1" dirty="0" smtClean="0">
                <a:effectLst>
                  <a:outerShdw blurRad="38100" dist="38100" dir="2700000" algn="tl">
                    <a:srgbClr val="000000">
                      <a:alpha val="43137"/>
                    </a:srgbClr>
                  </a:outerShdw>
                </a:effectLst>
              </a:rPr>
              <a:t> no less important than those of </a:t>
            </a:r>
            <a:r>
              <a:rPr lang="en-US" sz="5400" b="1" i="1" dirty="0" smtClean="0">
                <a:solidFill>
                  <a:srgbClr val="FF9900"/>
                </a:solidFill>
                <a:effectLst>
                  <a:outerShdw blurRad="38100" dist="38100" dir="2700000" algn="tl">
                    <a:srgbClr val="000000">
                      <a:alpha val="43137"/>
                    </a:srgbClr>
                  </a:outerShdw>
                </a:effectLst>
              </a:rPr>
              <a:t>Mk. 16:16; Acts 2:38; 17:30; Rom. 12:1-2; or  1 Cor. 11:28</a:t>
            </a:r>
            <a:r>
              <a:rPr lang="en-US" sz="5400" b="1" dirty="0" smtClean="0">
                <a:effectLst>
                  <a:outerShdw blurRad="38100" dist="38100" dir="2700000" algn="tl">
                    <a:srgbClr val="000000">
                      <a:alpha val="43137"/>
                    </a:srgbClr>
                  </a:outerShdw>
                </a:effectLst>
              </a:rPr>
              <a:t>.  </a:t>
            </a:r>
            <a:endParaRPr lang="en-US" sz="5400" b="1" dirty="0" smtClean="0">
              <a:solidFill>
                <a:srgbClr val="FF9900"/>
              </a:solidFill>
              <a:effectLst>
                <a:outerShdw blurRad="38100" dist="38100" dir="2700000" algn="tl">
                  <a:srgbClr val="000000">
                    <a:alpha val="43137"/>
                  </a:srgbClr>
                </a:outerShdw>
              </a:effectLst>
            </a:endParaRPr>
          </a:p>
        </p:txBody>
      </p:sp>
      <p:pic>
        <p:nvPicPr>
          <p:cNvPr id="4" name="Picture 4" descr="b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0"/>
            <a:ext cx="19050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4"/>
          <p:cNvSpPr txBox="1">
            <a:spLocks noChangeArrowheads="1"/>
          </p:cNvSpPr>
          <p:nvPr/>
        </p:nvSpPr>
        <p:spPr bwMode="auto">
          <a:xfrm>
            <a:off x="871220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latin typeface="Gill Sans MT" panose="020B0502020104020203" pitchFamily="34" charset="0"/>
              </a:rPr>
              <a:t>12</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dissolve">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696200" cy="1408176"/>
          </a:xfrm>
        </p:spPr>
        <p:txBody>
          <a:bodyPr/>
          <a:lstStyle/>
          <a:p>
            <a:pPr marL="685800" indent="-685800" eaLnBrk="1" fontAlgn="auto" hangingPunct="1">
              <a:spcAft>
                <a:spcPts val="0"/>
              </a:spcAft>
              <a:buFont typeface="Wingdings 2" pitchFamily="18" charset="2"/>
              <a:buChar char=""/>
              <a:defRPr/>
            </a:pPr>
            <a:r>
              <a:rPr lang="en-US" dirty="0" smtClean="0">
                <a:solidFill>
                  <a:schemeClr val="accent1">
                    <a:satMod val="150000"/>
                  </a:schemeClr>
                </a:solidFill>
              </a:rPr>
              <a:t>The Solution</a:t>
            </a:r>
            <a:endParaRPr lang="en-US" i="1" dirty="0">
              <a:solidFill>
                <a:schemeClr val="accent1">
                  <a:satMod val="150000"/>
                </a:schemeClr>
              </a:solidFill>
            </a:endParaRPr>
          </a:p>
        </p:txBody>
      </p:sp>
      <p:sp>
        <p:nvSpPr>
          <p:cNvPr id="3" name="Content Placeholder 2"/>
          <p:cNvSpPr>
            <a:spLocks noGrp="1"/>
          </p:cNvSpPr>
          <p:nvPr>
            <p:ph idx="1"/>
          </p:nvPr>
        </p:nvSpPr>
        <p:spPr>
          <a:xfrm>
            <a:off x="-152400" y="2057400"/>
            <a:ext cx="9296400" cy="4724400"/>
          </a:xfrm>
        </p:spPr>
        <p:txBody>
          <a:bodyPr rtlCol="0" anchor="ctr">
            <a:noAutofit/>
          </a:bodyPr>
          <a:lstStyle/>
          <a:p>
            <a:pPr marL="438912" indent="-320040" eaLnBrk="1" fontAlgn="auto" hangingPunct="1">
              <a:spcBef>
                <a:spcPts val="0"/>
              </a:spcBef>
              <a:spcAft>
                <a:spcPts val="1800"/>
              </a:spcAft>
              <a:buFont typeface="Wingdings 2"/>
              <a:buChar char=""/>
              <a:defRPr/>
            </a:pPr>
            <a:r>
              <a:rPr lang="en-US" b="1" dirty="0" smtClean="0">
                <a:effectLst>
                  <a:outerShdw blurRad="38100" dist="38100" dir="2700000" algn="tl">
                    <a:srgbClr val="000000">
                      <a:alpha val="43137"/>
                    </a:srgbClr>
                  </a:outerShdw>
                </a:effectLst>
              </a:rPr>
              <a:t>If we believe </a:t>
            </a:r>
            <a:r>
              <a:rPr lang="en-US" b="1" i="1" dirty="0" smtClean="0">
                <a:solidFill>
                  <a:srgbClr val="FF9900"/>
                </a:solidFill>
                <a:effectLst>
                  <a:outerShdw blurRad="38100" dist="38100" dir="2700000" algn="tl">
                    <a:srgbClr val="000000">
                      <a:alpha val="43137"/>
                    </a:srgbClr>
                  </a:outerShdw>
                </a:effectLst>
              </a:rPr>
              <a:t>1 Pet. 4:11 </a:t>
            </a:r>
            <a:r>
              <a:rPr lang="en-US" b="1" dirty="0" smtClean="0">
                <a:effectLst>
                  <a:outerShdw blurRad="38100" dist="38100" dir="2700000" algn="tl">
                    <a:srgbClr val="000000">
                      <a:alpha val="43137"/>
                    </a:srgbClr>
                  </a:outerShdw>
                </a:effectLst>
              </a:rPr>
              <a:t>and </a:t>
            </a:r>
            <a:r>
              <a:rPr lang="en-US" b="1" i="1" dirty="0" smtClean="0">
                <a:solidFill>
                  <a:srgbClr val="FF9900"/>
                </a:solidFill>
                <a:effectLst>
                  <a:outerShdw blurRad="38100" dist="38100" dir="2700000" algn="tl">
                    <a:srgbClr val="000000">
                      <a:alpha val="43137"/>
                    </a:srgbClr>
                  </a:outerShdw>
                </a:effectLst>
              </a:rPr>
              <a:t>Col. 3:17 </a:t>
            </a:r>
            <a:r>
              <a:rPr lang="en-US" b="1" dirty="0" smtClean="0">
                <a:effectLst>
                  <a:outerShdw blurRad="38100" dist="38100" dir="2700000" algn="tl">
                    <a:srgbClr val="000000">
                      <a:alpha val="43137"/>
                    </a:srgbClr>
                  </a:outerShdw>
                </a:effectLst>
              </a:rPr>
              <a:t>we have no right to pick and choose passages we’ll obey or not obey!  </a:t>
            </a:r>
          </a:p>
          <a:p>
            <a:pPr marL="973138" lvl="1" indent="-561975" eaLnBrk="1" fontAlgn="auto" hangingPunct="1">
              <a:spcBef>
                <a:spcPts val="0"/>
              </a:spcBef>
              <a:spcAft>
                <a:spcPts val="1800"/>
              </a:spcAft>
              <a:buClr>
                <a:srgbClr val="FF9900"/>
              </a:buClr>
              <a:buSzPct val="110000"/>
              <a:buFont typeface="Wingdings 2" pitchFamily="18" charset="2"/>
              <a:buChar char=""/>
              <a:defRPr/>
            </a:pPr>
            <a:r>
              <a:rPr lang="en-US" b="1" dirty="0" smtClean="0">
                <a:effectLst>
                  <a:outerShdw blurRad="38100" dist="38100" dir="2700000" algn="tl">
                    <a:srgbClr val="000000">
                      <a:alpha val="43137"/>
                    </a:srgbClr>
                  </a:outerShdw>
                </a:effectLst>
              </a:rPr>
              <a:t>One basis for our judgment:  </a:t>
            </a:r>
            <a:r>
              <a:rPr lang="en-US" b="1" i="1" dirty="0" smtClean="0">
                <a:solidFill>
                  <a:srgbClr val="FF9900"/>
                </a:solidFill>
                <a:effectLst>
                  <a:outerShdw blurRad="38100" dist="38100" dir="2700000" algn="tl">
                    <a:srgbClr val="000000">
                      <a:alpha val="43137"/>
                    </a:srgbClr>
                  </a:outerShdw>
                </a:effectLst>
              </a:rPr>
              <a:t>Matt. 25:31-46</a:t>
            </a:r>
          </a:p>
          <a:p>
            <a:pPr marL="973138" lvl="1" indent="-561975" eaLnBrk="1" fontAlgn="auto" hangingPunct="1">
              <a:spcBef>
                <a:spcPts val="0"/>
              </a:spcBef>
              <a:spcAft>
                <a:spcPts val="1800"/>
              </a:spcAft>
              <a:buClr>
                <a:srgbClr val="FF9900"/>
              </a:buClr>
              <a:buSzPct val="110000"/>
              <a:buFont typeface="Wingdings 2" pitchFamily="18" charset="2"/>
              <a:buChar char=""/>
              <a:defRPr/>
            </a:pPr>
            <a:r>
              <a:rPr lang="en-US" b="1" dirty="0" smtClean="0">
                <a:effectLst>
                  <a:outerShdw blurRad="38100" dist="38100" dir="2700000" algn="tl">
                    <a:srgbClr val="000000">
                      <a:alpha val="43137"/>
                    </a:srgbClr>
                  </a:outerShdw>
                </a:effectLst>
              </a:rPr>
              <a:t>Let’s our light shine:  </a:t>
            </a:r>
            <a:r>
              <a:rPr lang="en-US" b="1" i="1" dirty="0" smtClean="0">
                <a:solidFill>
                  <a:srgbClr val="FF9900"/>
                </a:solidFill>
                <a:effectLst>
                  <a:outerShdw blurRad="38100" dist="38100" dir="2700000" algn="tl">
                    <a:srgbClr val="000000">
                      <a:alpha val="43137"/>
                    </a:srgbClr>
                  </a:outerShdw>
                </a:effectLst>
              </a:rPr>
              <a:t>Matt. 5:16</a:t>
            </a:r>
          </a:p>
          <a:p>
            <a:pPr marL="973138" lvl="1" indent="-561975" eaLnBrk="1" fontAlgn="auto" hangingPunct="1">
              <a:spcBef>
                <a:spcPts val="0"/>
              </a:spcBef>
              <a:spcAft>
                <a:spcPts val="1800"/>
              </a:spcAft>
              <a:buClr>
                <a:srgbClr val="FF9900"/>
              </a:buClr>
              <a:buSzPct val="110000"/>
              <a:buFont typeface="Wingdings 2" pitchFamily="18" charset="2"/>
              <a:buChar char=""/>
              <a:defRPr/>
            </a:pPr>
            <a:r>
              <a:rPr lang="en-US" b="1" dirty="0" smtClean="0">
                <a:effectLst>
                  <a:outerShdw blurRad="38100" dist="38100" dir="2700000" algn="tl">
                    <a:srgbClr val="000000">
                      <a:alpha val="43137"/>
                    </a:srgbClr>
                  </a:outerShdw>
                </a:effectLst>
              </a:rPr>
              <a:t>We imitate our heavenly Father:  </a:t>
            </a:r>
            <a:r>
              <a:rPr lang="en-US" b="1" i="1" dirty="0" smtClean="0">
                <a:solidFill>
                  <a:srgbClr val="FF9900"/>
                </a:solidFill>
                <a:effectLst>
                  <a:outerShdw blurRad="38100" dist="38100" dir="2700000" algn="tl">
                    <a:srgbClr val="000000">
                      <a:alpha val="43137"/>
                    </a:srgbClr>
                  </a:outerShdw>
                </a:effectLst>
              </a:rPr>
              <a:t>Psa. 68:5</a:t>
            </a:r>
            <a:endParaRPr lang="en-US" b="1" dirty="0" smtClean="0">
              <a:effectLst>
                <a:outerShdw blurRad="38100" dist="38100" dir="2700000" algn="tl">
                  <a:srgbClr val="000000">
                    <a:alpha val="43137"/>
                  </a:srgbClr>
                </a:outerShdw>
              </a:effectLst>
            </a:endParaRPr>
          </a:p>
          <a:p>
            <a:pPr marL="973138" lvl="1" indent="-561975" eaLnBrk="1" fontAlgn="auto" hangingPunct="1">
              <a:spcBef>
                <a:spcPts val="0"/>
              </a:spcBef>
              <a:spcAft>
                <a:spcPts val="1800"/>
              </a:spcAft>
              <a:buClr>
                <a:srgbClr val="FF9900"/>
              </a:buClr>
              <a:buSzPct val="110000"/>
              <a:buFont typeface="Wingdings 2" pitchFamily="18" charset="2"/>
              <a:buChar char=""/>
              <a:defRPr/>
            </a:pPr>
            <a:r>
              <a:rPr lang="en-US" b="1" dirty="0" smtClean="0">
                <a:effectLst>
                  <a:outerShdw blurRad="38100" dist="38100" dir="2700000" algn="tl">
                    <a:srgbClr val="000000">
                      <a:alpha val="43137"/>
                    </a:srgbClr>
                  </a:outerShdw>
                </a:effectLst>
              </a:rPr>
              <a:t>One reason we work:  </a:t>
            </a:r>
            <a:r>
              <a:rPr lang="en-US" b="1" i="1" dirty="0" smtClean="0">
                <a:solidFill>
                  <a:srgbClr val="FF9900"/>
                </a:solidFill>
                <a:effectLst>
                  <a:outerShdw blurRad="38100" dist="38100" dir="2700000" algn="tl">
                    <a:srgbClr val="000000">
                      <a:alpha val="43137"/>
                    </a:srgbClr>
                  </a:outerShdw>
                </a:effectLst>
              </a:rPr>
              <a:t>Eph. 4:28</a:t>
            </a:r>
          </a:p>
          <a:p>
            <a:pPr marL="973138" lvl="1" indent="-561975" eaLnBrk="1" fontAlgn="auto" hangingPunct="1">
              <a:spcBef>
                <a:spcPts val="0"/>
              </a:spcBef>
              <a:spcAft>
                <a:spcPts val="1800"/>
              </a:spcAft>
              <a:buClr>
                <a:srgbClr val="FF9900"/>
              </a:buClr>
              <a:buSzPct val="110000"/>
              <a:buFont typeface="Wingdings 2" pitchFamily="18" charset="2"/>
              <a:buChar char=""/>
              <a:defRPr/>
            </a:pPr>
            <a:r>
              <a:rPr lang="en-US" b="1" dirty="0" smtClean="0">
                <a:effectLst>
                  <a:outerShdw blurRad="38100" dist="38100" dir="2700000" algn="tl">
                    <a:srgbClr val="000000">
                      <a:alpha val="43137"/>
                    </a:srgbClr>
                  </a:outerShdw>
                </a:effectLst>
              </a:rPr>
              <a:t>We’ll find temporal and eternal blessings:  </a:t>
            </a:r>
            <a:r>
              <a:rPr lang="en-US" b="1" i="1" dirty="0" smtClean="0">
                <a:solidFill>
                  <a:srgbClr val="FF9900"/>
                </a:solidFill>
                <a:effectLst>
                  <a:outerShdw blurRad="38100" dist="38100" dir="2700000" algn="tl">
                    <a:srgbClr val="000000">
                      <a:alpha val="43137"/>
                    </a:srgbClr>
                  </a:outerShdw>
                </a:effectLst>
              </a:rPr>
              <a:t>Acts 20:35; Matt. 25:40</a:t>
            </a:r>
          </a:p>
          <a:p>
            <a:pPr marL="973138" lvl="1" indent="-561975" eaLnBrk="1" fontAlgn="auto" hangingPunct="1">
              <a:spcBef>
                <a:spcPts val="0"/>
              </a:spcBef>
              <a:spcAft>
                <a:spcPts val="1800"/>
              </a:spcAft>
              <a:buClr>
                <a:srgbClr val="FF9900"/>
              </a:buClr>
              <a:buSzPct val="110000"/>
              <a:buFont typeface="Wingdings 2" pitchFamily="18" charset="2"/>
              <a:buChar char=""/>
              <a:defRPr/>
            </a:pPr>
            <a:endParaRPr lang="en-US" sz="3600" b="1" dirty="0" smtClean="0">
              <a:solidFill>
                <a:srgbClr val="FF9900"/>
              </a:solidFill>
              <a:effectLst>
                <a:outerShdw blurRad="38100" dist="38100" dir="2700000" algn="tl">
                  <a:srgbClr val="000000">
                    <a:alpha val="43137"/>
                  </a:srgbClr>
                </a:outerShdw>
              </a:effectLst>
            </a:endParaRPr>
          </a:p>
        </p:txBody>
      </p:sp>
      <p:pic>
        <p:nvPicPr>
          <p:cNvPr id="4" name="Picture 4" descr="b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0"/>
            <a:ext cx="19050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9"/>
          <p:cNvSpPr txBox="1">
            <a:spLocks noChangeArrowheads="1"/>
          </p:cNvSpPr>
          <p:nvPr/>
        </p:nvSpPr>
        <p:spPr bwMode="auto">
          <a:xfrm>
            <a:off x="871220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latin typeface="Gill Sans MT" panose="020B0502020104020203" pitchFamily="34" charset="0"/>
              </a:rPr>
              <a:t>13</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dissolve">
                                      <p:cBhvr>
                                        <p:cTn id="18" dur="500"/>
                                        <p:tgtEl>
                                          <p:spTgt spid="3">
                                            <p:txEl>
                                              <p:pRg st="0" end="0"/>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dissolve">
                                      <p:cBhvr>
                                        <p:cTn id="21" dur="500"/>
                                        <p:tgtEl>
                                          <p:spTgt spid="3">
                                            <p:txEl>
                                              <p:pRg st="1" end="1"/>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dissolve">
                                      <p:cBhvr>
                                        <p:cTn id="24" dur="500"/>
                                        <p:tgtEl>
                                          <p:spTgt spid="3">
                                            <p:txEl>
                                              <p:pRg st="2" end="2"/>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500"/>
                                        <p:tgtEl>
                                          <p:spTgt spid="3">
                                            <p:txEl>
                                              <p:pRg st="3" end="3"/>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dissolve">
                                      <p:cBhvr>
                                        <p:cTn id="30" dur="500"/>
                                        <p:tgtEl>
                                          <p:spTgt spid="3">
                                            <p:txEl>
                                              <p:pRg st="4" end="4"/>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dissolve">
                                      <p:cBhvr>
                                        <p:cTn id="3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696200" cy="1408176"/>
          </a:xfrm>
        </p:spPr>
        <p:txBody>
          <a:bodyPr/>
          <a:lstStyle/>
          <a:p>
            <a:pPr marL="685800" indent="-685800" eaLnBrk="1" fontAlgn="auto" hangingPunct="1">
              <a:spcAft>
                <a:spcPts val="0"/>
              </a:spcAft>
              <a:buFont typeface="Wingdings 2" pitchFamily="18" charset="2"/>
              <a:buChar char=""/>
              <a:defRPr/>
            </a:pPr>
            <a:r>
              <a:rPr lang="en-US" dirty="0" smtClean="0">
                <a:solidFill>
                  <a:schemeClr val="accent1">
                    <a:satMod val="150000"/>
                  </a:schemeClr>
                </a:solidFill>
              </a:rPr>
              <a:t>The Solution</a:t>
            </a:r>
            <a:endParaRPr lang="en-US" i="1" dirty="0">
              <a:solidFill>
                <a:schemeClr val="accent1">
                  <a:satMod val="150000"/>
                </a:schemeClr>
              </a:solidFill>
            </a:endParaRPr>
          </a:p>
        </p:txBody>
      </p:sp>
      <p:sp>
        <p:nvSpPr>
          <p:cNvPr id="3" name="Content Placeholder 2"/>
          <p:cNvSpPr>
            <a:spLocks noGrp="1"/>
          </p:cNvSpPr>
          <p:nvPr>
            <p:ph idx="1"/>
          </p:nvPr>
        </p:nvSpPr>
        <p:spPr>
          <a:xfrm>
            <a:off x="-152400" y="2057400"/>
            <a:ext cx="9296400" cy="4724400"/>
          </a:xfrm>
        </p:spPr>
        <p:txBody>
          <a:bodyPr rtlCol="0" anchor="ctr">
            <a:noAutofit/>
          </a:bodyPr>
          <a:lstStyle/>
          <a:p>
            <a:pPr marL="438912" indent="-320040" eaLnBrk="1" fontAlgn="auto" hangingPunct="1">
              <a:spcBef>
                <a:spcPts val="0"/>
              </a:spcBef>
              <a:spcAft>
                <a:spcPts val="1800"/>
              </a:spcAft>
              <a:buFont typeface="Wingdings 2"/>
              <a:buChar char=""/>
              <a:defRPr/>
            </a:pPr>
            <a:r>
              <a:rPr lang="en-US" b="1" dirty="0" smtClean="0">
                <a:effectLst>
                  <a:outerShdw blurRad="38100" dist="38100" dir="2700000" algn="tl">
                    <a:srgbClr val="000000">
                      <a:alpha val="43137"/>
                    </a:srgbClr>
                  </a:outerShdw>
                </a:effectLst>
              </a:rPr>
              <a:t>If we believe </a:t>
            </a:r>
            <a:r>
              <a:rPr lang="en-US" b="1" i="1" dirty="0" smtClean="0">
                <a:solidFill>
                  <a:srgbClr val="FF9900"/>
                </a:solidFill>
                <a:effectLst>
                  <a:outerShdw blurRad="38100" dist="38100" dir="2700000" algn="tl">
                    <a:srgbClr val="000000">
                      <a:alpha val="43137"/>
                    </a:srgbClr>
                  </a:outerShdw>
                </a:effectLst>
              </a:rPr>
              <a:t>1 Pet. 4:11 </a:t>
            </a:r>
            <a:r>
              <a:rPr lang="en-US" b="1" dirty="0" smtClean="0">
                <a:effectLst>
                  <a:outerShdw blurRad="38100" dist="38100" dir="2700000" algn="tl">
                    <a:srgbClr val="000000">
                      <a:alpha val="43137"/>
                    </a:srgbClr>
                  </a:outerShdw>
                </a:effectLst>
              </a:rPr>
              <a:t>and </a:t>
            </a:r>
            <a:r>
              <a:rPr lang="en-US" b="1" i="1" dirty="0" smtClean="0">
                <a:solidFill>
                  <a:srgbClr val="FF9900"/>
                </a:solidFill>
                <a:effectLst>
                  <a:outerShdw blurRad="38100" dist="38100" dir="2700000" algn="tl">
                    <a:srgbClr val="000000">
                      <a:alpha val="43137"/>
                    </a:srgbClr>
                  </a:outerShdw>
                </a:effectLst>
              </a:rPr>
              <a:t>Col. 3:17 </a:t>
            </a:r>
            <a:r>
              <a:rPr lang="en-US" b="1" dirty="0" smtClean="0">
                <a:effectLst>
                  <a:outerShdw blurRad="38100" dist="38100" dir="2700000" algn="tl">
                    <a:srgbClr val="000000">
                      <a:alpha val="43137"/>
                    </a:srgbClr>
                  </a:outerShdw>
                </a:effectLst>
              </a:rPr>
              <a:t>we have no right to pick and choose passages we’ll obey or not obey!  </a:t>
            </a:r>
          </a:p>
          <a:p>
            <a:pPr marL="973138" lvl="1" indent="-561975" eaLnBrk="1" fontAlgn="auto" hangingPunct="1">
              <a:spcBef>
                <a:spcPts val="0"/>
              </a:spcBef>
              <a:spcAft>
                <a:spcPts val="1800"/>
              </a:spcAft>
              <a:buClr>
                <a:srgbClr val="FF9900"/>
              </a:buClr>
              <a:buSzPct val="110000"/>
              <a:buFont typeface="Wingdings 2" pitchFamily="18" charset="2"/>
              <a:buChar char=""/>
              <a:defRPr/>
            </a:pPr>
            <a:r>
              <a:rPr lang="en-US" b="1" dirty="0" smtClean="0">
                <a:effectLst>
                  <a:outerShdw blurRad="38100" dist="38100" dir="2700000" algn="tl">
                    <a:srgbClr val="000000">
                      <a:alpha val="43137"/>
                    </a:srgbClr>
                  </a:outerShdw>
                </a:effectLst>
              </a:rPr>
              <a:t>One basis for our judgment:  </a:t>
            </a:r>
            <a:r>
              <a:rPr lang="en-US" b="1" i="1" dirty="0" smtClean="0">
                <a:solidFill>
                  <a:srgbClr val="FF9900"/>
                </a:solidFill>
                <a:effectLst>
                  <a:outerShdw blurRad="38100" dist="38100" dir="2700000" algn="tl">
                    <a:srgbClr val="000000">
                      <a:alpha val="43137"/>
                    </a:srgbClr>
                  </a:outerShdw>
                </a:effectLst>
              </a:rPr>
              <a:t>Matt. 25:31-46</a:t>
            </a:r>
          </a:p>
          <a:p>
            <a:pPr marL="973138" lvl="1" indent="-561975" eaLnBrk="1" fontAlgn="auto" hangingPunct="1">
              <a:spcBef>
                <a:spcPts val="0"/>
              </a:spcBef>
              <a:spcAft>
                <a:spcPts val="1800"/>
              </a:spcAft>
              <a:buClr>
                <a:srgbClr val="FF9900"/>
              </a:buClr>
              <a:buSzPct val="110000"/>
              <a:buFont typeface="Wingdings 2" pitchFamily="18" charset="2"/>
              <a:buChar char=""/>
              <a:defRPr/>
            </a:pPr>
            <a:r>
              <a:rPr lang="en-US" b="1" dirty="0" smtClean="0">
                <a:effectLst>
                  <a:outerShdw blurRad="38100" dist="38100" dir="2700000" algn="tl">
                    <a:srgbClr val="000000">
                      <a:alpha val="43137"/>
                    </a:srgbClr>
                  </a:outerShdw>
                </a:effectLst>
              </a:rPr>
              <a:t>Let’s our light shine:  </a:t>
            </a:r>
            <a:r>
              <a:rPr lang="en-US" b="1" i="1" dirty="0" smtClean="0">
                <a:solidFill>
                  <a:srgbClr val="FF9900"/>
                </a:solidFill>
                <a:effectLst>
                  <a:outerShdw blurRad="38100" dist="38100" dir="2700000" algn="tl">
                    <a:srgbClr val="000000">
                      <a:alpha val="43137"/>
                    </a:srgbClr>
                  </a:outerShdw>
                </a:effectLst>
              </a:rPr>
              <a:t>Matt. 5:16</a:t>
            </a:r>
          </a:p>
          <a:p>
            <a:pPr marL="973138" lvl="1" indent="-561975" eaLnBrk="1" fontAlgn="auto" hangingPunct="1">
              <a:spcBef>
                <a:spcPts val="0"/>
              </a:spcBef>
              <a:spcAft>
                <a:spcPts val="1800"/>
              </a:spcAft>
              <a:buClr>
                <a:srgbClr val="FF9900"/>
              </a:buClr>
              <a:buSzPct val="110000"/>
              <a:buFont typeface="Wingdings 2" pitchFamily="18" charset="2"/>
              <a:buChar char=""/>
              <a:defRPr/>
            </a:pPr>
            <a:r>
              <a:rPr lang="en-US" b="1" dirty="0" smtClean="0">
                <a:effectLst>
                  <a:outerShdw blurRad="38100" dist="38100" dir="2700000" algn="tl">
                    <a:srgbClr val="000000">
                      <a:alpha val="43137"/>
                    </a:srgbClr>
                  </a:outerShdw>
                </a:effectLst>
              </a:rPr>
              <a:t>We imitate our heavenly Father:  </a:t>
            </a:r>
            <a:r>
              <a:rPr lang="en-US" b="1" i="1" dirty="0" smtClean="0">
                <a:solidFill>
                  <a:srgbClr val="FF9900"/>
                </a:solidFill>
                <a:effectLst>
                  <a:outerShdw blurRad="38100" dist="38100" dir="2700000" algn="tl">
                    <a:srgbClr val="000000">
                      <a:alpha val="43137"/>
                    </a:srgbClr>
                  </a:outerShdw>
                </a:effectLst>
              </a:rPr>
              <a:t>Psa. 68:5</a:t>
            </a:r>
            <a:endParaRPr lang="en-US" b="1" dirty="0" smtClean="0">
              <a:effectLst>
                <a:outerShdw blurRad="38100" dist="38100" dir="2700000" algn="tl">
                  <a:srgbClr val="000000">
                    <a:alpha val="43137"/>
                  </a:srgbClr>
                </a:outerShdw>
              </a:effectLst>
            </a:endParaRPr>
          </a:p>
          <a:p>
            <a:pPr marL="973138" lvl="1" indent="-561975" eaLnBrk="1" fontAlgn="auto" hangingPunct="1">
              <a:spcBef>
                <a:spcPts val="0"/>
              </a:spcBef>
              <a:spcAft>
                <a:spcPts val="1800"/>
              </a:spcAft>
              <a:buClr>
                <a:srgbClr val="FF9900"/>
              </a:buClr>
              <a:buSzPct val="110000"/>
              <a:buFont typeface="Wingdings 2" pitchFamily="18" charset="2"/>
              <a:buChar char=""/>
              <a:defRPr/>
            </a:pPr>
            <a:r>
              <a:rPr lang="en-US" b="1" dirty="0" smtClean="0">
                <a:effectLst>
                  <a:outerShdw blurRad="38100" dist="38100" dir="2700000" algn="tl">
                    <a:srgbClr val="000000">
                      <a:alpha val="43137"/>
                    </a:srgbClr>
                  </a:outerShdw>
                </a:effectLst>
              </a:rPr>
              <a:t>One reason we work:  </a:t>
            </a:r>
            <a:r>
              <a:rPr lang="en-US" b="1" i="1" dirty="0" smtClean="0">
                <a:solidFill>
                  <a:srgbClr val="FF9900"/>
                </a:solidFill>
                <a:effectLst>
                  <a:outerShdw blurRad="38100" dist="38100" dir="2700000" algn="tl">
                    <a:srgbClr val="000000">
                      <a:alpha val="43137"/>
                    </a:srgbClr>
                  </a:outerShdw>
                </a:effectLst>
              </a:rPr>
              <a:t>Eph. 4:28</a:t>
            </a:r>
          </a:p>
          <a:p>
            <a:pPr marL="973138" lvl="1" indent="-561975" eaLnBrk="1" fontAlgn="auto" hangingPunct="1">
              <a:spcBef>
                <a:spcPts val="0"/>
              </a:spcBef>
              <a:spcAft>
                <a:spcPts val="1800"/>
              </a:spcAft>
              <a:buClr>
                <a:srgbClr val="FF9900"/>
              </a:buClr>
              <a:buSzPct val="110000"/>
              <a:buFont typeface="Wingdings 2" pitchFamily="18" charset="2"/>
              <a:buChar char=""/>
              <a:defRPr/>
            </a:pPr>
            <a:r>
              <a:rPr lang="en-US" b="1" dirty="0" smtClean="0">
                <a:effectLst>
                  <a:outerShdw blurRad="38100" dist="38100" dir="2700000" algn="tl">
                    <a:srgbClr val="000000">
                      <a:alpha val="43137"/>
                    </a:srgbClr>
                  </a:outerShdw>
                </a:effectLst>
              </a:rPr>
              <a:t>We’ll find temporal and eternal blessings:  </a:t>
            </a:r>
            <a:r>
              <a:rPr lang="en-US" b="1" i="1" dirty="0" smtClean="0">
                <a:solidFill>
                  <a:srgbClr val="FF9900"/>
                </a:solidFill>
                <a:effectLst>
                  <a:outerShdw blurRad="38100" dist="38100" dir="2700000" algn="tl">
                    <a:srgbClr val="000000">
                      <a:alpha val="43137"/>
                    </a:srgbClr>
                  </a:outerShdw>
                </a:effectLst>
              </a:rPr>
              <a:t>Acts 20:35; Matt. 25:40</a:t>
            </a:r>
          </a:p>
          <a:p>
            <a:pPr marL="973138" lvl="1" indent="-561975" eaLnBrk="1" fontAlgn="auto" hangingPunct="1">
              <a:spcBef>
                <a:spcPts val="0"/>
              </a:spcBef>
              <a:spcAft>
                <a:spcPts val="1800"/>
              </a:spcAft>
              <a:buClr>
                <a:srgbClr val="FF9900"/>
              </a:buClr>
              <a:buSzPct val="110000"/>
              <a:buFont typeface="Wingdings 2" pitchFamily="18" charset="2"/>
              <a:buChar char=""/>
              <a:defRPr/>
            </a:pPr>
            <a:endParaRPr lang="en-US" sz="3600" b="1" dirty="0" smtClean="0">
              <a:solidFill>
                <a:srgbClr val="FF9900"/>
              </a:solidFill>
              <a:effectLst>
                <a:outerShdw blurRad="38100" dist="38100" dir="2700000" algn="tl">
                  <a:srgbClr val="000000">
                    <a:alpha val="43137"/>
                  </a:srgbClr>
                </a:outerShdw>
              </a:effectLst>
            </a:endParaRPr>
          </a:p>
        </p:txBody>
      </p:sp>
      <p:pic>
        <p:nvPicPr>
          <p:cNvPr id="4" name="Picture 4" descr="b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0"/>
            <a:ext cx="19050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9"/>
          <p:cNvSpPr txBox="1">
            <a:spLocks noChangeArrowheads="1"/>
          </p:cNvSpPr>
          <p:nvPr/>
        </p:nvSpPr>
        <p:spPr bwMode="auto">
          <a:xfrm>
            <a:off x="871220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latin typeface="Gill Sans MT" panose="020B0502020104020203" pitchFamily="34" charset="0"/>
              </a:rPr>
              <a:t>13</a:t>
            </a:r>
          </a:p>
        </p:txBody>
      </p:sp>
      <p:sp>
        <p:nvSpPr>
          <p:cNvPr id="6" name="Rounded Rectangle 5"/>
          <p:cNvSpPr/>
          <p:nvPr/>
        </p:nvSpPr>
        <p:spPr>
          <a:xfrm>
            <a:off x="568325" y="2052638"/>
            <a:ext cx="8007350" cy="419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00" b="1" dirty="0">
                <a:solidFill>
                  <a:schemeClr val="tx1"/>
                </a:solidFill>
              </a:rPr>
              <a:t>God will not be </a:t>
            </a:r>
            <a:r>
              <a:rPr lang="en-US" sz="5600" b="1" i="1" dirty="0">
                <a:solidFill>
                  <a:schemeClr val="tx1"/>
                </a:solidFill>
              </a:rPr>
              <a:t>“mocked” </a:t>
            </a:r>
            <a:r>
              <a:rPr lang="en-US" sz="5600" b="1" dirty="0">
                <a:solidFill>
                  <a:schemeClr val="tx1"/>
                </a:solidFill>
              </a:rPr>
              <a:t>in how we use our financial resources!  </a:t>
            </a:r>
            <a:r>
              <a:rPr lang="en-US" sz="5600" b="1" i="1" dirty="0">
                <a:solidFill>
                  <a:schemeClr val="tx1"/>
                </a:solidFill>
              </a:rPr>
              <a:t>Gal. 6:7-8</a:t>
            </a:r>
          </a:p>
        </p:txBody>
      </p:sp>
    </p:spTree>
    <p:extLst>
      <p:ext uri="{BB962C8B-B14F-4D97-AF65-F5344CB8AC3E}">
        <p14:creationId xmlns:p14="http://schemas.microsoft.com/office/powerpoint/2010/main" val="3333170211"/>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dissolve">
                                      <p:cBhvr>
                                        <p:cTn id="18" dur="500"/>
                                        <p:tgtEl>
                                          <p:spTgt spid="3">
                                            <p:txEl>
                                              <p:pRg st="0" end="0"/>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dissolve">
                                      <p:cBhvr>
                                        <p:cTn id="21" dur="500"/>
                                        <p:tgtEl>
                                          <p:spTgt spid="3">
                                            <p:txEl>
                                              <p:pRg st="1" end="1"/>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dissolve">
                                      <p:cBhvr>
                                        <p:cTn id="24" dur="500"/>
                                        <p:tgtEl>
                                          <p:spTgt spid="3">
                                            <p:txEl>
                                              <p:pRg st="2" end="2"/>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500"/>
                                        <p:tgtEl>
                                          <p:spTgt spid="3">
                                            <p:txEl>
                                              <p:pRg st="3" end="3"/>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dissolve">
                                      <p:cBhvr>
                                        <p:cTn id="30" dur="500"/>
                                        <p:tgtEl>
                                          <p:spTgt spid="3">
                                            <p:txEl>
                                              <p:pRg st="4" end="4"/>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dissolve">
                                      <p:cBhvr>
                                        <p:cTn id="33" dur="500"/>
                                        <p:tgtEl>
                                          <p:spTgt spid="3">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8" name="Picture 2" descr="Picture 20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952500"/>
            <a:ext cx="8610600"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1"/>
          <p:cNvSpPr txBox="1">
            <a:spLocks noChangeArrowheads="1"/>
          </p:cNvSpPr>
          <p:nvPr/>
        </p:nvSpPr>
        <p:spPr bwMode="auto">
          <a:xfrm>
            <a:off x="6400800" y="6213475"/>
            <a:ext cx="2109788" cy="492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600" b="1">
                <a:solidFill>
                  <a:srgbClr val="FFFF00"/>
                </a:solidFill>
                <a:latin typeface="Gill Sans MT" panose="020B0502020104020203" pitchFamily="34" charset="0"/>
              </a:rPr>
              <a:t>4/13/2010</a:t>
            </a:r>
          </a:p>
        </p:txBody>
      </p:sp>
      <p:sp>
        <p:nvSpPr>
          <p:cNvPr id="6" name="Rounded Rectangle 5"/>
          <p:cNvSpPr/>
          <p:nvPr/>
        </p:nvSpPr>
        <p:spPr>
          <a:xfrm>
            <a:off x="431800" y="5829300"/>
            <a:ext cx="24638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i="1" dirty="0">
                <a:solidFill>
                  <a:schemeClr val="tx1"/>
                </a:solidFill>
              </a:rPr>
              <a:t>Acts 20:35</a:t>
            </a:r>
          </a:p>
        </p:txBody>
      </p:sp>
      <p:sp>
        <p:nvSpPr>
          <p:cNvPr id="4" name="Flowchart: Alternate Process 3"/>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sp>
        <p:nvSpPr>
          <p:cNvPr id="24582" name="TextBox 4"/>
          <p:cNvSpPr txBox="1">
            <a:spLocks noChangeArrowheads="1"/>
          </p:cNvSpPr>
          <p:nvPr/>
        </p:nvSpPr>
        <p:spPr bwMode="auto">
          <a:xfrm>
            <a:off x="871855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solidFill>
                  <a:schemeClr val="bg1"/>
                </a:solidFill>
                <a:latin typeface="Gill Sans MT" panose="020B0502020104020203" pitchFamily="34" charset="0"/>
              </a:rPr>
              <a:t>14</a:t>
            </a:r>
          </a:p>
        </p:txBody>
      </p:sp>
    </p:spTree>
  </p:cSld>
  <p:clrMapOvr>
    <a:masterClrMapping/>
  </p:clrMapOvr>
  <p:transition>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7400" y="1028700"/>
            <a:ext cx="754380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lowchart: Alternate Process 3"/>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sp>
        <p:nvSpPr>
          <p:cNvPr id="25604" name="TextBox 4"/>
          <p:cNvSpPr txBox="1">
            <a:spLocks noChangeArrowheads="1"/>
          </p:cNvSpPr>
          <p:nvPr/>
        </p:nvSpPr>
        <p:spPr bwMode="auto">
          <a:xfrm>
            <a:off x="871855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solidFill>
                  <a:schemeClr val="bg1"/>
                </a:solidFill>
                <a:latin typeface="Gill Sans MT" panose="020B0502020104020203" pitchFamily="34" charset="0"/>
              </a:rPr>
              <a:t>15</a:t>
            </a:r>
          </a:p>
        </p:txBody>
      </p:sp>
    </p:spTree>
  </p:cSld>
  <p:clrMapOvr>
    <a:masterClrMapping/>
  </p:clrMapOvr>
  <p:transition>
    <p:wedg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lowchart: Alternate Process 3"/>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sp>
        <p:nvSpPr>
          <p:cNvPr id="26627" name="TextBox 4"/>
          <p:cNvSpPr txBox="1">
            <a:spLocks noChangeArrowheads="1"/>
          </p:cNvSpPr>
          <p:nvPr/>
        </p:nvSpPr>
        <p:spPr bwMode="auto">
          <a:xfrm>
            <a:off x="871855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solidFill>
                  <a:schemeClr val="bg1"/>
                </a:solidFill>
                <a:latin typeface="Gill Sans MT" panose="020B0502020104020203" pitchFamily="34" charset="0"/>
              </a:rPr>
              <a:t>16</a:t>
            </a:r>
          </a:p>
        </p:txBody>
      </p:sp>
      <p:sp>
        <p:nvSpPr>
          <p:cNvPr id="26628" name="TextBox 5"/>
          <p:cNvSpPr txBox="1">
            <a:spLocks noChangeArrowheads="1"/>
          </p:cNvSpPr>
          <p:nvPr/>
        </p:nvSpPr>
        <p:spPr bwMode="auto">
          <a:xfrm>
            <a:off x="6499225" y="5634038"/>
            <a:ext cx="2109788" cy="492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600" b="1">
                <a:solidFill>
                  <a:srgbClr val="FFFF00"/>
                </a:solidFill>
                <a:latin typeface="Gill Sans MT" panose="020B0502020104020203" pitchFamily="34" charset="0"/>
              </a:rPr>
              <a:t>4/13/2010</a:t>
            </a:r>
          </a:p>
        </p:txBody>
      </p:sp>
      <p:pic>
        <p:nvPicPr>
          <p:cNvPr id="2662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906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edg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lowchart: Alternate Process 3"/>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sp>
        <p:nvSpPr>
          <p:cNvPr id="27652" name="TextBox 4"/>
          <p:cNvSpPr txBox="1">
            <a:spLocks noChangeArrowheads="1"/>
          </p:cNvSpPr>
          <p:nvPr/>
        </p:nvSpPr>
        <p:spPr bwMode="auto">
          <a:xfrm>
            <a:off x="871855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solidFill>
                  <a:schemeClr val="bg1"/>
                </a:solidFill>
                <a:latin typeface="Gill Sans MT" panose="020B0502020104020203" pitchFamily="34" charset="0"/>
              </a:rPr>
              <a:t>17</a:t>
            </a:r>
          </a:p>
        </p:txBody>
      </p:sp>
      <p:sp>
        <p:nvSpPr>
          <p:cNvPr id="27653" name="TextBox 5"/>
          <p:cNvSpPr txBox="1">
            <a:spLocks noChangeArrowheads="1"/>
          </p:cNvSpPr>
          <p:nvPr/>
        </p:nvSpPr>
        <p:spPr bwMode="auto">
          <a:xfrm>
            <a:off x="6499225" y="5634038"/>
            <a:ext cx="2109788" cy="492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600" b="1">
                <a:solidFill>
                  <a:srgbClr val="FFFF00"/>
                </a:solidFill>
                <a:latin typeface="Gill Sans MT" panose="020B0502020104020203" pitchFamily="34" charset="0"/>
              </a:rPr>
              <a:t>4/13/2010</a:t>
            </a:r>
          </a:p>
        </p:txBody>
      </p:sp>
    </p:spTree>
  </p:cSld>
  <p:clrMapOvr>
    <a:masterClrMapping/>
  </p:clrMapOvr>
  <p:transition>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5334000"/>
            <a:ext cx="8839200" cy="1295400"/>
          </a:xfrm>
        </p:spPr>
        <p:txBody>
          <a:bodyPr anchor="ctr">
            <a:normAutofit fontScale="90000"/>
          </a:bodyPr>
          <a:lstStyle/>
          <a:p>
            <a:pPr algn="ctr" eaLnBrk="1" fontAlgn="auto" hangingPunct="1">
              <a:spcAft>
                <a:spcPts val="0"/>
              </a:spcAft>
              <a:defRPr/>
            </a:pPr>
            <a:r>
              <a:rPr lang="en-US" sz="5600" i="1" dirty="0" smtClean="0">
                <a:solidFill>
                  <a:schemeClr val="accent1">
                    <a:satMod val="150000"/>
                  </a:schemeClr>
                </a:solidFill>
                <a:effectLst>
                  <a:outerShdw blurRad="38100" dist="38100" dir="2700000" algn="tl">
                    <a:srgbClr val="000000">
                      <a:alpha val="43137"/>
                    </a:srgbClr>
                  </a:outerShdw>
                </a:effectLst>
              </a:rPr>
              <a:t>Opportunities</a:t>
            </a:r>
            <a:br>
              <a:rPr lang="en-US" sz="5600" i="1" dirty="0" smtClean="0">
                <a:solidFill>
                  <a:schemeClr val="accent1">
                    <a:satMod val="150000"/>
                  </a:schemeClr>
                </a:solidFill>
                <a:effectLst>
                  <a:outerShdw blurRad="38100" dist="38100" dir="2700000" algn="tl">
                    <a:srgbClr val="000000">
                      <a:alpha val="43137"/>
                    </a:srgbClr>
                  </a:outerShdw>
                </a:effectLst>
              </a:rPr>
            </a:br>
            <a:r>
              <a:rPr lang="en-US" sz="5400" dirty="0" smtClean="0">
                <a:solidFill>
                  <a:srgbClr val="92D050"/>
                </a:solidFill>
                <a:effectLst>
                  <a:outerShdw blurRad="38100" dist="38100" dir="2700000" algn="tl">
                    <a:srgbClr val="000000">
                      <a:alpha val="43137"/>
                    </a:srgbClr>
                  </a:outerShdw>
                </a:effectLst>
              </a:rPr>
              <a:t>Galatians 6:10</a:t>
            </a:r>
            <a:endParaRPr lang="en-US" sz="5400" dirty="0">
              <a:solidFill>
                <a:srgbClr val="92D050"/>
              </a:solidFill>
              <a:effectLst>
                <a:outerShdw blurRad="38100" dist="38100" dir="2700000" algn="tl">
                  <a:srgbClr val="000000">
                    <a:alpha val="43137"/>
                  </a:srgbClr>
                </a:outerShdw>
              </a:effectLst>
            </a:endParaRPr>
          </a:p>
        </p:txBody>
      </p:sp>
      <p:pic>
        <p:nvPicPr>
          <p:cNvPr id="4" name="Picture 4" descr="b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8900" y="188913"/>
            <a:ext cx="6426200" cy="476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nodeType="afterGroup">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3"/>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0" y="82550"/>
            <a:ext cx="89408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lowchart: Alternate Process 3"/>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sp>
        <p:nvSpPr>
          <p:cNvPr id="28676" name="TextBox 4"/>
          <p:cNvSpPr txBox="1">
            <a:spLocks noChangeArrowheads="1"/>
          </p:cNvSpPr>
          <p:nvPr/>
        </p:nvSpPr>
        <p:spPr bwMode="auto">
          <a:xfrm>
            <a:off x="870585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solidFill>
                  <a:schemeClr val="bg1"/>
                </a:solidFill>
                <a:latin typeface="Gill Sans MT" panose="020B0502020104020203" pitchFamily="34" charset="0"/>
              </a:rPr>
              <a:t>18</a:t>
            </a:r>
          </a:p>
        </p:txBody>
      </p:sp>
    </p:spTree>
  </p:cSld>
  <p:clrMapOvr>
    <a:masterClrMapping/>
  </p:clrMapOvr>
  <p:transition>
    <p:wedg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lowchart: Alternate Process 3"/>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sp>
        <p:nvSpPr>
          <p:cNvPr id="29699" name="TextBox 4"/>
          <p:cNvSpPr txBox="1">
            <a:spLocks noChangeArrowheads="1"/>
          </p:cNvSpPr>
          <p:nvPr/>
        </p:nvSpPr>
        <p:spPr bwMode="auto">
          <a:xfrm>
            <a:off x="871855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solidFill>
                  <a:schemeClr val="bg1"/>
                </a:solidFill>
                <a:latin typeface="Gill Sans MT" panose="020B0502020104020203" pitchFamily="34" charset="0"/>
              </a:rPr>
              <a:t>19</a:t>
            </a:r>
          </a:p>
        </p:txBody>
      </p:sp>
      <p:sp>
        <p:nvSpPr>
          <p:cNvPr id="29700" name="TextBox 5"/>
          <p:cNvSpPr txBox="1">
            <a:spLocks noChangeArrowheads="1"/>
          </p:cNvSpPr>
          <p:nvPr/>
        </p:nvSpPr>
        <p:spPr bwMode="auto">
          <a:xfrm>
            <a:off x="6499225" y="5634038"/>
            <a:ext cx="2109788" cy="492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600" b="1">
                <a:solidFill>
                  <a:srgbClr val="FFFF00"/>
                </a:solidFill>
                <a:latin typeface="Gill Sans MT" panose="020B0502020104020203" pitchFamily="34" charset="0"/>
              </a:rPr>
              <a:t>4/13/2010</a:t>
            </a:r>
          </a:p>
        </p:txBody>
      </p:sp>
      <p:pic>
        <p:nvPicPr>
          <p:cNvPr id="2970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30275"/>
            <a:ext cx="7802563"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edg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01625"/>
            <a:ext cx="6175375" cy="823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lowchart: Alternate Process 3"/>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sp>
        <p:nvSpPr>
          <p:cNvPr id="30724" name="TextBox 4"/>
          <p:cNvSpPr txBox="1">
            <a:spLocks noChangeArrowheads="1"/>
          </p:cNvSpPr>
          <p:nvPr/>
        </p:nvSpPr>
        <p:spPr bwMode="auto">
          <a:xfrm>
            <a:off x="871220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solidFill>
                  <a:schemeClr val="bg1"/>
                </a:solidFill>
                <a:latin typeface="Gill Sans MT" panose="020B0502020104020203" pitchFamily="34" charset="0"/>
              </a:rPr>
              <a:t>20</a:t>
            </a:r>
          </a:p>
        </p:txBody>
      </p:sp>
    </p:spTree>
  </p:cSld>
  <p:clrMapOvr>
    <a:masterClrMapping/>
  </p:clrMapOvr>
  <p:transition>
    <p:wedg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lowchart: Alternate Process 3"/>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pic>
        <p:nvPicPr>
          <p:cNvPr id="3174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1066800"/>
            <a:ext cx="913447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4"/>
          <p:cNvSpPr txBox="1">
            <a:spLocks noChangeArrowheads="1"/>
          </p:cNvSpPr>
          <p:nvPr/>
        </p:nvSpPr>
        <p:spPr bwMode="auto">
          <a:xfrm>
            <a:off x="873125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solidFill>
                  <a:schemeClr val="bg1"/>
                </a:solidFill>
                <a:latin typeface="Gill Sans MT" panose="020B0502020104020203" pitchFamily="34" charset="0"/>
              </a:rPr>
              <a:t>21</a:t>
            </a:r>
          </a:p>
        </p:txBody>
      </p:sp>
    </p:spTree>
  </p:cSld>
  <p:clrMapOvr>
    <a:masterClrMapping/>
  </p:clrMapOvr>
  <p:transition>
    <p:wedg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Alternate Process 2"/>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sp>
        <p:nvSpPr>
          <p:cNvPr id="32772" name="TextBox 3"/>
          <p:cNvSpPr txBox="1">
            <a:spLocks noChangeArrowheads="1"/>
          </p:cNvSpPr>
          <p:nvPr/>
        </p:nvSpPr>
        <p:spPr bwMode="auto">
          <a:xfrm>
            <a:off x="871855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solidFill>
                  <a:schemeClr val="bg1"/>
                </a:solidFill>
                <a:latin typeface="Gill Sans MT" panose="020B0502020104020203" pitchFamily="34" charset="0"/>
              </a:rPr>
              <a:t>22</a:t>
            </a:r>
          </a:p>
        </p:txBody>
      </p:sp>
    </p:spTree>
  </p:cSld>
  <p:clrMapOvr>
    <a:masterClrMapping/>
  </p:clrMapOvr>
  <p:transition>
    <p:wedg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Alternate Process 2"/>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sp>
        <p:nvSpPr>
          <p:cNvPr id="33796" name="TextBox 3"/>
          <p:cNvSpPr txBox="1">
            <a:spLocks noChangeArrowheads="1"/>
          </p:cNvSpPr>
          <p:nvPr/>
        </p:nvSpPr>
        <p:spPr bwMode="auto">
          <a:xfrm>
            <a:off x="872490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solidFill>
                  <a:schemeClr val="bg1"/>
                </a:solidFill>
                <a:latin typeface="Gill Sans MT" panose="020B0502020104020203" pitchFamily="34" charset="0"/>
              </a:rPr>
              <a:t>23</a:t>
            </a:r>
          </a:p>
        </p:txBody>
      </p:sp>
    </p:spTree>
  </p:cSld>
  <p:clrMapOvr>
    <a:masterClrMapping/>
  </p:clrMapOvr>
  <p:transition>
    <p:wedg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Alternate Process 2"/>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sp>
        <p:nvSpPr>
          <p:cNvPr id="34820" name="TextBox 3"/>
          <p:cNvSpPr txBox="1">
            <a:spLocks noChangeArrowheads="1"/>
          </p:cNvSpPr>
          <p:nvPr/>
        </p:nvSpPr>
        <p:spPr bwMode="auto">
          <a:xfrm>
            <a:off x="874395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solidFill>
                  <a:schemeClr val="bg1"/>
                </a:solidFill>
                <a:latin typeface="Gill Sans MT" panose="020B0502020104020203" pitchFamily="34" charset="0"/>
              </a:rPr>
              <a:t>24</a:t>
            </a:r>
          </a:p>
        </p:txBody>
      </p:sp>
    </p:spTree>
  </p:cSld>
  <p:clrMapOvr>
    <a:masterClrMapping/>
  </p:clrMapOvr>
  <p:transition>
    <p:wedg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lowchart: Alternate Process 3"/>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sp>
        <p:nvSpPr>
          <p:cNvPr id="35844" name="TextBox 4"/>
          <p:cNvSpPr txBox="1">
            <a:spLocks noChangeArrowheads="1"/>
          </p:cNvSpPr>
          <p:nvPr/>
        </p:nvSpPr>
        <p:spPr bwMode="auto">
          <a:xfrm>
            <a:off x="871855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solidFill>
                  <a:schemeClr val="bg1"/>
                </a:solidFill>
                <a:latin typeface="Gill Sans MT" panose="020B0502020104020203" pitchFamily="34" charset="0"/>
              </a:rPr>
              <a:t>25</a:t>
            </a:r>
          </a:p>
        </p:txBody>
      </p:sp>
    </p:spTree>
  </p:cSld>
  <p:clrMapOvr>
    <a:masterClrMapping/>
  </p:clrMapOvr>
  <p:transition>
    <p:wedg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0"/>
            <a:ext cx="12192000"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lowchart: Alternate Process 2"/>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sp>
        <p:nvSpPr>
          <p:cNvPr id="36868" name="TextBox 3"/>
          <p:cNvSpPr txBox="1">
            <a:spLocks noChangeArrowheads="1"/>
          </p:cNvSpPr>
          <p:nvPr/>
        </p:nvSpPr>
        <p:spPr bwMode="auto">
          <a:xfrm>
            <a:off x="868680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solidFill>
                  <a:schemeClr val="bg1"/>
                </a:solidFill>
                <a:latin typeface="Gill Sans MT" panose="020B0502020104020203" pitchFamily="34" charset="0"/>
              </a:rPr>
              <a:t>26</a:t>
            </a:r>
          </a:p>
        </p:txBody>
      </p:sp>
    </p:spTree>
  </p:cSld>
  <p:clrMapOvr>
    <a:masterClrMapping/>
  </p:clrMapOvr>
  <p:transition>
    <p:wedg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lowchart: Alternate Process 3"/>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grpSp>
        <p:nvGrpSpPr>
          <p:cNvPr id="6" name="Group 5"/>
          <p:cNvGrpSpPr>
            <a:grpSpLocks/>
          </p:cNvGrpSpPr>
          <p:nvPr/>
        </p:nvGrpSpPr>
        <p:grpSpPr bwMode="auto">
          <a:xfrm>
            <a:off x="304800" y="914400"/>
            <a:ext cx="4572000" cy="5791200"/>
            <a:chOff x="304800" y="914400"/>
            <a:chExt cx="4572000" cy="5791200"/>
          </a:xfrm>
        </p:grpSpPr>
        <p:sp>
          <p:nvSpPr>
            <p:cNvPr id="5" name="Rectangle 4"/>
            <p:cNvSpPr/>
            <p:nvPr/>
          </p:nvSpPr>
          <p:spPr>
            <a:xfrm>
              <a:off x="304800" y="914400"/>
              <a:ext cx="4572000" cy="5791200"/>
            </a:xfrm>
            <a:prstGeom prst="rect">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3789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874" y="1219200"/>
              <a:ext cx="3887126" cy="518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7893" name="TextBox 6"/>
          <p:cNvSpPr txBox="1">
            <a:spLocks noChangeArrowheads="1"/>
          </p:cNvSpPr>
          <p:nvPr/>
        </p:nvSpPr>
        <p:spPr bwMode="auto">
          <a:xfrm>
            <a:off x="871855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solidFill>
                  <a:schemeClr val="bg1"/>
                </a:solidFill>
                <a:latin typeface="Gill Sans MT" panose="020B0502020104020203" pitchFamily="34" charset="0"/>
              </a:rPr>
              <a:t>27</a:t>
            </a:r>
          </a:p>
        </p:txBody>
      </p:sp>
      <p:sp>
        <p:nvSpPr>
          <p:cNvPr id="2" name="Rounded Rectangle 1"/>
          <p:cNvSpPr/>
          <p:nvPr/>
        </p:nvSpPr>
        <p:spPr>
          <a:xfrm>
            <a:off x="5105400" y="2438400"/>
            <a:ext cx="3886200" cy="2209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rPr>
              <a:t>Who is the </a:t>
            </a:r>
            <a:r>
              <a:rPr lang="en-US" sz="3200" b="1" i="1" dirty="0">
                <a:solidFill>
                  <a:schemeClr val="tx1"/>
                </a:solidFill>
              </a:rPr>
              <a:t>“rich” </a:t>
            </a:r>
            <a:r>
              <a:rPr lang="en-US" sz="3200" b="1" dirty="0">
                <a:solidFill>
                  <a:schemeClr val="tx1"/>
                </a:solidFill>
              </a:rPr>
              <a:t>in 1 Timothy 6:17-19 in comparison to this sister in Christ?</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162800" cy="1408176"/>
          </a:xfrm>
        </p:spPr>
        <p:txBody>
          <a:bodyPr/>
          <a:lstStyle/>
          <a:p>
            <a:pPr eaLnBrk="1" fontAlgn="auto" hangingPunct="1">
              <a:spcAft>
                <a:spcPts val="0"/>
              </a:spcAft>
              <a:defRPr/>
            </a:pPr>
            <a:r>
              <a:rPr lang="en-US" dirty="0" smtClean="0">
                <a:solidFill>
                  <a:srgbClr val="FFCC00"/>
                </a:solidFill>
              </a:rPr>
              <a:t>Introduction</a:t>
            </a:r>
            <a:endParaRPr lang="en-US" dirty="0">
              <a:solidFill>
                <a:srgbClr val="FFCC00"/>
              </a:solidFill>
            </a:endParaRPr>
          </a:p>
        </p:txBody>
      </p:sp>
      <p:sp>
        <p:nvSpPr>
          <p:cNvPr id="3" name="Content Placeholder 2"/>
          <p:cNvSpPr>
            <a:spLocks noGrp="1"/>
          </p:cNvSpPr>
          <p:nvPr>
            <p:ph idx="1"/>
          </p:nvPr>
        </p:nvSpPr>
        <p:spPr>
          <a:xfrm>
            <a:off x="0" y="1447800"/>
            <a:ext cx="9144000" cy="5105400"/>
          </a:xfrm>
        </p:spPr>
        <p:txBody>
          <a:bodyPr rtlCol="0" anchor="ctr">
            <a:normAutofit fontScale="92500"/>
          </a:bodyPr>
          <a:lstStyle/>
          <a:p>
            <a:pPr marL="438912" indent="-320040" eaLnBrk="1" fontAlgn="auto" hangingPunct="1">
              <a:spcBef>
                <a:spcPts val="0"/>
              </a:spcBef>
              <a:spcAft>
                <a:spcPts val="1800"/>
              </a:spcAft>
              <a:buFont typeface="Wingdings 2"/>
              <a:buChar char=""/>
              <a:defRPr/>
            </a:pPr>
            <a:r>
              <a:rPr lang="en-US" sz="3900" b="1" dirty="0" smtClean="0">
                <a:effectLst>
                  <a:outerShdw blurRad="38100" dist="38100" dir="2700000" algn="tl">
                    <a:srgbClr val="000000">
                      <a:alpha val="43137"/>
                    </a:srgbClr>
                  </a:outerShdw>
                </a:effectLst>
              </a:rPr>
              <a:t>Decades old controversy:  “individual” vs. “church” responsibility.</a:t>
            </a:r>
            <a:endParaRPr lang="en-US" sz="3900" b="1" i="1" dirty="0" smtClean="0">
              <a:effectLst>
                <a:outerShdw blurRad="38100" dist="38100" dir="2700000" algn="tl">
                  <a:srgbClr val="000000">
                    <a:alpha val="43137"/>
                  </a:srgbClr>
                </a:outerShdw>
              </a:effectLst>
            </a:endParaRPr>
          </a:p>
          <a:p>
            <a:pPr marL="438912" indent="-320040" eaLnBrk="1" fontAlgn="auto" hangingPunct="1">
              <a:spcBef>
                <a:spcPts val="0"/>
              </a:spcBef>
              <a:spcAft>
                <a:spcPts val="1800"/>
              </a:spcAft>
              <a:buFont typeface="Wingdings 2"/>
              <a:buChar char=""/>
              <a:defRPr/>
            </a:pPr>
            <a:r>
              <a:rPr lang="en-US" sz="3900" b="1" dirty="0" smtClean="0">
                <a:effectLst>
                  <a:outerShdw blurRad="38100" dist="38100" dir="2700000" algn="tl">
                    <a:srgbClr val="000000">
                      <a:alpha val="43137"/>
                    </a:srgbClr>
                  </a:outerShdw>
                </a:effectLst>
              </a:rPr>
              <a:t>Liberal view:  </a:t>
            </a:r>
            <a:r>
              <a:rPr lang="en-US" sz="3900" b="1" i="1" dirty="0" smtClean="0">
                <a:solidFill>
                  <a:srgbClr val="FF9900"/>
                </a:solidFill>
                <a:effectLst>
                  <a:outerShdw blurRad="38100" dist="38100" dir="2700000" algn="tl">
                    <a:srgbClr val="000000">
                      <a:alpha val="43137"/>
                    </a:srgbClr>
                  </a:outerShdw>
                </a:effectLst>
              </a:rPr>
              <a:t>Gal. 6:10 </a:t>
            </a:r>
            <a:r>
              <a:rPr lang="en-US" sz="3900" b="1" dirty="0" smtClean="0">
                <a:effectLst>
                  <a:outerShdw blurRad="38100" dist="38100" dir="2700000" algn="tl">
                    <a:srgbClr val="000000">
                      <a:alpha val="43137"/>
                    </a:srgbClr>
                  </a:outerShdw>
                </a:effectLst>
              </a:rPr>
              <a:t>and </a:t>
            </a:r>
            <a:r>
              <a:rPr lang="en-US" sz="3900" b="1" i="1" dirty="0" smtClean="0">
                <a:solidFill>
                  <a:srgbClr val="FF9900"/>
                </a:solidFill>
                <a:effectLst>
                  <a:outerShdw blurRad="38100" dist="38100" dir="2700000" algn="tl">
                    <a:srgbClr val="000000">
                      <a:alpha val="43137"/>
                    </a:srgbClr>
                  </a:outerShdw>
                </a:effectLst>
              </a:rPr>
              <a:t>Jas. 1:27 </a:t>
            </a:r>
            <a:r>
              <a:rPr lang="en-US" sz="3900" b="1" dirty="0" smtClean="0">
                <a:effectLst>
                  <a:outerShdw blurRad="38100" dist="38100" dir="2700000" algn="tl">
                    <a:srgbClr val="000000">
                      <a:alpha val="43137"/>
                    </a:srgbClr>
                  </a:outerShdw>
                </a:effectLst>
              </a:rPr>
              <a:t>authorized </a:t>
            </a:r>
            <a:r>
              <a:rPr lang="en-US" sz="3900" b="1" i="1" u="sng" dirty="0" smtClean="0">
                <a:effectLst>
                  <a:outerShdw blurRad="38100" dist="38100" dir="2700000" algn="tl">
                    <a:srgbClr val="000000">
                      <a:alpha val="43137"/>
                    </a:srgbClr>
                  </a:outerShdw>
                </a:effectLst>
              </a:rPr>
              <a:t>church</a:t>
            </a:r>
            <a:r>
              <a:rPr lang="en-US" sz="3900" b="1" dirty="0" smtClean="0">
                <a:effectLst>
                  <a:outerShdw blurRad="38100" dist="38100" dir="2700000" algn="tl">
                    <a:srgbClr val="000000">
                      <a:alpha val="43137"/>
                    </a:srgbClr>
                  </a:outerShdw>
                </a:effectLst>
              </a:rPr>
              <a:t> support of institutions (e.g., orphan’s home, old folk’s homes).</a:t>
            </a:r>
          </a:p>
          <a:p>
            <a:pPr marL="438912" indent="-320040" eaLnBrk="1" fontAlgn="auto" hangingPunct="1">
              <a:spcBef>
                <a:spcPts val="0"/>
              </a:spcBef>
              <a:spcAft>
                <a:spcPts val="1800"/>
              </a:spcAft>
              <a:buFont typeface="Wingdings 2"/>
              <a:buChar char=""/>
              <a:defRPr/>
            </a:pPr>
            <a:r>
              <a:rPr lang="en-US" sz="3900" b="1" dirty="0" smtClean="0">
                <a:effectLst>
                  <a:outerShdw blurRad="38100" dist="38100" dir="2700000" algn="tl">
                    <a:srgbClr val="000000">
                      <a:alpha val="43137"/>
                    </a:srgbClr>
                  </a:outerShdw>
                </a:effectLst>
              </a:rPr>
              <a:t>Conservative (scriptural view):  </a:t>
            </a:r>
            <a:r>
              <a:rPr lang="en-US" sz="3900" b="1" i="1" dirty="0" smtClean="0">
                <a:solidFill>
                  <a:srgbClr val="FF9900"/>
                </a:solidFill>
                <a:effectLst>
                  <a:outerShdw blurRad="38100" dist="38100" dir="2700000" algn="tl">
                    <a:srgbClr val="000000">
                      <a:alpha val="43137"/>
                    </a:srgbClr>
                  </a:outerShdw>
                </a:effectLst>
              </a:rPr>
              <a:t>Gal. 6:10 </a:t>
            </a:r>
            <a:r>
              <a:rPr lang="en-US" sz="3900" b="1" dirty="0" smtClean="0">
                <a:effectLst>
                  <a:outerShdw blurRad="38100" dist="38100" dir="2700000" algn="tl">
                    <a:srgbClr val="000000">
                      <a:alpha val="43137"/>
                    </a:srgbClr>
                  </a:outerShdw>
                </a:effectLst>
              </a:rPr>
              <a:t>and </a:t>
            </a:r>
            <a:r>
              <a:rPr lang="en-US" sz="3900" b="1" i="1" dirty="0" smtClean="0">
                <a:solidFill>
                  <a:srgbClr val="FF9900"/>
                </a:solidFill>
                <a:effectLst>
                  <a:outerShdw blurRad="38100" dist="38100" dir="2700000" algn="tl">
                    <a:srgbClr val="000000">
                      <a:alpha val="43137"/>
                    </a:srgbClr>
                  </a:outerShdw>
                </a:effectLst>
              </a:rPr>
              <a:t>Jas. 1:27 </a:t>
            </a:r>
            <a:r>
              <a:rPr lang="en-US" sz="3900" b="1" dirty="0" smtClean="0">
                <a:effectLst>
                  <a:outerShdw blurRad="38100" dist="38100" dir="2700000" algn="tl">
                    <a:srgbClr val="000000">
                      <a:alpha val="43137"/>
                    </a:srgbClr>
                  </a:outerShdw>
                </a:effectLst>
              </a:rPr>
              <a:t>define responsibilities of </a:t>
            </a:r>
            <a:r>
              <a:rPr lang="en-US" sz="3900" b="1" i="1" u="sng" dirty="0" smtClean="0">
                <a:effectLst>
                  <a:outerShdw blurRad="38100" dist="38100" dir="2700000" algn="tl">
                    <a:srgbClr val="000000">
                      <a:alpha val="43137"/>
                    </a:srgbClr>
                  </a:outerShdw>
                </a:effectLst>
              </a:rPr>
              <a:t>individual</a:t>
            </a:r>
            <a:r>
              <a:rPr lang="en-US" sz="3900" b="1" dirty="0" smtClean="0">
                <a:effectLst>
                  <a:outerShdw blurRad="38100" dist="38100" dir="2700000" algn="tl">
                    <a:srgbClr val="000000">
                      <a:alpha val="43137"/>
                    </a:srgbClr>
                  </a:outerShdw>
                </a:effectLst>
              </a:rPr>
              <a:t> Christians.</a:t>
            </a:r>
            <a:endParaRPr lang="en-US" b="1" i="1" dirty="0" smtClean="0">
              <a:solidFill>
                <a:srgbClr val="FF9900"/>
              </a:solidFill>
              <a:effectLst>
                <a:outerShdw blurRad="38100" dist="38100" dir="2700000" algn="tl">
                  <a:srgbClr val="000000">
                    <a:alpha val="43137"/>
                  </a:srgbClr>
                </a:outerShdw>
              </a:effectLst>
            </a:endParaRPr>
          </a:p>
        </p:txBody>
      </p:sp>
      <p:pic>
        <p:nvPicPr>
          <p:cNvPr id="4" name="Picture 4" descr="b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0"/>
            <a:ext cx="19050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4"/>
          <p:cNvSpPr txBox="1">
            <a:spLocks noChangeArrowheads="1"/>
          </p:cNvSpPr>
          <p:nvPr/>
        </p:nvSpPr>
        <p:spPr bwMode="auto">
          <a:xfrm>
            <a:off x="8832850" y="6488113"/>
            <a:ext cx="311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latin typeface="Gill Sans MT" panose="020B0502020104020203" pitchFamily="34" charset="0"/>
              </a:rPr>
              <a:t>2</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dissolve">
                                      <p:cBhvr>
                                        <p:cTn id="18" dur="500"/>
                                        <p:tgtEl>
                                          <p:spTgt spid="3">
                                            <p:txEl>
                                              <p:pRg st="0" end="0"/>
                                            </p:txEl>
                                          </p:spTgt>
                                        </p:tgtEl>
                                      </p:cBhvr>
                                    </p:animEffect>
                                  </p:childTnLst>
                                </p:cTn>
                              </p:par>
                            </p:childTnLst>
                          </p:cTn>
                        </p:par>
                        <p:par>
                          <p:cTn id="19" fill="hold" nodeType="afterGroup">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dissolve">
                                      <p:cBhvr>
                                        <p:cTn id="22" dur="500"/>
                                        <p:tgtEl>
                                          <p:spTgt spid="3">
                                            <p:txEl>
                                              <p:pRg st="1" end="1"/>
                                            </p:txEl>
                                          </p:spTgt>
                                        </p:tgtEl>
                                      </p:cBhvr>
                                    </p:animEffect>
                                  </p:childTnLst>
                                </p:cTn>
                              </p:par>
                            </p:childTnLst>
                          </p:cTn>
                        </p:par>
                        <p:par>
                          <p:cTn id="23" fill="hold" nodeType="afterGroup">
                            <p:stCondLst>
                              <p:cond delay="2000"/>
                            </p:stCondLst>
                            <p:childTnLst>
                              <p:par>
                                <p:cTn id="24" presetID="9" presetClass="entr" presetSubtype="0"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dissolve">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lowchart: Alternate Process 3"/>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sp>
        <p:nvSpPr>
          <p:cNvPr id="38915" name="TextBox 6"/>
          <p:cNvSpPr txBox="1">
            <a:spLocks noChangeArrowheads="1"/>
          </p:cNvSpPr>
          <p:nvPr/>
        </p:nvSpPr>
        <p:spPr bwMode="auto">
          <a:xfrm>
            <a:off x="871855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solidFill>
                  <a:schemeClr val="bg1"/>
                </a:solidFill>
                <a:latin typeface="Gill Sans MT" panose="020B0502020104020203" pitchFamily="34" charset="0"/>
              </a:rPr>
              <a:t>28</a:t>
            </a:r>
          </a:p>
        </p:txBody>
      </p:sp>
      <p:pic>
        <p:nvPicPr>
          <p:cNvPr id="3891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430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edg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lowchart: Alternate Process 3"/>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sp>
        <p:nvSpPr>
          <p:cNvPr id="39939" name="TextBox 6"/>
          <p:cNvSpPr txBox="1">
            <a:spLocks noChangeArrowheads="1"/>
          </p:cNvSpPr>
          <p:nvPr/>
        </p:nvSpPr>
        <p:spPr bwMode="auto">
          <a:xfrm>
            <a:off x="871855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solidFill>
                  <a:schemeClr val="bg1"/>
                </a:solidFill>
                <a:latin typeface="Gill Sans MT" panose="020B0502020104020203" pitchFamily="34" charset="0"/>
              </a:rPr>
              <a:t>29</a:t>
            </a:r>
          </a:p>
        </p:txBody>
      </p:sp>
      <p:pic>
        <p:nvPicPr>
          <p:cNvPr id="3994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1400" y="1371600"/>
            <a:ext cx="7112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edg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lowchart: Alternate Process 3"/>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sp>
        <p:nvSpPr>
          <p:cNvPr id="40963" name="TextBox 6"/>
          <p:cNvSpPr txBox="1">
            <a:spLocks noChangeArrowheads="1"/>
          </p:cNvSpPr>
          <p:nvPr/>
        </p:nvSpPr>
        <p:spPr bwMode="auto">
          <a:xfrm>
            <a:off x="871855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solidFill>
                  <a:schemeClr val="bg1"/>
                </a:solidFill>
                <a:latin typeface="Gill Sans MT" panose="020B0502020104020203" pitchFamily="34" charset="0"/>
              </a:rPr>
              <a:t>30</a:t>
            </a:r>
          </a:p>
        </p:txBody>
      </p:sp>
      <p:pic>
        <p:nvPicPr>
          <p:cNvPr id="4096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066800"/>
            <a:ext cx="41910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edg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lowchart: Alternate Process 3"/>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sp>
        <p:nvSpPr>
          <p:cNvPr id="41987" name="TextBox 6"/>
          <p:cNvSpPr txBox="1">
            <a:spLocks noChangeArrowheads="1"/>
          </p:cNvSpPr>
          <p:nvPr/>
        </p:nvSpPr>
        <p:spPr bwMode="auto">
          <a:xfrm>
            <a:off x="871855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solidFill>
                  <a:schemeClr val="bg1"/>
                </a:solidFill>
                <a:latin typeface="Gill Sans MT" panose="020B0502020104020203" pitchFamily="34" charset="0"/>
              </a:rPr>
              <a:t>31</a:t>
            </a:r>
          </a:p>
        </p:txBody>
      </p:sp>
      <p:pic>
        <p:nvPicPr>
          <p:cNvPr id="4198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9800" y="1066800"/>
            <a:ext cx="7213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edg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lowchart: Alternate Process 3"/>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sp>
        <p:nvSpPr>
          <p:cNvPr id="43011" name="TextBox 6"/>
          <p:cNvSpPr txBox="1">
            <a:spLocks noChangeArrowheads="1"/>
          </p:cNvSpPr>
          <p:nvPr/>
        </p:nvSpPr>
        <p:spPr bwMode="auto">
          <a:xfrm>
            <a:off x="871855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solidFill>
                  <a:schemeClr val="bg1"/>
                </a:solidFill>
                <a:latin typeface="Gill Sans MT" panose="020B0502020104020203" pitchFamily="34" charset="0"/>
              </a:rPr>
              <a:t>32</a:t>
            </a:r>
          </a:p>
        </p:txBody>
      </p:sp>
      <p:pic>
        <p:nvPicPr>
          <p:cNvPr id="4301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093788"/>
            <a:ext cx="739140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edg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lowchart: Alternate Process 3"/>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sp>
        <p:nvSpPr>
          <p:cNvPr id="44035" name="TextBox 6"/>
          <p:cNvSpPr txBox="1">
            <a:spLocks noChangeArrowheads="1"/>
          </p:cNvSpPr>
          <p:nvPr/>
        </p:nvSpPr>
        <p:spPr bwMode="auto">
          <a:xfrm>
            <a:off x="871855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solidFill>
                  <a:schemeClr val="bg1"/>
                </a:solidFill>
                <a:latin typeface="Gill Sans MT" panose="020B0502020104020203" pitchFamily="34" charset="0"/>
              </a:rPr>
              <a:t>33</a:t>
            </a:r>
          </a:p>
        </p:txBody>
      </p:sp>
      <p:pic>
        <p:nvPicPr>
          <p:cNvPr id="4403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7346950" cy="55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edg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lowchart: Alternate Process 3"/>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sp>
        <p:nvSpPr>
          <p:cNvPr id="45059" name="TextBox 6"/>
          <p:cNvSpPr txBox="1">
            <a:spLocks noChangeArrowheads="1"/>
          </p:cNvSpPr>
          <p:nvPr/>
        </p:nvSpPr>
        <p:spPr bwMode="auto">
          <a:xfrm>
            <a:off x="871855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solidFill>
                  <a:schemeClr val="bg1"/>
                </a:solidFill>
                <a:latin typeface="Gill Sans MT" panose="020B0502020104020203" pitchFamily="34" charset="0"/>
              </a:rPr>
              <a:t>34</a:t>
            </a:r>
          </a:p>
        </p:txBody>
      </p:sp>
      <p:pic>
        <p:nvPicPr>
          <p:cNvPr id="4506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7713" y="976313"/>
            <a:ext cx="7640637"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edg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lowchart: Alternate Process 3"/>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sp>
        <p:nvSpPr>
          <p:cNvPr id="46083" name="TextBox 6"/>
          <p:cNvSpPr txBox="1">
            <a:spLocks noChangeArrowheads="1"/>
          </p:cNvSpPr>
          <p:nvPr/>
        </p:nvSpPr>
        <p:spPr bwMode="auto">
          <a:xfrm>
            <a:off x="871855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solidFill>
                  <a:schemeClr val="bg1"/>
                </a:solidFill>
                <a:latin typeface="Gill Sans MT" panose="020B0502020104020203" pitchFamily="34" charset="0"/>
              </a:rPr>
              <a:t>35</a:t>
            </a:r>
          </a:p>
        </p:txBody>
      </p:sp>
      <p:pic>
        <p:nvPicPr>
          <p:cNvPr id="4608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5350" y="1060450"/>
            <a:ext cx="739140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edg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lowchart: Alternate Process 3"/>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sp>
        <p:nvSpPr>
          <p:cNvPr id="47107" name="TextBox 6"/>
          <p:cNvSpPr txBox="1">
            <a:spLocks noChangeArrowheads="1"/>
          </p:cNvSpPr>
          <p:nvPr/>
        </p:nvSpPr>
        <p:spPr bwMode="auto">
          <a:xfrm>
            <a:off x="871855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solidFill>
                  <a:schemeClr val="bg1"/>
                </a:solidFill>
                <a:latin typeface="Gill Sans MT" panose="020B0502020104020203" pitchFamily="34" charset="0"/>
              </a:rPr>
              <a:t>36</a:t>
            </a:r>
          </a:p>
        </p:txBody>
      </p:sp>
      <p:pic>
        <p:nvPicPr>
          <p:cNvPr id="4710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906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edg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lowchart: Alternate Process 3"/>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sp>
        <p:nvSpPr>
          <p:cNvPr id="48131" name="TextBox 6"/>
          <p:cNvSpPr txBox="1">
            <a:spLocks noChangeArrowheads="1"/>
          </p:cNvSpPr>
          <p:nvPr/>
        </p:nvSpPr>
        <p:spPr bwMode="auto">
          <a:xfrm>
            <a:off x="871855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solidFill>
                  <a:schemeClr val="bg1"/>
                </a:solidFill>
                <a:latin typeface="Gill Sans MT" panose="020B0502020104020203" pitchFamily="34" charset="0"/>
              </a:rPr>
              <a:t>37</a:t>
            </a:r>
          </a:p>
        </p:txBody>
      </p:sp>
      <p:pic>
        <p:nvPicPr>
          <p:cNvPr id="4813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46413"/>
            <a:ext cx="4370388" cy="327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162800" cy="1408176"/>
          </a:xfrm>
        </p:spPr>
        <p:txBody>
          <a:bodyPr/>
          <a:lstStyle/>
          <a:p>
            <a:pPr eaLnBrk="1" fontAlgn="auto" hangingPunct="1">
              <a:spcAft>
                <a:spcPts val="0"/>
              </a:spcAft>
              <a:defRPr/>
            </a:pPr>
            <a:r>
              <a:rPr lang="en-US" dirty="0" smtClean="0">
                <a:solidFill>
                  <a:srgbClr val="FFCC00"/>
                </a:solidFill>
              </a:rPr>
              <a:t>Introduction</a:t>
            </a:r>
            <a:endParaRPr lang="en-US" dirty="0">
              <a:solidFill>
                <a:srgbClr val="FFCC00"/>
              </a:solidFill>
            </a:endParaRPr>
          </a:p>
        </p:txBody>
      </p:sp>
      <p:pic>
        <p:nvPicPr>
          <p:cNvPr id="4" name="Picture 4" descr="b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0"/>
            <a:ext cx="19050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28600" y="2961382"/>
            <a:ext cx="8656536" cy="1077218"/>
          </a:xfrm>
          <a:prstGeom prst="rect">
            <a:avLst/>
          </a:prstGeom>
          <a:solidFill>
            <a:schemeClr val="bg1"/>
          </a:solidFill>
          <a:ln w="38100">
            <a:solidFill>
              <a:schemeClr val="accent1"/>
            </a:solidFill>
          </a:ln>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defRPr/>
            </a:pPr>
            <a:r>
              <a:rPr lang="en-US" sz="6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charset="0"/>
              </a:rPr>
              <a:t>“Orphan-haters”?</a:t>
            </a:r>
          </a:p>
        </p:txBody>
      </p:sp>
      <p:sp>
        <p:nvSpPr>
          <p:cNvPr id="12293" name="TextBox 11"/>
          <p:cNvSpPr txBox="1">
            <a:spLocks noChangeArrowheads="1"/>
          </p:cNvSpPr>
          <p:nvPr/>
        </p:nvSpPr>
        <p:spPr bwMode="auto">
          <a:xfrm>
            <a:off x="8832850" y="6488113"/>
            <a:ext cx="311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latin typeface="Gill Sans MT" panose="020B0502020104020203" pitchFamily="34" charset="0"/>
              </a:rPr>
              <a:t>3</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9"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lowchart: Alternate Process 3"/>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sp>
        <p:nvSpPr>
          <p:cNvPr id="49155" name="TextBox 6"/>
          <p:cNvSpPr txBox="1">
            <a:spLocks noChangeArrowheads="1"/>
          </p:cNvSpPr>
          <p:nvPr/>
        </p:nvSpPr>
        <p:spPr bwMode="auto">
          <a:xfrm>
            <a:off x="871855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solidFill>
                  <a:schemeClr val="bg1"/>
                </a:solidFill>
                <a:latin typeface="Gill Sans MT" panose="020B0502020104020203" pitchFamily="34" charset="0"/>
              </a:rPr>
              <a:t>38</a:t>
            </a:r>
          </a:p>
        </p:txBody>
      </p:sp>
      <p:pic>
        <p:nvPicPr>
          <p:cNvPr id="4915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2863" y="1163638"/>
            <a:ext cx="6591300" cy="540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edg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738" y="228600"/>
            <a:ext cx="4919662" cy="633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79" name="TextBox 2"/>
          <p:cNvSpPr txBox="1">
            <a:spLocks noChangeArrowheads="1"/>
          </p:cNvSpPr>
          <p:nvPr/>
        </p:nvSpPr>
        <p:spPr bwMode="auto">
          <a:xfrm>
            <a:off x="871220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solidFill>
                  <a:schemeClr val="bg1"/>
                </a:solidFill>
                <a:latin typeface="Gill Sans MT" panose="020B0502020104020203" pitchFamily="34" charset="0"/>
              </a:rPr>
              <a:t>39</a:t>
            </a:r>
          </a:p>
        </p:txBody>
      </p:sp>
    </p:spTree>
  </p:cSld>
  <p:clrMapOvr>
    <a:masterClrMapping/>
  </p:clrMapOvr>
  <p:transition>
    <p:wedg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0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5413"/>
            <a:ext cx="9144000" cy="66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Alternate Process 2"/>
          <p:cNvSpPr/>
          <p:nvPr/>
        </p:nvSpPr>
        <p:spPr>
          <a:xfrm>
            <a:off x="1339850" y="5995988"/>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sp>
        <p:nvSpPr>
          <p:cNvPr id="51204" name="TextBox 3"/>
          <p:cNvSpPr txBox="1">
            <a:spLocks noChangeArrowheads="1"/>
          </p:cNvSpPr>
          <p:nvPr/>
        </p:nvSpPr>
        <p:spPr bwMode="auto">
          <a:xfrm>
            <a:off x="871855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solidFill>
                  <a:schemeClr val="bg1"/>
                </a:solidFill>
                <a:latin typeface="Gill Sans MT" panose="020B0502020104020203" pitchFamily="34" charset="0"/>
              </a:rPr>
              <a:t>40</a:t>
            </a:r>
          </a:p>
        </p:txBody>
      </p:sp>
    </p:spTree>
  </p:cSld>
  <p:clrMapOvr>
    <a:masterClrMapping/>
  </p:clrMapOvr>
  <p:transition>
    <p:wedg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Flowchart: Alternate Process 2"/>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pic>
        <p:nvPicPr>
          <p:cNvPr id="5222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900" y="1231900"/>
            <a:ext cx="866933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Box 4"/>
          <p:cNvSpPr txBox="1">
            <a:spLocks noChangeArrowheads="1"/>
          </p:cNvSpPr>
          <p:nvPr/>
        </p:nvSpPr>
        <p:spPr bwMode="auto">
          <a:xfrm>
            <a:off x="873125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solidFill>
                  <a:schemeClr val="bg1"/>
                </a:solidFill>
                <a:latin typeface="Gill Sans MT" panose="020B0502020104020203" pitchFamily="34" charset="0"/>
              </a:rPr>
              <a:t>41</a:t>
            </a:r>
          </a:p>
        </p:txBody>
      </p:sp>
    </p:spTree>
  </p:cSld>
  <p:clrMapOvr>
    <a:masterClrMapping/>
  </p:clrMapOvr>
  <p:transition>
    <p:wedg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25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6675"/>
            <a:ext cx="9144000" cy="732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Alternate Process 2"/>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sp>
        <p:nvSpPr>
          <p:cNvPr id="53252" name="TextBox 5"/>
          <p:cNvSpPr txBox="1">
            <a:spLocks noChangeArrowheads="1"/>
          </p:cNvSpPr>
          <p:nvPr/>
        </p:nvSpPr>
        <p:spPr bwMode="auto">
          <a:xfrm>
            <a:off x="868680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solidFill>
                  <a:schemeClr val="bg1"/>
                </a:solidFill>
                <a:latin typeface="Gill Sans MT" panose="020B0502020104020203" pitchFamily="34" charset="0"/>
              </a:rPr>
              <a:t>42</a:t>
            </a:r>
          </a:p>
        </p:txBody>
      </p:sp>
    </p:spTree>
  </p:cSld>
  <p:clrMapOvr>
    <a:masterClrMapping/>
  </p:clrMapOvr>
  <p:transition>
    <p:wedg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4763" y="65088"/>
            <a:ext cx="4019550" cy="676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Alternate Process 2"/>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sp>
        <p:nvSpPr>
          <p:cNvPr id="54276" name="TextBox 3"/>
          <p:cNvSpPr txBox="1">
            <a:spLocks noChangeArrowheads="1"/>
          </p:cNvSpPr>
          <p:nvPr/>
        </p:nvSpPr>
        <p:spPr bwMode="auto">
          <a:xfrm>
            <a:off x="869950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solidFill>
                  <a:schemeClr val="bg1"/>
                </a:solidFill>
                <a:latin typeface="Gill Sans MT" panose="020B0502020104020203" pitchFamily="34" charset="0"/>
              </a:rPr>
              <a:t>43</a:t>
            </a:r>
          </a:p>
        </p:txBody>
      </p:sp>
    </p:spTree>
  </p:cSld>
  <p:clrMapOvr>
    <a:masterClrMapping/>
  </p:clrMapOvr>
  <p:transition>
    <p:wedg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Flowchart: Alternate Process 2"/>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sp>
        <p:nvSpPr>
          <p:cNvPr id="55299" name="TextBox 3"/>
          <p:cNvSpPr txBox="1">
            <a:spLocks noChangeArrowheads="1"/>
          </p:cNvSpPr>
          <p:nvPr/>
        </p:nvSpPr>
        <p:spPr bwMode="auto">
          <a:xfrm>
            <a:off x="869950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solidFill>
                  <a:schemeClr val="bg1"/>
                </a:solidFill>
                <a:latin typeface="Gill Sans MT" panose="020B0502020104020203" pitchFamily="34" charset="0"/>
              </a:rPr>
              <a:t>44</a:t>
            </a:r>
          </a:p>
        </p:txBody>
      </p:sp>
      <p:pic>
        <p:nvPicPr>
          <p:cNvPr id="5530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66800"/>
            <a:ext cx="7518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edg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Flowchart: Alternate Process 2"/>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sp>
        <p:nvSpPr>
          <p:cNvPr id="56323" name="TextBox 3"/>
          <p:cNvSpPr txBox="1">
            <a:spLocks noChangeArrowheads="1"/>
          </p:cNvSpPr>
          <p:nvPr/>
        </p:nvSpPr>
        <p:spPr bwMode="auto">
          <a:xfrm>
            <a:off x="869950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solidFill>
                  <a:schemeClr val="bg1"/>
                </a:solidFill>
                <a:latin typeface="Gill Sans MT" panose="020B0502020104020203" pitchFamily="34" charset="0"/>
              </a:rPr>
              <a:t>45</a:t>
            </a:r>
          </a:p>
        </p:txBody>
      </p:sp>
      <p:pic>
        <p:nvPicPr>
          <p:cNvPr id="5632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81100"/>
            <a:ext cx="71628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edg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162800" cy="1408176"/>
          </a:xfrm>
        </p:spPr>
        <p:txBody>
          <a:bodyPr/>
          <a:lstStyle/>
          <a:p>
            <a:pPr eaLnBrk="1" fontAlgn="auto" hangingPunct="1">
              <a:spcAft>
                <a:spcPts val="0"/>
              </a:spcAft>
              <a:defRPr/>
            </a:pPr>
            <a:r>
              <a:rPr lang="en-US" dirty="0" smtClean="0">
                <a:solidFill>
                  <a:schemeClr val="accent1">
                    <a:satMod val="150000"/>
                  </a:schemeClr>
                </a:solidFill>
              </a:rPr>
              <a:t>Conclusion</a:t>
            </a:r>
            <a:endParaRPr lang="en-US" dirty="0">
              <a:solidFill>
                <a:schemeClr val="accent1">
                  <a:satMod val="150000"/>
                </a:schemeClr>
              </a:solidFill>
            </a:endParaRPr>
          </a:p>
        </p:txBody>
      </p:sp>
      <p:sp>
        <p:nvSpPr>
          <p:cNvPr id="3" name="Content Placeholder 2"/>
          <p:cNvSpPr>
            <a:spLocks noGrp="1"/>
          </p:cNvSpPr>
          <p:nvPr>
            <p:ph idx="1"/>
          </p:nvPr>
        </p:nvSpPr>
        <p:spPr>
          <a:xfrm>
            <a:off x="152400" y="1524000"/>
            <a:ext cx="8991600" cy="5105400"/>
          </a:xfrm>
        </p:spPr>
        <p:txBody>
          <a:bodyPr rtlCol="0" anchor="ctr">
            <a:noAutofit/>
          </a:bodyPr>
          <a:lstStyle/>
          <a:p>
            <a:pPr marL="635000" indent="-515938" eaLnBrk="1" fontAlgn="auto" hangingPunct="1">
              <a:spcBef>
                <a:spcPts val="0"/>
              </a:spcBef>
              <a:spcAft>
                <a:spcPts val="1800"/>
              </a:spcAft>
              <a:buFont typeface="Wingdings 2"/>
              <a:buChar char=""/>
              <a:defRPr/>
            </a:pPr>
            <a:r>
              <a:rPr lang="en-US" sz="4000" b="1" dirty="0" smtClean="0">
                <a:effectLst>
                  <a:outerShdw blurRad="38100" dist="38100" dir="2700000" algn="tl">
                    <a:srgbClr val="000000">
                      <a:alpha val="43137"/>
                    </a:srgbClr>
                  </a:outerShdw>
                </a:effectLst>
              </a:rPr>
              <a:t>We must be more than just sympathetic to the needs of others!  </a:t>
            </a:r>
            <a:endParaRPr lang="en-US" sz="4000" b="1" i="1" dirty="0" smtClean="0">
              <a:effectLst>
                <a:outerShdw blurRad="38100" dist="38100" dir="2700000" algn="tl">
                  <a:srgbClr val="000000">
                    <a:alpha val="43137"/>
                  </a:srgbClr>
                </a:outerShdw>
              </a:effectLst>
            </a:endParaRPr>
          </a:p>
          <a:p>
            <a:pPr marL="635000" indent="-515938" eaLnBrk="1" fontAlgn="auto" hangingPunct="1">
              <a:spcBef>
                <a:spcPts val="0"/>
              </a:spcBef>
              <a:spcAft>
                <a:spcPts val="1800"/>
              </a:spcAft>
              <a:buFont typeface="Wingdings 2"/>
              <a:buChar char=""/>
              <a:defRPr/>
            </a:pPr>
            <a:r>
              <a:rPr lang="en-US" sz="4000" b="1" dirty="0" smtClean="0">
                <a:effectLst>
                  <a:outerShdw blurRad="38100" dist="38100" dir="2700000" algn="tl">
                    <a:srgbClr val="000000">
                      <a:alpha val="43137"/>
                    </a:srgbClr>
                  </a:outerShdw>
                </a:effectLst>
              </a:rPr>
              <a:t>“Emotion is no substitute for action.”</a:t>
            </a:r>
          </a:p>
          <a:p>
            <a:pPr marL="635000" indent="-515938" eaLnBrk="1" fontAlgn="auto" hangingPunct="1">
              <a:spcBef>
                <a:spcPts val="0"/>
              </a:spcBef>
              <a:spcAft>
                <a:spcPts val="1800"/>
              </a:spcAft>
              <a:buFont typeface="Wingdings 2"/>
              <a:buChar char=""/>
              <a:defRPr/>
            </a:pPr>
            <a:r>
              <a:rPr lang="en-US" sz="4000" b="1" dirty="0" smtClean="0">
                <a:effectLst>
                  <a:outerShdw blurRad="38100" dist="38100" dir="2700000" algn="tl">
                    <a:srgbClr val="000000">
                      <a:alpha val="43137"/>
                    </a:srgbClr>
                  </a:outerShdw>
                </a:effectLst>
              </a:rPr>
              <a:t>“The road to hell is paved with good intentions.”</a:t>
            </a:r>
          </a:p>
          <a:p>
            <a:pPr marL="635000" indent="-515938" eaLnBrk="1" fontAlgn="auto" hangingPunct="1">
              <a:spcBef>
                <a:spcPts val="0"/>
              </a:spcBef>
              <a:spcAft>
                <a:spcPts val="1800"/>
              </a:spcAft>
              <a:buFont typeface="Wingdings 2"/>
              <a:buChar char=""/>
              <a:defRPr/>
            </a:pPr>
            <a:r>
              <a:rPr lang="en-US" sz="4000" b="1" dirty="0" smtClean="0">
                <a:effectLst>
                  <a:outerShdw blurRad="38100" dist="38100" dir="2700000" algn="tl">
                    <a:srgbClr val="000000">
                      <a:alpha val="43137"/>
                    </a:srgbClr>
                  </a:outerShdw>
                </a:effectLst>
              </a:rPr>
              <a:t>What are you doing with your opportunities NOW?</a:t>
            </a:r>
            <a:endParaRPr lang="en-US" sz="4000" b="1" dirty="0">
              <a:solidFill>
                <a:srgbClr val="FF9900"/>
              </a:solidFill>
              <a:effectLst>
                <a:outerShdw blurRad="38100" dist="38100" dir="2700000" algn="tl">
                  <a:srgbClr val="000000">
                    <a:alpha val="43137"/>
                  </a:srgbClr>
                </a:outerShdw>
              </a:effectLst>
            </a:endParaRPr>
          </a:p>
        </p:txBody>
      </p:sp>
      <p:pic>
        <p:nvPicPr>
          <p:cNvPr id="4" name="Picture 4" descr="b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0"/>
            <a:ext cx="19050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Box 5"/>
          <p:cNvSpPr txBox="1">
            <a:spLocks noChangeArrowheads="1"/>
          </p:cNvSpPr>
          <p:nvPr/>
        </p:nvSpPr>
        <p:spPr bwMode="auto">
          <a:xfrm>
            <a:off x="870585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latin typeface="Gill Sans MT" panose="020B0502020104020203" pitchFamily="34" charset="0"/>
              </a:rPr>
              <a:t>46</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2"/>
                                        </p:tgtEl>
                                        <p:attrNameLst>
                                          <p:attrName>style.visibility</p:attrName>
                                        </p:attrNameLst>
                                      </p:cBhvr>
                                      <p:to>
                                        <p:strVal val="visible"/>
                                      </p:to>
                                    </p:set>
                                  </p:childTnLst>
                                </p:cTn>
                              </p:par>
                            </p:childTnLst>
                          </p:cTn>
                        </p:par>
                        <p:par>
                          <p:cTn id="10" fill="hold" nodeType="afterGroup">
                            <p:stCondLst>
                              <p:cond delay="1000"/>
                            </p:stCondLst>
                            <p:childTnLst>
                              <p:par>
                                <p:cTn id="11" presetID="9"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dissolve">
                                      <p:cBhvr>
                                        <p:cTn id="13" dur="500"/>
                                        <p:tgtEl>
                                          <p:spTgt spid="3">
                                            <p:txEl>
                                              <p:pRg st="0" end="0"/>
                                            </p:txEl>
                                          </p:spTgt>
                                        </p:tgtEl>
                                      </p:cBhvr>
                                    </p:animEffect>
                                  </p:childTnLst>
                                </p:cTn>
                              </p:par>
                            </p:childTnLst>
                          </p:cTn>
                        </p:par>
                        <p:par>
                          <p:cTn id="14" fill="hold" nodeType="afterGroup">
                            <p:stCondLst>
                              <p:cond delay="1500"/>
                            </p:stCondLst>
                            <p:childTnLst>
                              <p:par>
                                <p:cTn id="15" presetID="9"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par>
                          <p:cTn id="18" fill="hold" nodeType="afterGroup">
                            <p:stCondLst>
                              <p:cond delay="2000"/>
                            </p:stCondLst>
                            <p:childTnLst>
                              <p:par>
                                <p:cTn id="19" presetID="9" presetClass="entr" presetSubtype="0"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dissolve">
                                      <p:cBhvr>
                                        <p:cTn id="21" dur="500"/>
                                        <p:tgtEl>
                                          <p:spTgt spid="3">
                                            <p:txEl>
                                              <p:pRg st="2" end="2"/>
                                            </p:txEl>
                                          </p:spTgt>
                                        </p:tgtEl>
                                      </p:cBhvr>
                                    </p:animEffect>
                                  </p:childTnLst>
                                </p:cTn>
                              </p:par>
                            </p:childTnLst>
                          </p:cTn>
                        </p:par>
                        <p:par>
                          <p:cTn id="22" fill="hold" nodeType="afterGroup">
                            <p:stCondLst>
                              <p:cond delay="2500"/>
                            </p:stCondLst>
                            <p:childTnLst>
                              <p:par>
                                <p:cTn id="23" presetID="9"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dissolv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advAuto="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162800" cy="1408176"/>
          </a:xfrm>
        </p:spPr>
        <p:txBody>
          <a:bodyPr/>
          <a:lstStyle/>
          <a:p>
            <a:pPr eaLnBrk="1" fontAlgn="auto" hangingPunct="1">
              <a:spcAft>
                <a:spcPts val="0"/>
              </a:spcAft>
              <a:defRPr/>
            </a:pPr>
            <a:r>
              <a:rPr lang="en-US" dirty="0" smtClean="0">
                <a:solidFill>
                  <a:schemeClr val="accent1">
                    <a:satMod val="150000"/>
                  </a:schemeClr>
                </a:solidFill>
              </a:rPr>
              <a:t>Conclusion</a:t>
            </a:r>
            <a:endParaRPr lang="en-US" dirty="0">
              <a:solidFill>
                <a:schemeClr val="accent1">
                  <a:satMod val="150000"/>
                </a:schemeClr>
              </a:solidFill>
            </a:endParaRPr>
          </a:p>
        </p:txBody>
      </p:sp>
      <p:pic>
        <p:nvPicPr>
          <p:cNvPr id="4" name="Picture 4" descr="b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0"/>
            <a:ext cx="19050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50875" y="1614488"/>
            <a:ext cx="7848600" cy="5105400"/>
          </a:xfrm>
          <a:prstGeom prst="rect">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endParaRPr lang="en-US" sz="1200" b="1" dirty="0">
              <a:solidFill>
                <a:schemeClr val="tx1"/>
              </a:solidFill>
            </a:endParaRPr>
          </a:p>
          <a:p>
            <a:pPr algn="just" eaLnBrk="1" hangingPunct="1">
              <a:defRPr/>
            </a:pPr>
            <a:r>
              <a:rPr lang="en-US" sz="2800" b="1" dirty="0">
                <a:solidFill>
                  <a:schemeClr val="tx1"/>
                </a:solidFill>
              </a:rPr>
              <a:t>“Then they also will answer Him, saying, ‘Lord, when did we see You hungry or thirsty or a stranger or naked or sick or in prison, and did not minister to You?’  Then He will answer them, saying, ‘Assuredly, I say to you, inasmuch as you did not do it to one of the least of these, you did not do it to Me.’  And these will go away into everlasting punishment, but the righteous into eternal life.” </a:t>
            </a:r>
          </a:p>
          <a:p>
            <a:pPr algn="r" eaLnBrk="1" hangingPunct="1">
              <a:defRPr/>
            </a:pPr>
            <a:r>
              <a:rPr lang="en-US" sz="2800" b="1" i="1" dirty="0">
                <a:solidFill>
                  <a:schemeClr val="tx1"/>
                </a:solidFill>
              </a:rPr>
              <a:t>Matthew 25:44-46</a:t>
            </a:r>
          </a:p>
          <a:p>
            <a:pPr algn="r" eaLnBrk="1" hangingPunct="1">
              <a:defRPr/>
            </a:pPr>
            <a:r>
              <a:rPr lang="en-US" sz="2400" b="1" i="1" dirty="0">
                <a:solidFill>
                  <a:schemeClr val="tx1"/>
                </a:solidFill>
              </a:rPr>
              <a:t>Cf. 2 Cor. 8:7; Acts 20:35</a:t>
            </a:r>
          </a:p>
          <a:p>
            <a:pPr algn="just" eaLnBrk="1" hangingPunct="1">
              <a:defRPr/>
            </a:pPr>
            <a:endParaRPr lang="en-US" sz="2800" b="1" dirty="0">
              <a:solidFill>
                <a:schemeClr val="tx1"/>
              </a:solidFill>
            </a:endParaRPr>
          </a:p>
        </p:txBody>
      </p:sp>
      <p:sp>
        <p:nvSpPr>
          <p:cNvPr id="58373" name="TextBox 6"/>
          <p:cNvSpPr txBox="1">
            <a:spLocks noChangeArrowheads="1"/>
          </p:cNvSpPr>
          <p:nvPr/>
        </p:nvSpPr>
        <p:spPr bwMode="auto">
          <a:xfrm>
            <a:off x="8718550" y="6488113"/>
            <a:ext cx="43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latin typeface="Gill Sans MT" panose="020B0502020104020203" pitchFamily="34" charset="0"/>
              </a:rPr>
              <a:t>47</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2"/>
                                        </p:tgtEl>
                                        <p:attrNameLst>
                                          <p:attrName>style.visibility</p:attrName>
                                        </p:attrNameLst>
                                      </p:cBhvr>
                                      <p:to>
                                        <p:strVal val="visible"/>
                                      </p:to>
                                    </p:set>
                                  </p:childTnLst>
                                </p:cTn>
                              </p:par>
                            </p:childTnLst>
                          </p:cTn>
                        </p:par>
                        <p:par>
                          <p:cTn id="10" fill="hold" nodeType="afterGroup">
                            <p:stCondLst>
                              <p:cond delay="1000"/>
                            </p:stCondLst>
                            <p:childTnLst>
                              <p:par>
                                <p:cTn id="11" presetID="9"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162800" cy="1408176"/>
          </a:xfrm>
        </p:spPr>
        <p:txBody>
          <a:bodyPr/>
          <a:lstStyle/>
          <a:p>
            <a:pPr marL="685800" indent="-685800" eaLnBrk="1" fontAlgn="auto" hangingPunct="1">
              <a:spcAft>
                <a:spcPts val="0"/>
              </a:spcAft>
              <a:buFont typeface="Wingdings 2" pitchFamily="18" charset="2"/>
              <a:buChar char=""/>
              <a:defRPr/>
            </a:pPr>
            <a:r>
              <a:rPr lang="en-US" dirty="0" smtClean="0">
                <a:solidFill>
                  <a:schemeClr val="accent1">
                    <a:satMod val="150000"/>
                  </a:schemeClr>
                </a:solidFill>
              </a:rPr>
              <a:t>Why the Epithet?</a:t>
            </a:r>
            <a:endParaRPr lang="en-US" i="1" dirty="0">
              <a:solidFill>
                <a:schemeClr val="accent1">
                  <a:satMod val="150000"/>
                </a:schemeClr>
              </a:solidFill>
            </a:endParaRPr>
          </a:p>
        </p:txBody>
      </p:sp>
      <p:sp>
        <p:nvSpPr>
          <p:cNvPr id="3" name="Content Placeholder 2"/>
          <p:cNvSpPr>
            <a:spLocks noGrp="1"/>
          </p:cNvSpPr>
          <p:nvPr>
            <p:ph idx="1"/>
          </p:nvPr>
        </p:nvSpPr>
        <p:spPr>
          <a:xfrm>
            <a:off x="304800" y="1371600"/>
            <a:ext cx="8839200" cy="4724400"/>
          </a:xfrm>
        </p:spPr>
        <p:txBody>
          <a:bodyPr rtlCol="0" anchor="ctr">
            <a:noAutofit/>
          </a:bodyPr>
          <a:lstStyle/>
          <a:p>
            <a:pPr marL="438912" indent="-320040" eaLnBrk="1" fontAlgn="auto" hangingPunct="1">
              <a:spcBef>
                <a:spcPts val="0"/>
              </a:spcBef>
              <a:spcAft>
                <a:spcPts val="1800"/>
              </a:spcAft>
              <a:buFont typeface="Wingdings 2"/>
              <a:buChar char=""/>
              <a:defRPr/>
            </a:pPr>
            <a:r>
              <a:rPr lang="en-US" sz="4000" b="1" dirty="0" smtClean="0">
                <a:effectLst>
                  <a:outerShdw blurRad="38100" dist="38100" dir="2700000" algn="tl">
                    <a:srgbClr val="000000">
                      <a:alpha val="43137"/>
                    </a:srgbClr>
                  </a:outerShdw>
                </a:effectLst>
              </a:rPr>
              <a:t>A condemnation designed to cloud and charge the issue with emotions.</a:t>
            </a:r>
            <a:endParaRPr lang="en-US" sz="4000" b="1" i="1" dirty="0" smtClean="0">
              <a:effectLst>
                <a:outerShdw blurRad="38100" dist="38100" dir="2700000" algn="tl">
                  <a:srgbClr val="000000">
                    <a:alpha val="43137"/>
                  </a:srgbClr>
                </a:outerShdw>
              </a:effectLst>
            </a:endParaRPr>
          </a:p>
          <a:p>
            <a:pPr marL="438912" indent="-320040" eaLnBrk="1" fontAlgn="auto" hangingPunct="1">
              <a:spcBef>
                <a:spcPts val="0"/>
              </a:spcBef>
              <a:spcAft>
                <a:spcPts val="1800"/>
              </a:spcAft>
              <a:buFont typeface="Wingdings 2"/>
              <a:buChar char=""/>
              <a:defRPr/>
            </a:pPr>
            <a:r>
              <a:rPr lang="en-US" sz="4000" b="1" dirty="0" smtClean="0">
                <a:effectLst>
                  <a:outerShdw blurRad="38100" dist="38100" dir="2700000" algn="tl">
                    <a:srgbClr val="000000">
                      <a:alpha val="43137"/>
                    </a:srgbClr>
                  </a:outerShdw>
                </a:effectLst>
              </a:rPr>
              <a:t>“How else will the work get done?”</a:t>
            </a:r>
            <a:endParaRPr lang="en-US" sz="4000" b="1" i="1" dirty="0" smtClean="0">
              <a:solidFill>
                <a:srgbClr val="FF9900"/>
              </a:solidFill>
              <a:effectLst>
                <a:outerShdw blurRad="38100" dist="38100" dir="2700000" algn="tl">
                  <a:srgbClr val="000000">
                    <a:alpha val="43137"/>
                  </a:srgbClr>
                </a:outerShdw>
              </a:effectLst>
            </a:endParaRPr>
          </a:p>
          <a:p>
            <a:pPr marL="438912" indent="-320040" eaLnBrk="1" fontAlgn="auto" hangingPunct="1">
              <a:spcBef>
                <a:spcPts val="0"/>
              </a:spcBef>
              <a:spcAft>
                <a:spcPts val="1800"/>
              </a:spcAft>
              <a:buFont typeface="Wingdings 2"/>
              <a:buChar char=""/>
              <a:defRPr/>
            </a:pPr>
            <a:r>
              <a:rPr lang="en-US" sz="4000" b="1" dirty="0" smtClean="0">
                <a:effectLst>
                  <a:outerShdw blurRad="38100" dist="38100" dir="2700000" algn="tl">
                    <a:srgbClr val="000000">
                      <a:alpha val="43137"/>
                    </a:srgbClr>
                  </a:outerShdw>
                </a:effectLst>
              </a:rPr>
              <a:t>Really good question!  How will the work get done?</a:t>
            </a:r>
            <a:endParaRPr lang="en-US" sz="4000" b="1" dirty="0" smtClean="0">
              <a:solidFill>
                <a:srgbClr val="FF9900"/>
              </a:solidFill>
              <a:effectLst>
                <a:outerShdw blurRad="38100" dist="38100" dir="2700000" algn="tl">
                  <a:srgbClr val="000000">
                    <a:alpha val="43137"/>
                  </a:srgbClr>
                </a:outerShdw>
              </a:effectLst>
            </a:endParaRPr>
          </a:p>
        </p:txBody>
      </p:sp>
      <p:pic>
        <p:nvPicPr>
          <p:cNvPr id="4" name="Picture 4" descr="b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0"/>
            <a:ext cx="19050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4"/>
          <p:cNvSpPr txBox="1">
            <a:spLocks noChangeArrowheads="1"/>
          </p:cNvSpPr>
          <p:nvPr/>
        </p:nvSpPr>
        <p:spPr bwMode="auto">
          <a:xfrm>
            <a:off x="8832850" y="6488113"/>
            <a:ext cx="311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latin typeface="Gill Sans MT" panose="020B0502020104020203" pitchFamily="34" charset="0"/>
              </a:rPr>
              <a:t>4</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dissolve">
                                      <p:cBhvr>
                                        <p:cTn id="18" dur="500"/>
                                        <p:tgtEl>
                                          <p:spTgt spid="3">
                                            <p:txEl>
                                              <p:pRg st="0" end="0"/>
                                            </p:txEl>
                                          </p:spTgt>
                                        </p:tgtEl>
                                      </p:cBhvr>
                                    </p:animEffect>
                                  </p:childTnLst>
                                </p:cTn>
                              </p:par>
                            </p:childTnLst>
                          </p:cTn>
                        </p:par>
                        <p:par>
                          <p:cTn id="19" fill="hold" nodeType="afterGroup">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dissolve">
                                      <p:cBhvr>
                                        <p:cTn id="22" dur="500"/>
                                        <p:tgtEl>
                                          <p:spTgt spid="3">
                                            <p:txEl>
                                              <p:pRg st="1" end="1"/>
                                            </p:txEl>
                                          </p:spTgt>
                                        </p:tgtEl>
                                      </p:cBhvr>
                                    </p:animEffect>
                                  </p:childTnLst>
                                </p:cTn>
                              </p:par>
                            </p:childTnLst>
                          </p:cTn>
                        </p:par>
                        <p:par>
                          <p:cTn id="23" fill="hold" nodeType="afterGroup">
                            <p:stCondLst>
                              <p:cond delay="2000"/>
                            </p:stCondLst>
                            <p:childTnLst>
                              <p:par>
                                <p:cTn id="24" presetID="9" presetClass="entr" presetSubtype="0"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dissolve">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Flowchart: Alternate Process 2"/>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pic>
        <p:nvPicPr>
          <p:cNvPr id="5939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192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edg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Flowchart: Alternate Process 2"/>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pic>
        <p:nvPicPr>
          <p:cNvPr id="604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9200" y="1066800"/>
            <a:ext cx="41910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edg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Flowchart: Alternate Process 2"/>
          <p:cNvSpPr/>
          <p:nvPr/>
        </p:nvSpPr>
        <p:spPr>
          <a:xfrm>
            <a:off x="1371600" y="152400"/>
            <a:ext cx="6477000" cy="685800"/>
          </a:xfrm>
          <a:prstGeom prst="flowChartAlternateProcess">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Are there any opportunities?</a:t>
            </a:r>
          </a:p>
        </p:txBody>
      </p:sp>
      <p:pic>
        <p:nvPicPr>
          <p:cNvPr id="6144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990600"/>
            <a:ext cx="42672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162800" cy="1408176"/>
          </a:xfrm>
        </p:spPr>
        <p:txBody>
          <a:bodyPr/>
          <a:lstStyle/>
          <a:p>
            <a:pPr marL="685800" indent="-685800" eaLnBrk="1" fontAlgn="auto" hangingPunct="1">
              <a:spcAft>
                <a:spcPts val="0"/>
              </a:spcAft>
              <a:buFont typeface="Wingdings 2" pitchFamily="18" charset="2"/>
              <a:buChar char=""/>
              <a:defRPr/>
            </a:pPr>
            <a:r>
              <a:rPr lang="en-US" dirty="0" smtClean="0">
                <a:solidFill>
                  <a:schemeClr val="accent1">
                    <a:satMod val="150000"/>
                  </a:schemeClr>
                </a:solidFill>
              </a:rPr>
              <a:t>Why the Epithet?</a:t>
            </a:r>
            <a:endParaRPr lang="en-US" i="1" dirty="0">
              <a:solidFill>
                <a:schemeClr val="accent1">
                  <a:satMod val="150000"/>
                </a:schemeClr>
              </a:solidFill>
            </a:endParaRPr>
          </a:p>
        </p:txBody>
      </p:sp>
      <p:sp>
        <p:nvSpPr>
          <p:cNvPr id="3" name="Content Placeholder 2"/>
          <p:cNvSpPr>
            <a:spLocks noGrp="1"/>
          </p:cNvSpPr>
          <p:nvPr>
            <p:ph idx="1"/>
          </p:nvPr>
        </p:nvSpPr>
        <p:spPr>
          <a:xfrm>
            <a:off x="304800" y="1524000"/>
            <a:ext cx="8839200" cy="5105400"/>
          </a:xfrm>
        </p:spPr>
        <p:txBody>
          <a:bodyPr rtlCol="0" anchor="ctr">
            <a:noAutofit/>
          </a:bodyPr>
          <a:lstStyle/>
          <a:p>
            <a:pPr marL="438912" indent="-320040" eaLnBrk="1" fontAlgn="auto" hangingPunct="1">
              <a:spcBef>
                <a:spcPts val="0"/>
              </a:spcBef>
              <a:spcAft>
                <a:spcPts val="1800"/>
              </a:spcAft>
              <a:buFont typeface="Wingdings 2"/>
              <a:buChar char=""/>
              <a:defRPr/>
            </a:pPr>
            <a:r>
              <a:rPr lang="en-US" sz="4000" b="1" u="sng" dirty="0" smtClean="0">
                <a:effectLst>
                  <a:outerShdw blurRad="38100" dist="38100" dir="2700000" algn="tl">
                    <a:srgbClr val="000000">
                      <a:alpha val="43137"/>
                    </a:srgbClr>
                  </a:outerShdw>
                </a:effectLst>
              </a:rPr>
              <a:t>Very simple</a:t>
            </a:r>
            <a:r>
              <a:rPr lang="en-US" sz="4000" b="1" dirty="0" smtClean="0">
                <a:effectLst>
                  <a:outerShdw blurRad="38100" dist="38100" dir="2700000" algn="tl">
                    <a:srgbClr val="000000">
                      <a:alpha val="43137"/>
                    </a:srgbClr>
                  </a:outerShdw>
                </a:effectLst>
              </a:rPr>
              <a:t>:  The work gets done when, by </a:t>
            </a:r>
            <a:r>
              <a:rPr lang="en-US" sz="4000" b="1" i="1" u="sng" dirty="0" smtClean="0">
                <a:effectLst>
                  <a:outerShdw blurRad="38100" dist="38100" dir="2700000" algn="tl">
                    <a:srgbClr val="000000">
                      <a:alpha val="43137"/>
                    </a:srgbClr>
                  </a:outerShdw>
                </a:effectLst>
              </a:rPr>
              <a:t>faith</a:t>
            </a:r>
            <a:r>
              <a:rPr lang="en-US" sz="4000" b="1" dirty="0" smtClean="0">
                <a:effectLst>
                  <a:outerShdw blurRad="38100" dist="38100" dir="2700000" algn="tl">
                    <a:srgbClr val="000000">
                      <a:alpha val="43137"/>
                    </a:srgbClr>
                  </a:outerShdw>
                </a:effectLst>
              </a:rPr>
              <a:t>, every Christian firmly takes hold of their </a:t>
            </a:r>
            <a:r>
              <a:rPr lang="en-US" sz="4000" b="1" i="1" u="sng" dirty="0" smtClean="0">
                <a:effectLst>
                  <a:outerShdw blurRad="38100" dist="38100" dir="2700000" algn="tl">
                    <a:srgbClr val="000000">
                      <a:alpha val="43137"/>
                    </a:srgbClr>
                  </a:outerShdw>
                </a:effectLst>
              </a:rPr>
              <a:t>individual </a:t>
            </a:r>
            <a:r>
              <a:rPr lang="en-US" sz="4000" b="1" dirty="0" smtClean="0">
                <a:effectLst>
                  <a:outerShdw blurRad="38100" dist="38100" dir="2700000" algn="tl">
                    <a:srgbClr val="000000">
                      <a:alpha val="43137"/>
                    </a:srgbClr>
                  </a:outerShdw>
                </a:effectLst>
              </a:rPr>
              <a:t>responsibility per </a:t>
            </a:r>
            <a:r>
              <a:rPr lang="en-US" sz="4000" b="1" i="1" dirty="0" smtClean="0">
                <a:solidFill>
                  <a:srgbClr val="FF9900"/>
                </a:solidFill>
                <a:effectLst>
                  <a:outerShdw blurRad="38100" dist="38100" dir="2700000" algn="tl">
                    <a:srgbClr val="000000">
                      <a:alpha val="43137"/>
                    </a:srgbClr>
                  </a:outerShdw>
                </a:effectLst>
              </a:rPr>
              <a:t>Gal. 6:6-10 </a:t>
            </a:r>
            <a:r>
              <a:rPr lang="en-US" sz="4000" b="1" dirty="0" smtClean="0">
                <a:effectLst>
                  <a:outerShdw blurRad="38100" dist="38100" dir="2700000" algn="tl">
                    <a:srgbClr val="000000">
                      <a:alpha val="43137"/>
                    </a:srgbClr>
                  </a:outerShdw>
                </a:effectLst>
              </a:rPr>
              <a:t>and </a:t>
            </a:r>
            <a:r>
              <a:rPr lang="en-US" sz="4000" b="1" i="1" dirty="0" smtClean="0">
                <a:solidFill>
                  <a:srgbClr val="FF9900"/>
                </a:solidFill>
                <a:effectLst>
                  <a:outerShdw blurRad="38100" dist="38100" dir="2700000" algn="tl">
                    <a:srgbClr val="000000">
                      <a:alpha val="43137"/>
                    </a:srgbClr>
                  </a:outerShdw>
                </a:effectLst>
              </a:rPr>
              <a:t>Jas. 1:27</a:t>
            </a:r>
            <a:r>
              <a:rPr lang="en-US" sz="4000" b="1" dirty="0" smtClean="0">
                <a:effectLst>
                  <a:outerShdw blurRad="38100" dist="38100" dir="2700000" algn="tl">
                    <a:srgbClr val="000000">
                      <a:alpha val="43137"/>
                    </a:srgbClr>
                  </a:outerShdw>
                </a:effectLst>
              </a:rPr>
              <a:t> and does what needs to be done.</a:t>
            </a:r>
          </a:p>
          <a:p>
            <a:pPr marL="438912" indent="-320040" eaLnBrk="1" fontAlgn="auto" hangingPunct="1">
              <a:spcBef>
                <a:spcPts val="0"/>
              </a:spcBef>
              <a:spcAft>
                <a:spcPts val="1800"/>
              </a:spcAft>
              <a:buFont typeface="Wingdings 2"/>
              <a:buChar char=""/>
              <a:defRPr/>
            </a:pPr>
            <a:r>
              <a:rPr lang="en-US" sz="4000" b="1" dirty="0" smtClean="0">
                <a:effectLst>
                  <a:outerShdw blurRad="38100" dist="38100" dir="2700000" algn="tl">
                    <a:srgbClr val="000000">
                      <a:alpha val="43137"/>
                    </a:srgbClr>
                  </a:outerShdw>
                </a:effectLst>
              </a:rPr>
              <a:t>We as </a:t>
            </a:r>
            <a:r>
              <a:rPr lang="en-US" sz="4000" b="1" i="1" u="sng" dirty="0" smtClean="0">
                <a:effectLst>
                  <a:outerShdw blurRad="38100" dist="38100" dir="2700000" algn="tl">
                    <a:srgbClr val="000000">
                      <a:alpha val="43137"/>
                    </a:srgbClr>
                  </a:outerShdw>
                </a:effectLst>
              </a:rPr>
              <a:t>individuals</a:t>
            </a:r>
            <a:r>
              <a:rPr lang="en-US" sz="1200" b="1" i="1" u="sng" dirty="0" smtClean="0">
                <a:effectLst>
                  <a:outerShdw blurRad="38100" dist="38100" dir="2700000" algn="tl">
                    <a:srgbClr val="000000">
                      <a:alpha val="43137"/>
                    </a:srgbClr>
                  </a:outerShdw>
                </a:effectLst>
              </a:rPr>
              <a:t> </a:t>
            </a:r>
            <a:r>
              <a:rPr lang="en-US" sz="4000" b="1" dirty="0" smtClean="0">
                <a:effectLst>
                  <a:outerShdw blurRad="38100" dist="38100" dir="2700000" algn="tl">
                    <a:srgbClr val="000000">
                      <a:alpha val="43137"/>
                    </a:srgbClr>
                  </a:outerShdw>
                </a:effectLst>
              </a:rPr>
              <a:t> just need to do what the Lord tells us as </a:t>
            </a:r>
            <a:r>
              <a:rPr lang="en-US" sz="4000" b="1" i="1" u="sng" dirty="0" smtClean="0">
                <a:effectLst>
                  <a:outerShdw blurRad="38100" dist="38100" dir="2700000" algn="tl">
                    <a:srgbClr val="000000">
                      <a:alpha val="43137"/>
                    </a:srgbClr>
                  </a:outerShdw>
                </a:effectLst>
              </a:rPr>
              <a:t>individuals</a:t>
            </a:r>
            <a:r>
              <a:rPr lang="en-US" sz="4000" b="1" dirty="0" smtClean="0">
                <a:effectLst>
                  <a:outerShdw blurRad="38100" dist="38100" dir="2700000" algn="tl">
                    <a:srgbClr val="000000">
                      <a:alpha val="43137"/>
                    </a:srgbClr>
                  </a:outerShdw>
                </a:effectLst>
              </a:rPr>
              <a:t> to do!</a:t>
            </a:r>
            <a:endParaRPr lang="en-US" sz="4000" b="1" dirty="0" smtClean="0">
              <a:solidFill>
                <a:srgbClr val="FF9900"/>
              </a:solidFill>
              <a:effectLst>
                <a:outerShdw blurRad="38100" dist="38100" dir="2700000" algn="tl">
                  <a:srgbClr val="000000">
                    <a:alpha val="43137"/>
                  </a:srgbClr>
                </a:outerShdw>
              </a:effectLst>
            </a:endParaRPr>
          </a:p>
        </p:txBody>
      </p:sp>
      <p:pic>
        <p:nvPicPr>
          <p:cNvPr id="4" name="Picture 4" descr="b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0"/>
            <a:ext cx="19050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4"/>
          <p:cNvSpPr txBox="1">
            <a:spLocks noChangeArrowheads="1"/>
          </p:cNvSpPr>
          <p:nvPr/>
        </p:nvSpPr>
        <p:spPr bwMode="auto">
          <a:xfrm>
            <a:off x="8832850" y="6488113"/>
            <a:ext cx="311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latin typeface="Gill Sans MT" panose="020B0502020104020203" pitchFamily="34" charset="0"/>
              </a:rPr>
              <a:t>5</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dissolve">
                                      <p:cBhvr>
                                        <p:cTn id="18" dur="500"/>
                                        <p:tgtEl>
                                          <p:spTgt spid="3">
                                            <p:txEl>
                                              <p:pRg st="0" end="0"/>
                                            </p:txEl>
                                          </p:spTgt>
                                        </p:tgtEl>
                                      </p:cBhvr>
                                    </p:animEffect>
                                  </p:childTnLst>
                                </p:cTn>
                              </p:par>
                            </p:childTnLst>
                          </p:cTn>
                        </p:par>
                        <p:par>
                          <p:cTn id="19" fill="hold" nodeType="afterGroup">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dissolve">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162800" cy="1408176"/>
          </a:xfrm>
        </p:spPr>
        <p:txBody>
          <a:bodyPr/>
          <a:lstStyle/>
          <a:p>
            <a:pPr marL="685800" indent="-685800" eaLnBrk="1" fontAlgn="auto" hangingPunct="1">
              <a:spcAft>
                <a:spcPts val="0"/>
              </a:spcAft>
              <a:buFont typeface="Wingdings 2" pitchFamily="18" charset="2"/>
              <a:buChar char=""/>
              <a:defRPr/>
            </a:pPr>
            <a:r>
              <a:rPr lang="en-US" dirty="0" smtClean="0">
                <a:solidFill>
                  <a:schemeClr val="accent1">
                    <a:satMod val="150000"/>
                  </a:schemeClr>
                </a:solidFill>
              </a:rPr>
              <a:t>Why the Epithet?</a:t>
            </a:r>
            <a:endParaRPr lang="en-US" i="1" dirty="0">
              <a:solidFill>
                <a:schemeClr val="accent1">
                  <a:satMod val="150000"/>
                </a:schemeClr>
              </a:solidFill>
            </a:endParaRPr>
          </a:p>
        </p:txBody>
      </p:sp>
      <p:sp>
        <p:nvSpPr>
          <p:cNvPr id="3" name="Content Placeholder 2"/>
          <p:cNvSpPr>
            <a:spLocks noGrp="1"/>
          </p:cNvSpPr>
          <p:nvPr>
            <p:ph idx="1"/>
          </p:nvPr>
        </p:nvSpPr>
        <p:spPr>
          <a:xfrm>
            <a:off x="304800" y="1371600"/>
            <a:ext cx="8839200" cy="4724400"/>
          </a:xfrm>
        </p:spPr>
        <p:txBody>
          <a:bodyPr rtlCol="0" anchor="ctr">
            <a:noAutofit/>
          </a:bodyPr>
          <a:lstStyle/>
          <a:p>
            <a:pPr marL="438912" indent="-320040" eaLnBrk="1" fontAlgn="auto" hangingPunct="1">
              <a:spcBef>
                <a:spcPts val="0"/>
              </a:spcBef>
              <a:spcAft>
                <a:spcPts val="1800"/>
              </a:spcAft>
              <a:buFont typeface="Wingdings 2"/>
              <a:buChar char=""/>
              <a:defRPr/>
            </a:pPr>
            <a:r>
              <a:rPr lang="en-US" sz="4000" b="1" dirty="0" smtClean="0">
                <a:effectLst>
                  <a:outerShdw blurRad="38100" dist="38100" dir="2700000" algn="tl">
                    <a:srgbClr val="000000">
                      <a:alpha val="43137"/>
                    </a:srgbClr>
                  </a:outerShdw>
                </a:effectLst>
              </a:rPr>
              <a:t>I (you) </a:t>
            </a:r>
            <a:r>
              <a:rPr lang="en-US" sz="4000" b="1" i="1" u="sng" dirty="0" smtClean="0">
                <a:effectLst>
                  <a:outerShdw blurRad="38100" dist="38100" dir="2700000" algn="tl">
                    <a:srgbClr val="000000">
                      <a:alpha val="43137"/>
                    </a:srgbClr>
                  </a:outerShdw>
                </a:effectLst>
              </a:rPr>
              <a:t>cannot</a:t>
            </a:r>
            <a:r>
              <a:rPr lang="en-US" sz="4000" b="1" dirty="0" smtClean="0">
                <a:effectLst>
                  <a:outerShdw blurRad="38100" dist="38100" dir="2700000" algn="tl">
                    <a:srgbClr val="000000">
                      <a:alpha val="43137"/>
                    </a:srgbClr>
                  </a:outerShdw>
                </a:effectLst>
              </a:rPr>
              <a:t>:  </a:t>
            </a:r>
          </a:p>
          <a:p>
            <a:pPr marL="973138" lvl="1" indent="-561975" eaLnBrk="1" fontAlgn="auto" hangingPunct="1">
              <a:spcBef>
                <a:spcPts val="0"/>
              </a:spcBef>
              <a:spcAft>
                <a:spcPts val="1800"/>
              </a:spcAft>
              <a:buClr>
                <a:srgbClr val="FF9900"/>
              </a:buClr>
              <a:buSzPct val="110000"/>
              <a:buFont typeface="Wingdings 2" pitchFamily="18" charset="2"/>
              <a:buChar char=""/>
              <a:defRPr/>
            </a:pPr>
            <a:r>
              <a:rPr lang="en-US" sz="3600" b="1" dirty="0" smtClean="0">
                <a:effectLst>
                  <a:outerShdw blurRad="38100" dist="38100" dir="2700000" algn="tl">
                    <a:srgbClr val="000000">
                      <a:alpha val="43137"/>
                    </a:srgbClr>
                  </a:outerShdw>
                </a:effectLst>
              </a:rPr>
              <a:t>Relieve </a:t>
            </a:r>
            <a:r>
              <a:rPr lang="en-US" sz="3600" b="1" i="1" u="sng" dirty="0" smtClean="0">
                <a:effectLst>
                  <a:outerShdw blurRad="38100" dist="38100" dir="2700000" algn="tl">
                    <a:srgbClr val="000000">
                      <a:alpha val="43137"/>
                    </a:srgbClr>
                  </a:outerShdw>
                </a:effectLst>
              </a:rPr>
              <a:t>every</a:t>
            </a:r>
            <a:r>
              <a:rPr lang="en-US" sz="3600" b="1" dirty="0" smtClean="0">
                <a:effectLst>
                  <a:outerShdw blurRad="38100" dist="38100" dir="2700000" algn="tl">
                    <a:srgbClr val="000000">
                      <a:alpha val="43137"/>
                    </a:srgbClr>
                  </a:outerShdw>
                </a:effectLst>
              </a:rPr>
              <a:t> widow.</a:t>
            </a:r>
          </a:p>
          <a:p>
            <a:pPr marL="973138" lvl="1" indent="-561975" eaLnBrk="1" fontAlgn="auto" hangingPunct="1">
              <a:spcBef>
                <a:spcPts val="0"/>
              </a:spcBef>
              <a:spcAft>
                <a:spcPts val="1800"/>
              </a:spcAft>
              <a:buClr>
                <a:srgbClr val="FF9900"/>
              </a:buClr>
              <a:buSzPct val="110000"/>
              <a:buFont typeface="Wingdings 2" pitchFamily="18" charset="2"/>
              <a:buChar char=""/>
              <a:defRPr/>
            </a:pPr>
            <a:r>
              <a:rPr lang="en-US" sz="3600" b="1" dirty="0" smtClean="0">
                <a:effectLst>
                  <a:outerShdw blurRad="38100" dist="38100" dir="2700000" algn="tl">
                    <a:srgbClr val="000000">
                      <a:alpha val="43137"/>
                    </a:srgbClr>
                  </a:outerShdw>
                </a:effectLst>
              </a:rPr>
              <a:t>Provide a home for </a:t>
            </a:r>
            <a:r>
              <a:rPr lang="en-US" sz="3600" b="1" i="1" u="sng" dirty="0" smtClean="0">
                <a:effectLst>
                  <a:outerShdw blurRad="38100" dist="38100" dir="2700000" algn="tl">
                    <a:srgbClr val="000000">
                      <a:alpha val="43137"/>
                    </a:srgbClr>
                  </a:outerShdw>
                </a:effectLst>
              </a:rPr>
              <a:t>every</a:t>
            </a:r>
            <a:r>
              <a:rPr lang="en-US" sz="3600" b="1" dirty="0" smtClean="0">
                <a:effectLst>
                  <a:outerShdw blurRad="38100" dist="38100" dir="2700000" algn="tl">
                    <a:srgbClr val="000000">
                      <a:alpha val="43137"/>
                    </a:srgbClr>
                  </a:outerShdw>
                </a:effectLst>
              </a:rPr>
              <a:t> orphan.</a:t>
            </a:r>
          </a:p>
          <a:p>
            <a:pPr marL="973138" lvl="1" indent="-561975" eaLnBrk="1" fontAlgn="auto" hangingPunct="1">
              <a:spcBef>
                <a:spcPts val="0"/>
              </a:spcBef>
              <a:spcAft>
                <a:spcPts val="1800"/>
              </a:spcAft>
              <a:buClr>
                <a:srgbClr val="FF9900"/>
              </a:buClr>
              <a:buSzPct val="110000"/>
              <a:buFont typeface="Wingdings 2" pitchFamily="18" charset="2"/>
              <a:buChar char=""/>
              <a:defRPr/>
            </a:pPr>
            <a:r>
              <a:rPr lang="en-US" sz="3600" b="1" dirty="0" smtClean="0">
                <a:effectLst>
                  <a:outerShdw blurRad="38100" dist="38100" dir="2700000" algn="tl">
                    <a:srgbClr val="000000">
                      <a:alpha val="43137"/>
                    </a:srgbClr>
                  </a:outerShdw>
                </a:effectLst>
              </a:rPr>
              <a:t>Help support </a:t>
            </a:r>
            <a:r>
              <a:rPr lang="en-US" sz="3600" b="1" i="1" u="sng" dirty="0" smtClean="0">
                <a:effectLst>
                  <a:outerShdw blurRad="38100" dist="38100" dir="2700000" algn="tl">
                    <a:srgbClr val="000000">
                      <a:alpha val="43137"/>
                    </a:srgbClr>
                  </a:outerShdw>
                </a:effectLst>
              </a:rPr>
              <a:t>every</a:t>
            </a:r>
            <a:r>
              <a:rPr lang="en-US" sz="3600" b="1" dirty="0" smtClean="0">
                <a:effectLst>
                  <a:outerShdw blurRad="38100" dist="38100" dir="2700000" algn="tl">
                    <a:srgbClr val="000000">
                      <a:alpha val="43137"/>
                    </a:srgbClr>
                  </a:outerShdw>
                </a:effectLst>
              </a:rPr>
              <a:t> preacher.</a:t>
            </a:r>
          </a:p>
          <a:p>
            <a:pPr marL="973138" lvl="1" indent="-561975" eaLnBrk="1" fontAlgn="auto" hangingPunct="1">
              <a:spcBef>
                <a:spcPts val="0"/>
              </a:spcBef>
              <a:spcAft>
                <a:spcPts val="1800"/>
              </a:spcAft>
              <a:buClr>
                <a:srgbClr val="FF9900"/>
              </a:buClr>
              <a:buSzPct val="110000"/>
              <a:buFont typeface="Wingdings 2" pitchFamily="18" charset="2"/>
              <a:buChar char=""/>
              <a:defRPr/>
            </a:pPr>
            <a:r>
              <a:rPr lang="en-US" sz="3600" b="1" dirty="0" smtClean="0">
                <a:effectLst>
                  <a:outerShdw blurRad="38100" dist="38100" dir="2700000" algn="tl">
                    <a:srgbClr val="000000">
                      <a:alpha val="43137"/>
                    </a:srgbClr>
                  </a:outerShdw>
                </a:effectLst>
              </a:rPr>
              <a:t>Meet </a:t>
            </a:r>
            <a:r>
              <a:rPr lang="en-US" sz="3600" b="1" i="1" u="sng" dirty="0" smtClean="0">
                <a:effectLst>
                  <a:outerShdw blurRad="38100" dist="38100" dir="2700000" algn="tl">
                    <a:srgbClr val="000000">
                      <a:alpha val="43137"/>
                    </a:srgbClr>
                  </a:outerShdw>
                </a:effectLst>
              </a:rPr>
              <a:t>every</a:t>
            </a:r>
            <a:r>
              <a:rPr lang="en-US" sz="3600" b="1" dirty="0" smtClean="0">
                <a:effectLst>
                  <a:outerShdw blurRad="38100" dist="38100" dir="2700000" algn="tl">
                    <a:srgbClr val="000000">
                      <a:alpha val="43137"/>
                    </a:srgbClr>
                  </a:outerShdw>
                </a:effectLst>
              </a:rPr>
              <a:t> man’s need.</a:t>
            </a:r>
            <a:endParaRPr lang="en-US" sz="3600" b="1" dirty="0" smtClean="0">
              <a:solidFill>
                <a:srgbClr val="FF9900"/>
              </a:solidFill>
              <a:effectLst>
                <a:outerShdw blurRad="38100" dist="38100" dir="2700000" algn="tl">
                  <a:srgbClr val="000000">
                    <a:alpha val="43137"/>
                  </a:srgbClr>
                </a:outerShdw>
              </a:effectLst>
            </a:endParaRPr>
          </a:p>
        </p:txBody>
      </p:sp>
      <p:pic>
        <p:nvPicPr>
          <p:cNvPr id="4" name="Picture 4" descr="b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0"/>
            <a:ext cx="19050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4"/>
          <p:cNvSpPr txBox="1">
            <a:spLocks noChangeArrowheads="1"/>
          </p:cNvSpPr>
          <p:nvPr/>
        </p:nvSpPr>
        <p:spPr bwMode="auto">
          <a:xfrm>
            <a:off x="8832850" y="6488113"/>
            <a:ext cx="311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latin typeface="Gill Sans MT" panose="020B0502020104020203" pitchFamily="34" charset="0"/>
              </a:rPr>
              <a:t>6</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dissolve">
                                      <p:cBhvr>
                                        <p:cTn id="18" dur="500"/>
                                        <p:tgtEl>
                                          <p:spTgt spid="3">
                                            <p:txEl>
                                              <p:pRg st="0" end="0"/>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dissolve">
                                      <p:cBhvr>
                                        <p:cTn id="21" dur="500"/>
                                        <p:tgtEl>
                                          <p:spTgt spid="3">
                                            <p:txEl>
                                              <p:pRg st="1" end="1"/>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dissolve">
                                      <p:cBhvr>
                                        <p:cTn id="24" dur="500"/>
                                        <p:tgtEl>
                                          <p:spTgt spid="3">
                                            <p:txEl>
                                              <p:pRg st="2" end="2"/>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500"/>
                                        <p:tgtEl>
                                          <p:spTgt spid="3">
                                            <p:txEl>
                                              <p:pRg st="3" end="3"/>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dissolv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162800" cy="1408176"/>
          </a:xfrm>
        </p:spPr>
        <p:txBody>
          <a:bodyPr/>
          <a:lstStyle/>
          <a:p>
            <a:pPr marL="685800" indent="-685800" eaLnBrk="1" fontAlgn="auto" hangingPunct="1">
              <a:spcAft>
                <a:spcPts val="0"/>
              </a:spcAft>
              <a:buFont typeface="Wingdings 2" pitchFamily="18" charset="2"/>
              <a:buChar char=""/>
              <a:defRPr/>
            </a:pPr>
            <a:r>
              <a:rPr lang="en-US" dirty="0" smtClean="0">
                <a:solidFill>
                  <a:schemeClr val="accent1">
                    <a:satMod val="150000"/>
                  </a:schemeClr>
                </a:solidFill>
              </a:rPr>
              <a:t>Why the Epithet?</a:t>
            </a:r>
            <a:endParaRPr lang="en-US" i="1" dirty="0">
              <a:solidFill>
                <a:schemeClr val="accent1">
                  <a:satMod val="150000"/>
                </a:schemeClr>
              </a:solidFill>
            </a:endParaRPr>
          </a:p>
        </p:txBody>
      </p:sp>
      <p:sp>
        <p:nvSpPr>
          <p:cNvPr id="3" name="Content Placeholder 2"/>
          <p:cNvSpPr>
            <a:spLocks noGrp="1"/>
          </p:cNvSpPr>
          <p:nvPr>
            <p:ph idx="1"/>
          </p:nvPr>
        </p:nvSpPr>
        <p:spPr>
          <a:xfrm>
            <a:off x="-76200" y="1447800"/>
            <a:ext cx="9296400" cy="4724400"/>
          </a:xfrm>
        </p:spPr>
        <p:txBody>
          <a:bodyPr rtlCol="0" anchor="ctr">
            <a:noAutofit/>
          </a:bodyPr>
          <a:lstStyle/>
          <a:p>
            <a:pPr marL="438912" indent="-320040" eaLnBrk="1" fontAlgn="auto" hangingPunct="1">
              <a:spcBef>
                <a:spcPts val="0"/>
              </a:spcBef>
              <a:spcAft>
                <a:spcPts val="1800"/>
              </a:spcAft>
              <a:buFont typeface="Wingdings 2"/>
              <a:buChar char=""/>
              <a:defRPr/>
            </a:pPr>
            <a:r>
              <a:rPr lang="en-US" sz="4000" b="1" dirty="0" smtClean="0">
                <a:effectLst>
                  <a:outerShdw blurRad="38100" dist="38100" dir="2700000" algn="tl">
                    <a:srgbClr val="000000">
                      <a:alpha val="43137"/>
                    </a:srgbClr>
                  </a:outerShdw>
                </a:effectLst>
              </a:rPr>
              <a:t>But, I (you) </a:t>
            </a:r>
            <a:r>
              <a:rPr lang="en-US" sz="4000" b="1" i="1" u="sng" dirty="0" smtClean="0">
                <a:effectLst>
                  <a:outerShdw blurRad="38100" dist="38100" dir="2700000" algn="tl">
                    <a:srgbClr val="000000">
                      <a:alpha val="43137"/>
                    </a:srgbClr>
                  </a:outerShdw>
                </a:effectLst>
              </a:rPr>
              <a:t>can</a:t>
            </a:r>
            <a:r>
              <a:rPr lang="en-US" sz="4000" b="1" i="1" dirty="0" smtClean="0">
                <a:effectLst>
                  <a:outerShdw blurRad="38100" dist="38100" dir="2700000" algn="tl">
                    <a:srgbClr val="000000">
                      <a:alpha val="43137"/>
                    </a:srgbClr>
                  </a:outerShdw>
                </a:effectLst>
              </a:rPr>
              <a:t> </a:t>
            </a:r>
            <a:r>
              <a:rPr lang="en-US" sz="4000" i="1" dirty="0" smtClean="0">
                <a:effectLst>
                  <a:outerShdw blurRad="38100" dist="38100" dir="2700000" algn="tl">
                    <a:srgbClr val="000000">
                      <a:alpha val="43137"/>
                    </a:srgbClr>
                  </a:outerShdw>
                </a:effectLst>
              </a:rPr>
              <a:t>“as we have opportunity”</a:t>
            </a:r>
            <a:r>
              <a:rPr lang="en-US" sz="4000" b="1" dirty="0" smtClean="0">
                <a:effectLst>
                  <a:outerShdw blurRad="38100" dist="38100" dir="2700000" algn="tl">
                    <a:srgbClr val="000000">
                      <a:alpha val="43137"/>
                    </a:srgbClr>
                  </a:outerShdw>
                </a:effectLst>
              </a:rPr>
              <a:t>:  </a:t>
            </a:r>
          </a:p>
          <a:p>
            <a:pPr marL="973138" lvl="1" indent="-561975" eaLnBrk="1" fontAlgn="auto" hangingPunct="1">
              <a:spcBef>
                <a:spcPts val="0"/>
              </a:spcBef>
              <a:spcAft>
                <a:spcPts val="1800"/>
              </a:spcAft>
              <a:buClr>
                <a:srgbClr val="FF9900"/>
              </a:buClr>
              <a:buSzPct val="110000"/>
              <a:buFont typeface="Wingdings 2" pitchFamily="18" charset="2"/>
              <a:buChar char=""/>
              <a:defRPr/>
            </a:pPr>
            <a:r>
              <a:rPr lang="en-US" sz="3600" b="1" dirty="0" smtClean="0">
                <a:effectLst>
                  <a:outerShdw blurRad="38100" dist="38100" dir="2700000" algn="tl">
                    <a:srgbClr val="000000">
                      <a:alpha val="43137"/>
                    </a:srgbClr>
                  </a:outerShdw>
                </a:effectLst>
              </a:rPr>
              <a:t>Relieve </a:t>
            </a:r>
            <a:r>
              <a:rPr lang="en-US" sz="3600" b="1" i="1" u="sng" dirty="0" smtClean="0">
                <a:effectLst>
                  <a:outerShdw blurRad="38100" dist="38100" dir="2700000" algn="tl">
                    <a:srgbClr val="000000">
                      <a:alpha val="43137"/>
                    </a:srgbClr>
                  </a:outerShdw>
                </a:effectLst>
              </a:rPr>
              <a:t>some</a:t>
            </a:r>
            <a:r>
              <a:rPr lang="en-US" sz="3600" b="1" dirty="0" smtClean="0">
                <a:effectLst>
                  <a:outerShdw blurRad="38100" dist="38100" dir="2700000" algn="tl">
                    <a:srgbClr val="000000">
                      <a:alpha val="43137"/>
                    </a:srgbClr>
                  </a:outerShdw>
                </a:effectLst>
              </a:rPr>
              <a:t> widow.</a:t>
            </a:r>
          </a:p>
          <a:p>
            <a:pPr marL="973138" lvl="1" indent="-561975" eaLnBrk="1" fontAlgn="auto" hangingPunct="1">
              <a:spcBef>
                <a:spcPts val="0"/>
              </a:spcBef>
              <a:spcAft>
                <a:spcPts val="1800"/>
              </a:spcAft>
              <a:buClr>
                <a:srgbClr val="FF9900"/>
              </a:buClr>
              <a:buSzPct val="110000"/>
              <a:buFont typeface="Wingdings 2" pitchFamily="18" charset="2"/>
              <a:buChar char=""/>
              <a:defRPr/>
            </a:pPr>
            <a:r>
              <a:rPr lang="en-US" sz="3600" b="1" dirty="0" smtClean="0">
                <a:effectLst>
                  <a:outerShdw blurRad="38100" dist="38100" dir="2700000" algn="tl">
                    <a:srgbClr val="000000">
                      <a:alpha val="43137"/>
                    </a:srgbClr>
                  </a:outerShdw>
                </a:effectLst>
              </a:rPr>
              <a:t>Provide a home for </a:t>
            </a:r>
            <a:r>
              <a:rPr lang="en-US" sz="3600" b="1" i="1" u="sng" dirty="0" smtClean="0">
                <a:effectLst>
                  <a:outerShdw blurRad="38100" dist="38100" dir="2700000" algn="tl">
                    <a:srgbClr val="000000">
                      <a:alpha val="43137"/>
                    </a:srgbClr>
                  </a:outerShdw>
                </a:effectLst>
              </a:rPr>
              <a:t>some</a:t>
            </a:r>
            <a:r>
              <a:rPr lang="en-US" sz="3600" b="1" dirty="0" smtClean="0">
                <a:effectLst>
                  <a:outerShdw blurRad="38100" dist="38100" dir="2700000" algn="tl">
                    <a:srgbClr val="000000">
                      <a:alpha val="43137"/>
                    </a:srgbClr>
                  </a:outerShdw>
                </a:effectLst>
              </a:rPr>
              <a:t> orphan.</a:t>
            </a:r>
          </a:p>
          <a:p>
            <a:pPr marL="973138" lvl="1" indent="-561975" eaLnBrk="1" fontAlgn="auto" hangingPunct="1">
              <a:spcBef>
                <a:spcPts val="0"/>
              </a:spcBef>
              <a:spcAft>
                <a:spcPts val="1800"/>
              </a:spcAft>
              <a:buClr>
                <a:srgbClr val="FF9900"/>
              </a:buClr>
              <a:buSzPct val="110000"/>
              <a:buFont typeface="Wingdings 2" pitchFamily="18" charset="2"/>
              <a:buChar char=""/>
              <a:defRPr/>
            </a:pPr>
            <a:r>
              <a:rPr lang="en-US" sz="3600" b="1" dirty="0" smtClean="0">
                <a:effectLst>
                  <a:outerShdw blurRad="38100" dist="38100" dir="2700000" algn="tl">
                    <a:srgbClr val="000000">
                      <a:alpha val="43137"/>
                    </a:srgbClr>
                  </a:outerShdw>
                </a:effectLst>
              </a:rPr>
              <a:t>Provide </a:t>
            </a:r>
            <a:r>
              <a:rPr lang="en-US" sz="3600" b="1" i="1" u="sng" dirty="0" smtClean="0">
                <a:effectLst>
                  <a:outerShdw blurRad="38100" dist="38100" dir="2700000" algn="tl">
                    <a:srgbClr val="000000">
                      <a:alpha val="43137"/>
                    </a:srgbClr>
                  </a:outerShdw>
                </a:effectLst>
              </a:rPr>
              <a:t>some</a:t>
            </a:r>
            <a:r>
              <a:rPr lang="en-US" sz="3600" b="1" dirty="0" smtClean="0">
                <a:effectLst>
                  <a:outerShdw blurRad="38100" dist="38100" dir="2700000" algn="tl">
                    <a:srgbClr val="000000">
                      <a:alpha val="43137"/>
                    </a:srgbClr>
                  </a:outerShdw>
                </a:effectLst>
              </a:rPr>
              <a:t> support for </a:t>
            </a:r>
            <a:r>
              <a:rPr lang="en-US" sz="3600" b="1" i="1" u="sng" dirty="0" smtClean="0">
                <a:effectLst>
                  <a:outerShdw blurRad="38100" dist="38100" dir="2700000" algn="tl">
                    <a:srgbClr val="000000">
                      <a:alpha val="43137"/>
                    </a:srgbClr>
                  </a:outerShdw>
                </a:effectLst>
              </a:rPr>
              <a:t>some</a:t>
            </a:r>
            <a:r>
              <a:rPr lang="en-US" sz="3600" b="1" dirty="0" smtClean="0">
                <a:effectLst>
                  <a:outerShdw blurRad="38100" dist="38100" dir="2700000" algn="tl">
                    <a:srgbClr val="000000">
                      <a:alpha val="43137"/>
                    </a:srgbClr>
                  </a:outerShdw>
                </a:effectLst>
              </a:rPr>
              <a:t> preacher.</a:t>
            </a:r>
          </a:p>
          <a:p>
            <a:pPr marL="973138" lvl="1" indent="-561975" eaLnBrk="1" fontAlgn="auto" hangingPunct="1">
              <a:spcBef>
                <a:spcPts val="0"/>
              </a:spcBef>
              <a:spcAft>
                <a:spcPts val="1800"/>
              </a:spcAft>
              <a:buClr>
                <a:srgbClr val="FF9900"/>
              </a:buClr>
              <a:buSzPct val="110000"/>
              <a:buFont typeface="Wingdings 2" pitchFamily="18" charset="2"/>
              <a:buChar char=""/>
              <a:defRPr/>
            </a:pPr>
            <a:r>
              <a:rPr lang="en-US" sz="3600" b="1" dirty="0" smtClean="0">
                <a:effectLst>
                  <a:outerShdw blurRad="38100" dist="38100" dir="2700000" algn="tl">
                    <a:srgbClr val="000000">
                      <a:alpha val="43137"/>
                    </a:srgbClr>
                  </a:outerShdw>
                </a:effectLst>
              </a:rPr>
              <a:t>Meet </a:t>
            </a:r>
            <a:r>
              <a:rPr lang="en-US" sz="3600" b="1" i="1" u="sng" dirty="0" smtClean="0">
                <a:effectLst>
                  <a:outerShdw blurRad="38100" dist="38100" dir="2700000" algn="tl">
                    <a:srgbClr val="000000">
                      <a:alpha val="43137"/>
                    </a:srgbClr>
                  </a:outerShdw>
                </a:effectLst>
              </a:rPr>
              <a:t>some</a:t>
            </a:r>
            <a:r>
              <a:rPr lang="en-US" sz="3600" b="1" dirty="0" smtClean="0">
                <a:effectLst>
                  <a:outerShdw blurRad="38100" dist="38100" dir="2700000" algn="tl">
                    <a:srgbClr val="000000">
                      <a:alpha val="43137"/>
                    </a:srgbClr>
                  </a:outerShdw>
                </a:effectLst>
              </a:rPr>
              <a:t> man’s need.</a:t>
            </a:r>
            <a:endParaRPr lang="en-US" sz="3600" b="1" dirty="0" smtClean="0">
              <a:solidFill>
                <a:srgbClr val="FF9900"/>
              </a:solidFill>
              <a:effectLst>
                <a:outerShdw blurRad="38100" dist="38100" dir="2700000" algn="tl">
                  <a:srgbClr val="000000">
                    <a:alpha val="43137"/>
                  </a:srgbClr>
                </a:outerShdw>
              </a:effectLst>
            </a:endParaRPr>
          </a:p>
        </p:txBody>
      </p:sp>
      <p:pic>
        <p:nvPicPr>
          <p:cNvPr id="4" name="Picture 4" descr="b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0"/>
            <a:ext cx="19050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4"/>
          <p:cNvSpPr txBox="1">
            <a:spLocks noChangeArrowheads="1"/>
          </p:cNvSpPr>
          <p:nvPr/>
        </p:nvSpPr>
        <p:spPr bwMode="auto">
          <a:xfrm>
            <a:off x="8832850" y="6488113"/>
            <a:ext cx="311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latin typeface="Gill Sans MT" panose="020B0502020104020203" pitchFamily="34" charset="0"/>
              </a:rPr>
              <a:t>7</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dissolve">
                                      <p:cBhvr>
                                        <p:cTn id="18" dur="500"/>
                                        <p:tgtEl>
                                          <p:spTgt spid="3">
                                            <p:txEl>
                                              <p:pRg st="0" end="0"/>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dissolve">
                                      <p:cBhvr>
                                        <p:cTn id="21" dur="500"/>
                                        <p:tgtEl>
                                          <p:spTgt spid="3">
                                            <p:txEl>
                                              <p:pRg st="1" end="1"/>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dissolve">
                                      <p:cBhvr>
                                        <p:cTn id="24" dur="500"/>
                                        <p:tgtEl>
                                          <p:spTgt spid="3">
                                            <p:txEl>
                                              <p:pRg st="2" end="2"/>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500"/>
                                        <p:tgtEl>
                                          <p:spTgt spid="3">
                                            <p:txEl>
                                              <p:pRg st="3" end="3"/>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dissolv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696200" cy="1408176"/>
          </a:xfrm>
        </p:spPr>
        <p:txBody>
          <a:bodyPr/>
          <a:lstStyle/>
          <a:p>
            <a:pPr marL="685800" indent="-685800" eaLnBrk="1" fontAlgn="auto" hangingPunct="1">
              <a:spcAft>
                <a:spcPts val="0"/>
              </a:spcAft>
              <a:buFont typeface="Wingdings 2" pitchFamily="18" charset="2"/>
              <a:buChar char=""/>
              <a:defRPr/>
            </a:pPr>
            <a:r>
              <a:rPr lang="en-US" sz="4000" dirty="0" smtClean="0">
                <a:solidFill>
                  <a:schemeClr val="accent1">
                    <a:satMod val="150000"/>
                  </a:schemeClr>
                </a:solidFill>
              </a:rPr>
              <a:t>Are There Any Opportunities?</a:t>
            </a:r>
            <a:endParaRPr lang="en-US" sz="4000" i="1" dirty="0">
              <a:solidFill>
                <a:schemeClr val="accent1">
                  <a:satMod val="150000"/>
                </a:schemeClr>
              </a:solidFill>
            </a:endParaRPr>
          </a:p>
        </p:txBody>
      </p:sp>
      <p:pic>
        <p:nvPicPr>
          <p:cNvPr id="4" name="Picture 4" descr="bi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0"/>
            <a:ext cx="19050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8"/>
          <p:cNvSpPr txBox="1">
            <a:spLocks noChangeArrowheads="1"/>
          </p:cNvSpPr>
          <p:nvPr/>
        </p:nvSpPr>
        <p:spPr bwMode="auto">
          <a:xfrm>
            <a:off x="8712200" y="6488113"/>
            <a:ext cx="311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a:latin typeface="Gill Sans MT" panose="020B0502020104020203" pitchFamily="34" charset="0"/>
              </a:rPr>
              <a:t>8</a:t>
            </a:r>
          </a:p>
        </p:txBody>
      </p:sp>
      <p:sp>
        <p:nvSpPr>
          <p:cNvPr id="3" name="Rectangle 2"/>
          <p:cNvSpPr>
            <a:spLocks noChangeArrowheads="1"/>
          </p:cNvSpPr>
          <p:nvPr/>
        </p:nvSpPr>
        <p:spPr bwMode="auto">
          <a:xfrm>
            <a:off x="152400" y="1692275"/>
            <a:ext cx="883285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sz="3000" b="1">
                <a:latin typeface="Gill Sans MT" panose="020B0502020104020203" pitchFamily="34" charset="0"/>
              </a:rPr>
              <a:t>Galatians 6:6-10: </a:t>
            </a:r>
            <a:r>
              <a:rPr lang="en-US" sz="3000">
                <a:latin typeface="Gill Sans MT" panose="020B0502020104020203" pitchFamily="34" charset="0"/>
              </a:rPr>
              <a:t> </a:t>
            </a:r>
            <a:r>
              <a:rPr lang="en-US" sz="3000" i="1">
                <a:latin typeface="Gill Sans MT" panose="020B0502020104020203" pitchFamily="34" charset="0"/>
              </a:rPr>
              <a:t>Let him who is taught the word share in all good things with him who teaches.   </a:t>
            </a:r>
            <a:r>
              <a:rPr lang="en-US" sz="3000" b="1">
                <a:latin typeface="Gill Sans MT" panose="020B0502020104020203" pitchFamily="34" charset="0"/>
              </a:rPr>
              <a:t>7 </a:t>
            </a:r>
            <a:r>
              <a:rPr lang="en-US" sz="3000" i="1">
                <a:latin typeface="Gill Sans MT" panose="020B0502020104020203" pitchFamily="34" charset="0"/>
              </a:rPr>
              <a:t>Do not be deceived, God is not mocked; for whatever a man sows, that he will also reap. </a:t>
            </a:r>
            <a:r>
              <a:rPr lang="en-US" sz="3000" b="1">
                <a:latin typeface="Gill Sans MT" panose="020B0502020104020203" pitchFamily="34" charset="0"/>
              </a:rPr>
              <a:t>8</a:t>
            </a:r>
            <a:r>
              <a:rPr lang="en-US" sz="3000" i="1">
                <a:latin typeface="Gill Sans MT" panose="020B0502020104020203" pitchFamily="34" charset="0"/>
              </a:rPr>
              <a:t> For he who sows to his flesh will of the flesh reap corruption, but he who sows to the Spirit will of the Spirit reap everlasting life. </a:t>
            </a:r>
            <a:r>
              <a:rPr lang="en-US" sz="3000" b="1">
                <a:latin typeface="Gill Sans MT" panose="020B0502020104020203" pitchFamily="34" charset="0"/>
              </a:rPr>
              <a:t>9</a:t>
            </a:r>
            <a:r>
              <a:rPr lang="en-US" sz="3000" i="1">
                <a:latin typeface="Gill Sans MT" panose="020B0502020104020203" pitchFamily="34" charset="0"/>
              </a:rPr>
              <a:t> And let us not grow weary while doing good, for in due season we shall reap if we do not lose heart. </a:t>
            </a:r>
            <a:r>
              <a:rPr lang="en-US" sz="3000" b="1">
                <a:latin typeface="Gill Sans MT" panose="020B0502020104020203" pitchFamily="34" charset="0"/>
              </a:rPr>
              <a:t>10</a:t>
            </a:r>
            <a:r>
              <a:rPr lang="en-US" sz="3000" i="1">
                <a:latin typeface="Gill Sans MT" panose="020B0502020104020203" pitchFamily="34" charset="0"/>
              </a:rPr>
              <a:t> Therefore, as we have </a:t>
            </a:r>
            <a:r>
              <a:rPr lang="en-US" sz="3000" b="1" i="1" u="sng">
                <a:solidFill>
                  <a:srgbClr val="FF0000"/>
                </a:solidFill>
                <a:latin typeface="Gill Sans MT" panose="020B0502020104020203" pitchFamily="34" charset="0"/>
              </a:rPr>
              <a:t>opportunity</a:t>
            </a:r>
            <a:r>
              <a:rPr lang="en-US" sz="3000" i="1">
                <a:latin typeface="Gill Sans MT" panose="020B0502020104020203" pitchFamily="34" charset="0"/>
              </a:rPr>
              <a:t>, let us do good to all, especially to those who are of the household of faith.  </a:t>
            </a:r>
            <a:r>
              <a:rPr lang="en-US" sz="3000" b="1" i="1">
                <a:latin typeface="Gill Sans MT" panose="020B0502020104020203" pitchFamily="34" charset="0"/>
              </a:rPr>
              <a:t>Cf. 2 Cor. 9:6; Matt. 6:19-21 </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nodeType="afterGroup">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3"/>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par>
                          <p:cTn id="16" fill="hold" nodeType="afterGroup">
                            <p:stCondLst>
                              <p:cond delay="2000"/>
                            </p:stCondLst>
                            <p:childTnLst>
                              <p:par>
                                <p:cTn id="17" presetID="9"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9&quot;/&gt;&lt;/object&gt;&lt;object type=&quot;3&quot; unique_id=&quot;10005&quot;&gt;&lt;property id=&quot;20148&quot; value=&quot;5&quot;/&gt;&lt;property id=&quot;20300&quot; value=&quot;Slide 2 - &amp;quot;Opportunities&amp;#x0D;&amp;#x0A;Galatians 6:10&amp;quot;&quot;/&gt;&lt;property id=&quot;20307&quot; value=&quot;256&quot;/&gt;&lt;/object&gt;&lt;object type=&quot;3&quot; unique_id=&quot;10006&quot;&gt;&lt;property id=&quot;20148&quot; value=&quot;5&quot;/&gt;&lt;property id=&quot;20300&quot; value=&quot;Slide 3 - &amp;quot;Introduction&amp;quot;&quot;/&gt;&lt;property id=&quot;20307&quot; value=&quot;257&quot;/&gt;&lt;/object&gt;&lt;object type=&quot;3&quot; unique_id=&quot;10007&quot;&gt;&lt;property id=&quot;20148&quot; value=&quot;5&quot;/&gt;&lt;property id=&quot;20300&quot; value=&quot;Slide 4 - &amp;quot;Why the Epithet?&amp;quot;&quot;/&gt;&lt;property id=&quot;20307&quot; value=&quot;260&quot;/&gt;&lt;/object&gt;&lt;object type=&quot;3&quot; unique_id=&quot;10008&quot;&gt;&lt;property id=&quot;20148&quot; value=&quot;5&quot;/&gt;&lt;property id=&quot;20300&quot; value=&quot;Slide 5 - &amp;quot;Why the Epithet?&amp;quot;&quot;/&gt;&lt;property id=&quot;20307&quot; value=&quot;301&quot;/&gt;&lt;/object&gt;&lt;object type=&quot;3&quot; unique_id=&quot;10009&quot;&gt;&lt;property id=&quot;20148&quot; value=&quot;5&quot;/&gt;&lt;property id=&quot;20300&quot; value=&quot;Slide 6 - &amp;quot;Why the Epithet?&amp;quot;&quot;/&gt;&lt;property id=&quot;20307&quot; value=&quot;302&quot;/&gt;&lt;/object&gt;&lt;object type=&quot;3&quot; unique_id=&quot;10010&quot;&gt;&lt;property id=&quot;20148&quot; value=&quot;5&quot;/&gt;&lt;property id=&quot;20300&quot; value=&quot;Slide 7 - &amp;quot;Why the Epithet?&amp;quot;&quot;/&gt;&lt;property id=&quot;20307&quot; value=&quot;303&quot;/&gt;&lt;/object&gt;&lt;object type=&quot;3&quot; unique_id=&quot;10011&quot;&gt;&lt;property id=&quot;20148&quot; value=&quot;5&quot;/&gt;&lt;property id=&quot;20300&quot; value=&quot;Slide 8 - &amp;quot;Are There Any Opportunities?&amp;quot;&quot;/&gt;&lt;property id=&quot;20307&quot; value=&quot;304&quot;/&gt;&lt;/object&gt;&lt;object type=&quot;3&quot; unique_id=&quot;10012&quot;&gt;&lt;property id=&quot;20148&quot; value=&quot;5&quot;/&gt;&lt;property id=&quot;20300&quot; value=&quot;Slide 9 - &amp;quot;Are There Any Opportunities?&amp;quot;&quot;/&gt;&lt;property id=&quot;20307&quot; value=&quot;305&quot;/&gt;&lt;/object&gt;&lt;object type=&quot;3&quot; unique_id=&quot;10013&quot;&gt;&lt;property id=&quot;20148&quot; value=&quot;5&quot;/&gt;&lt;property id=&quot;20300&quot; value=&quot;Slide 10 - &amp;quot;The Solution&amp;quot;&quot;/&gt;&lt;property id=&quot;20307&quot; value=&quot;306&quot;/&gt;&lt;/object&gt;&lt;object type=&quot;3&quot; unique_id=&quot;10014&quot;&gt;&lt;property id=&quot;20148&quot; value=&quot;5&quot;/&gt;&lt;property id=&quot;20300&quot; value=&quot;Slide 11 - &amp;quot;The Solution&amp;quot;&quot;/&gt;&lt;property id=&quot;20307&quot; value=&quot;307&quot;/&gt;&lt;/object&gt;&lt;object type=&quot;3&quot; unique_id=&quot;10016&quot;&gt;&lt;property id=&quot;20148&quot; value=&quot;5&quot;/&gt;&lt;property id=&quot;20300&quot; value=&quot;Slide 12&quot;/&gt;&lt;property id=&quot;20307&quot; value=&quot;309&quot;/&gt;&lt;/object&gt;&lt;object type=&quot;3&quot; unique_id=&quot;10017&quot;&gt;&lt;property id=&quot;20148&quot; value=&quot;5&quot;/&gt;&lt;property id=&quot;20300&quot; value=&quot;Slide 14&quot;/&gt;&lt;property id=&quot;20307&quot; value=&quot;310&quot;/&gt;&lt;/object&gt;&lt;object type=&quot;3&quot; unique_id=&quot;10018&quot;&gt;&lt;property id=&quot;20148&quot; value=&quot;5&quot;/&gt;&lt;property id=&quot;20300&quot; value=&quot;Slide 27 - &amp;quot;Conclusion&amp;quot;&quot;/&gt;&lt;property id=&quot;20307&quot; value=&quot;297&quot;/&gt;&lt;/object&gt;&lt;object type=&quot;3&quot; unique_id=&quot;10087&quot;&gt;&lt;property id=&quot;20148&quot; value=&quot;5&quot;/&gt;&lt;property id=&quot;20300&quot; value=&quot;Slide 13&quot;/&gt;&lt;property id=&quot;20307&quot; value=&quot;311&quot;/&gt;&lt;/object&gt;&lt;object type=&quot;3&quot; unique_id=&quot;10352&quot;&gt;&lt;property id=&quot;20148&quot; value=&quot;5&quot;/&gt;&lt;property id=&quot;20300&quot; value=&quot;Slide 15&quot;/&gt;&lt;property id=&quot;20307&quot; value=&quot;313&quot;/&gt;&lt;/object&gt;&lt;object type=&quot;3&quot; unique_id=&quot;10354&quot;&gt;&lt;property id=&quot;20148&quot; value=&quot;5&quot;/&gt;&lt;property id=&quot;20300&quot; value=&quot;Slide 17&quot;/&gt;&lt;property id=&quot;20307&quot; value=&quot;315&quot;/&gt;&lt;/object&gt;&lt;object type=&quot;3&quot; unique_id=&quot;10355&quot;&gt;&lt;property id=&quot;20148&quot; value=&quot;5&quot;/&gt;&lt;property id=&quot;20300&quot; value=&quot;Slide 18&quot;/&gt;&lt;property id=&quot;20307&quot; value=&quot;316&quot;/&gt;&lt;/object&gt;&lt;object type=&quot;3&quot; unique_id=&quot;10356&quot;&gt;&lt;property id=&quot;20148&quot; value=&quot;5&quot;/&gt;&lt;property id=&quot;20300&quot; value=&quot;Slide 19&quot;/&gt;&lt;property id=&quot;20307&quot; value=&quot;317&quot;/&gt;&lt;/object&gt;&lt;object type=&quot;3&quot; unique_id=&quot;10357&quot;&gt;&lt;property id=&quot;20148&quot; value=&quot;5&quot;/&gt;&lt;property id=&quot;20300&quot; value=&quot;Slide 20&quot;/&gt;&lt;property id=&quot;20307&quot; value=&quot;318&quot;/&gt;&lt;/object&gt;&lt;object type=&quot;3&quot; unique_id=&quot;10358&quot;&gt;&lt;property id=&quot;20148&quot; value=&quot;5&quot;/&gt;&lt;property id=&quot;20300&quot; value=&quot;Slide 22&quot;/&gt;&lt;property id=&quot;20307&quot; value=&quot;319&quot;/&gt;&lt;/object&gt;&lt;object type=&quot;3&quot; unique_id=&quot;10359&quot;&gt;&lt;property id=&quot;20148&quot; value=&quot;5&quot;/&gt;&lt;property id=&quot;20300&quot; value=&quot;Slide 23&quot;/&gt;&lt;property id=&quot;20307&quot; value=&quot;320&quot;/&gt;&lt;/object&gt;&lt;object type=&quot;3&quot; unique_id=&quot;10360&quot;&gt;&lt;property id=&quot;20148&quot; value=&quot;5&quot;/&gt;&lt;property id=&quot;20300&quot; value=&quot;Slide 25&quot;/&gt;&lt;property id=&quot;20307&quot; value=&quot;321&quot;/&gt;&lt;/object&gt;&lt;object type=&quot;3&quot; unique_id=&quot;10445&quot;&gt;&lt;property id=&quot;20148&quot; value=&quot;5&quot;/&gt;&lt;property id=&quot;20300&quot; value=&quot;Slide 21&quot;/&gt;&lt;property id=&quot;20307&quot; value=&quot;322&quot;/&gt;&lt;/object&gt;&lt;object type=&quot;3&quot; unique_id=&quot;10823&quot;&gt;&lt;property id=&quot;20148&quot; value=&quot;5&quot;/&gt;&lt;property id=&quot;20300&quot; value=&quot;Slide 24&quot;/&gt;&lt;property id=&quot;20307&quot; value=&quot;323&quot;/&gt;&lt;/object&gt;&lt;object type=&quot;3&quot; unique_id=&quot;11084&quot;&gt;&lt;property id=&quot;20148&quot; value=&quot;5&quot;/&gt;&lt;property id=&quot;20300&quot; value=&quot;Slide 26&quot;/&gt;&lt;property id=&quot;20307&quot; value=&quot;332&quot;/&gt;&lt;/object&gt;&lt;object type=&quot;3&quot; unique_id=&quot;12476&quot;&gt;&lt;property id=&quot;20148&quot; value=&quot;5&quot;/&gt;&lt;property id=&quot;20300&quot; value=&quot;Slide 16&quot;/&gt;&lt;property id=&quot;20307&quot; value=&quot;333&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Module</Template>
  <TotalTime>12602</TotalTime>
  <Words>1280</Words>
  <Application>Microsoft Office PowerPoint</Application>
  <PresentationFormat>On-screen Show (4:3)</PresentationFormat>
  <Paragraphs>164</Paragraphs>
  <Slides>52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Calibri</vt:lpstr>
      <vt:lpstr>Corbel</vt:lpstr>
      <vt:lpstr>Gill Sans MT</vt:lpstr>
      <vt:lpstr>Wingdings</vt:lpstr>
      <vt:lpstr>Wingdings 2</vt:lpstr>
      <vt:lpstr>Wingdings 3</vt:lpstr>
      <vt:lpstr>Module</vt:lpstr>
      <vt:lpstr>PowerPoint Presentation</vt:lpstr>
      <vt:lpstr>Opportunities Galatians 6:10</vt:lpstr>
      <vt:lpstr>Introduction</vt:lpstr>
      <vt:lpstr>Introduction</vt:lpstr>
      <vt:lpstr>Why the Epithet?</vt:lpstr>
      <vt:lpstr>Why the Epithet?</vt:lpstr>
      <vt:lpstr>Why the Epithet?</vt:lpstr>
      <vt:lpstr>Why the Epithet?</vt:lpstr>
      <vt:lpstr>Are There Any Opportunities?</vt:lpstr>
      <vt:lpstr>Are There Any Opportunities?</vt:lpstr>
      <vt:lpstr>Are There Any Opportunities?</vt:lpstr>
      <vt:lpstr>Are There Any Opportunities?</vt:lpstr>
      <vt:lpstr>The Solution</vt:lpstr>
      <vt:lpstr>The Solution</vt:lpstr>
      <vt:lpstr>The Solution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Conclusion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Opportunities</dc:title>
  <dc:creator>Craig Thomas</dc:creator>
  <dc:description>Sandusky:  9/12/10</dc:description>
  <cp:lastModifiedBy>Craig V. Thomas</cp:lastModifiedBy>
  <cp:revision>838</cp:revision>
  <dcterms:created xsi:type="dcterms:W3CDTF">2009-06-28T13:18:56Z</dcterms:created>
  <dcterms:modified xsi:type="dcterms:W3CDTF">2013-08-20T00:50:03Z</dcterms:modified>
</cp:coreProperties>
</file>