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9" r:id="rId2"/>
    <p:sldId id="256" r:id="rId3"/>
    <p:sldId id="257" r:id="rId4"/>
    <p:sldId id="303" r:id="rId5"/>
    <p:sldId id="304" r:id="rId6"/>
    <p:sldId id="302" r:id="rId7"/>
    <p:sldId id="301" r:id="rId8"/>
    <p:sldId id="299" r:id="rId9"/>
    <p:sldId id="305" r:id="rId10"/>
    <p:sldId id="306" r:id="rId11"/>
    <p:sldId id="307" r:id="rId12"/>
    <p:sldId id="318" r:id="rId13"/>
    <p:sldId id="315" r:id="rId14"/>
    <p:sldId id="316" r:id="rId15"/>
    <p:sldId id="317" r:id="rId16"/>
    <p:sldId id="311" r:id="rId17"/>
    <p:sldId id="312" r:id="rId18"/>
    <p:sldId id="313" r:id="rId19"/>
    <p:sldId id="309" r:id="rId20"/>
    <p:sldId id="319" r:id="rId21"/>
    <p:sldId id="314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1000E2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78" autoAdjust="0"/>
    <p:restoredTop sz="94678" autoAdjust="0"/>
  </p:normalViewPr>
  <p:slideViewPr>
    <p:cSldViewPr showGuides="1">
      <p:cViewPr varScale="1">
        <p:scale>
          <a:sx n="54" d="100"/>
          <a:sy n="54" d="100"/>
        </p:scale>
        <p:origin x="53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6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3441-0BB9-4494-8B39-C36BCCF004D1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97FF0-2450-4E88-A76D-F4C9B2783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0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1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9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97FF0-2450-4E88-A76D-F4C9B27833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2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D297-4C78-47AD-8712-56268E75F652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610AE7-50F2-442D-8164-500402B85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9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EB9F-54D3-4485-8D59-96221927130E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5ABD6-A3FE-4B43-B72A-7B9E931CD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05112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E0CD-473A-4C32-854B-F67A8E803AE0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F96AA-C7B3-45EC-8719-EDC6617A7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88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64ED-CD5A-4A48-9514-3D108486A5AB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CDE50-D4FC-4F6C-AEF9-B0205A470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781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0609-5C28-48B3-A40D-2F17FA2C88D0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2F46E4-A45E-410B-86C4-B8C0F344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8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BBC01-25D9-426D-A489-5740C9608B8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107A-C137-4456-A0C9-256446981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846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0322-4DE2-46E1-AFAF-048ECB2AA2C1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5C42-01DA-476F-AC43-825A264CB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65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AB07-FBD0-45E1-BFA4-07AF9F4C7977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980A2-8105-4383-A521-F789C18F5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004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DB57-869E-46C2-B48F-8EFE9395FED3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EA6F2-F41F-485E-B365-F6FD51F46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0111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C9DB6-0943-4DD3-94BC-8140861A0CAF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A7109-BF70-43AD-B0DD-D2926E57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8410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8056-307E-4141-B968-AE14C6282296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09D91A8-FE02-4804-A2DD-63CBE0CAB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9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0CC893-ECFE-4A37-BCBB-1008EAABA367}" type="datetime1">
              <a:rPr lang="en-US" smtClean="0"/>
              <a:t>5/11/2014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F48EF5D7-0DA4-4AA6-9885-BBAF86A9E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1" r:id="rId2"/>
    <p:sldLayoutId id="2147484007" r:id="rId3"/>
    <p:sldLayoutId id="2147484002" r:id="rId4"/>
    <p:sldLayoutId id="2147484003" r:id="rId5"/>
    <p:sldLayoutId id="2147484004" r:id="rId6"/>
    <p:sldLayoutId id="2147484008" r:id="rId7"/>
    <p:sldLayoutId id="2147484009" r:id="rId8"/>
    <p:sldLayoutId id="2147484010" r:id="rId9"/>
    <p:sldLayoutId id="2147484005" r:id="rId10"/>
    <p:sldLayoutId id="2147484011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was built upon a rock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486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16:16; 1 Pet. 2:9; Acts 2:47; Eph. 5:23; Heb. 2:14-15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2:22-24: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 case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of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Nazereth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2:25-31: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general case of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Christ”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2:32-36: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conclusion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(Rom. 1:4; Eph. 5:23; Acts 4:11-12; 2:47; 1 Cor. 3:11)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to be a member of a church built upon any other foundation than Jesus Christ?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127:1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497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is singular, Jesus built only one church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Jn. 10:16; Eph. 2:11-16; 4:4; 1 Cor. 12:13; Acts 2:47; Heb. 8:2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churches did Jesus build?  How many “churches” today?  Which church do you want to belong to?  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127:1; Matt. 15:13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20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was not in existence when Jesus lived on earth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18288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Dan. 2:44</a:t>
            </a:r>
            <a:endParaRPr lang="en-US" sz="4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91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>
                <a:latin typeface="Gill Sans MT" panose="020B0502020104020203" pitchFamily="34" charset="0"/>
              </a:rPr>
              <a:pPr/>
              <a:t>13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2900" y="762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66"/>
                </a:solidFill>
                <a:latin typeface="Gill Sans MT" panose="020B0502020104020203" pitchFamily="34" charset="0"/>
              </a:rPr>
              <a:t>Nebuchadnezzar’s Dream Image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667000" y="7620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Gill Sans MT" panose="020B0502020104020203" pitchFamily="34" charset="0"/>
                <a:cs typeface="Times New Roman" panose="02020603050405020304" pitchFamily="18" charset="0"/>
              </a:rPr>
              <a:t>Daniel 2:36-45</a:t>
            </a:r>
            <a:endParaRPr lang="en-US" altLang="en-US" sz="2800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10" descr="danst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12888"/>
            <a:ext cx="19812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1219200" y="1371600"/>
            <a:ext cx="1600200" cy="762000"/>
          </a:xfrm>
          <a:prstGeom prst="wedgeRoundRectCallout">
            <a:avLst>
              <a:gd name="adj1" fmla="val 144644"/>
              <a:gd name="adj2" fmla="val 2104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Gold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1219200" y="2362200"/>
            <a:ext cx="1600200" cy="762000"/>
          </a:xfrm>
          <a:prstGeom prst="wedgeRoundRectCallout">
            <a:avLst>
              <a:gd name="adj1" fmla="val 152977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Silver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1143000" y="3276600"/>
            <a:ext cx="1981200" cy="762000"/>
          </a:xfrm>
          <a:prstGeom prst="wedgeRoundRectCallout">
            <a:avLst>
              <a:gd name="adj1" fmla="val 113944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Bronze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8600" y="4724400"/>
            <a:ext cx="2514600" cy="1676400"/>
            <a:chOff x="144" y="2976"/>
            <a:chExt cx="1584" cy="1056"/>
          </a:xfrm>
        </p:grpSpPr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>
              <a:off x="624" y="2976"/>
              <a:ext cx="1008" cy="480"/>
            </a:xfrm>
            <a:prstGeom prst="wedgeRoundRectCallout">
              <a:avLst>
                <a:gd name="adj1" fmla="val 15297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</a:t>
              </a:r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144" y="3552"/>
              <a:ext cx="1584" cy="480"/>
            </a:xfrm>
            <a:prstGeom prst="wedgeRoundRectCallout">
              <a:avLst>
                <a:gd name="adj1" fmla="val 10340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Iron/Clay</a:t>
              </a:r>
            </a:p>
          </p:txBody>
        </p:sp>
      </p:grpSp>
      <p:sp>
        <p:nvSpPr>
          <p:cNvPr id="12" name="Oval 38"/>
          <p:cNvSpPr>
            <a:spLocks noChangeArrowheads="1"/>
          </p:cNvSpPr>
          <p:nvPr/>
        </p:nvSpPr>
        <p:spPr bwMode="auto">
          <a:xfrm>
            <a:off x="6797675" y="5143500"/>
            <a:ext cx="228600" cy="7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3" name="Oval 39"/>
          <p:cNvSpPr>
            <a:spLocks noChangeArrowheads="1"/>
          </p:cNvSpPr>
          <p:nvPr/>
        </p:nvSpPr>
        <p:spPr bwMode="auto">
          <a:xfrm rot="20102457">
            <a:off x="6810375" y="5343525"/>
            <a:ext cx="228600" cy="7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618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>
                <a:latin typeface="Gill Sans MT" panose="020B0502020104020203" pitchFamily="34" charset="0"/>
              </a:rPr>
              <a:pPr/>
              <a:t>14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67400" y="2713038"/>
            <a:ext cx="3200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i="1" dirty="0">
                <a:solidFill>
                  <a:srgbClr val="006600"/>
                </a:solidFill>
                <a:latin typeface="Gill Sans MT" panose="020B0502020104020203" pitchFamily="34" charset="0"/>
              </a:rPr>
              <a:t>”after you [Babylon] shall arise another [kingdom]…then another”, etc. (v. 39)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762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66"/>
                </a:solidFill>
                <a:latin typeface="Gill Sans MT" panose="020B0502020104020203" pitchFamily="34" charset="0"/>
              </a:rPr>
              <a:t>Nebuchadnezzar’s Dream Image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7000" y="7620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Gill Sans MT" panose="020B0502020104020203" pitchFamily="34" charset="0"/>
                <a:cs typeface="Times New Roman" panose="02020603050405020304" pitchFamily="18" charset="0"/>
              </a:rPr>
              <a:t>Daniel 2:36-45</a:t>
            </a:r>
            <a:endParaRPr lang="en-US" altLang="en-US" sz="2800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danst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12888"/>
            <a:ext cx="19812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219200" y="1371600"/>
            <a:ext cx="1600200" cy="762000"/>
          </a:xfrm>
          <a:prstGeom prst="wedgeRoundRectCallout">
            <a:avLst>
              <a:gd name="adj1" fmla="val 144644"/>
              <a:gd name="adj2" fmla="val 2104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Gold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219200" y="2362200"/>
            <a:ext cx="1600200" cy="762000"/>
          </a:xfrm>
          <a:prstGeom prst="wedgeRoundRectCallout">
            <a:avLst>
              <a:gd name="adj1" fmla="val 152977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Silver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143000" y="3276600"/>
            <a:ext cx="1981200" cy="762000"/>
          </a:xfrm>
          <a:prstGeom prst="wedgeRoundRectCallout">
            <a:avLst>
              <a:gd name="adj1" fmla="val 113944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Bronze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8600" y="4724400"/>
            <a:ext cx="2514600" cy="1676400"/>
            <a:chOff x="144" y="2976"/>
            <a:chExt cx="1584" cy="1056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624" y="2976"/>
              <a:ext cx="1008" cy="480"/>
            </a:xfrm>
            <a:prstGeom prst="wedgeRoundRectCallout">
              <a:avLst>
                <a:gd name="adj1" fmla="val 15297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44" y="3552"/>
              <a:ext cx="1584" cy="480"/>
            </a:xfrm>
            <a:prstGeom prst="wedgeRoundRectCallout">
              <a:avLst>
                <a:gd name="adj1" fmla="val 10340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Iron/Clay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553200" y="838200"/>
            <a:ext cx="2438400" cy="1752600"/>
            <a:chOff x="4128" y="528"/>
            <a:chExt cx="1536" cy="110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128" y="528"/>
              <a:ext cx="1536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200" b="1" i="1" dirty="0">
                  <a:solidFill>
                    <a:srgbClr val="006600"/>
                  </a:solidFill>
                  <a:latin typeface="Gill Sans MT" panose="020B0502020104020203" pitchFamily="34" charset="0"/>
                </a:rPr>
                <a:t>”you are this head of gold” (v. 38)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4224" y="1248"/>
              <a:ext cx="1296" cy="384"/>
            </a:xfrm>
            <a:prstGeom prst="wedgeRoundRectCallout">
              <a:avLst>
                <a:gd name="adj1" fmla="val -138889"/>
                <a:gd name="adj2" fmla="val -51824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600" b="1" i="1" dirty="0">
                  <a:solidFill>
                    <a:srgbClr val="0000CC"/>
                  </a:solidFill>
                  <a:latin typeface="Gill Sans MT" panose="020B0502020104020203" pitchFamily="34" charset="0"/>
                </a:rPr>
                <a:t>Babylonian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7728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>
                <a:latin typeface="Gill Sans MT" panose="020B0502020104020203" pitchFamily="34" charset="0"/>
              </a:rPr>
              <a:pPr/>
              <a:t>15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77000" y="2713038"/>
            <a:ext cx="2590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solidFill>
                  <a:srgbClr val="006600"/>
                </a:solidFill>
                <a:latin typeface="Gill Sans MT" panose="020B0502020104020203" pitchFamily="34" charset="0"/>
              </a:rPr>
              <a:t>”after you [Babylon] shall arise another [kingdom]…then another”, etc. (v. 39)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762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66"/>
                </a:solidFill>
                <a:latin typeface="Gill Sans MT" panose="020B0502020104020203" pitchFamily="34" charset="0"/>
              </a:rPr>
              <a:t>Nebuchadnezzar’s Dream Image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7000" y="7620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30000"/>
              <a:buFont typeface="Wingdings 2" panose="05020102010507070707" pitchFamily="18" charset="2"/>
              <a:buChar char="E"/>
            </a:pPr>
            <a:r>
              <a:rPr lang="en-US" altLang="en-US" sz="2800">
                <a:latin typeface="Gill Sans MT" panose="020B0502020104020203" pitchFamily="34" charset="0"/>
                <a:cs typeface="Times New Roman" panose="02020603050405020304" pitchFamily="18" charset="0"/>
              </a:rPr>
              <a:t>Daniel 2:36-45</a:t>
            </a:r>
            <a:endParaRPr lang="en-US" altLang="en-US" sz="2800">
              <a:solidFill>
                <a:srgbClr val="009900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danst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12888"/>
            <a:ext cx="19812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219200" y="1371600"/>
            <a:ext cx="1600200" cy="762000"/>
          </a:xfrm>
          <a:prstGeom prst="wedgeRoundRectCallout">
            <a:avLst>
              <a:gd name="adj1" fmla="val 144644"/>
              <a:gd name="adj2" fmla="val 21042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Gold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219200" y="2362200"/>
            <a:ext cx="1600200" cy="762000"/>
          </a:xfrm>
          <a:prstGeom prst="wedgeRoundRectCallout">
            <a:avLst>
              <a:gd name="adj1" fmla="val 152977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Silver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143000" y="3276600"/>
            <a:ext cx="1981200" cy="762000"/>
          </a:xfrm>
          <a:prstGeom prst="wedgeRoundRectCallout">
            <a:avLst>
              <a:gd name="adj1" fmla="val 113944"/>
              <a:gd name="adj2" fmla="val -15208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i="1">
                <a:solidFill>
                  <a:srgbClr val="0000CC"/>
                </a:solidFill>
                <a:latin typeface="Gill Sans MT" panose="020B0502020104020203" pitchFamily="34" charset="0"/>
              </a:rPr>
              <a:t>Bronze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52400" y="4724400"/>
            <a:ext cx="2514600" cy="1676400"/>
            <a:chOff x="144" y="2976"/>
            <a:chExt cx="1584" cy="1056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624" y="2976"/>
              <a:ext cx="1008" cy="480"/>
            </a:xfrm>
            <a:prstGeom prst="wedgeRoundRectCallout">
              <a:avLst>
                <a:gd name="adj1" fmla="val 15297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44" y="3552"/>
              <a:ext cx="1584" cy="480"/>
            </a:xfrm>
            <a:prstGeom prst="wedgeRoundRectCallout">
              <a:avLst>
                <a:gd name="adj1" fmla="val 103407"/>
                <a:gd name="adj2" fmla="val -15208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Iron/Clay</a:t>
              </a:r>
            </a:p>
          </p:txBody>
        </p:sp>
      </p:grp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6705600" y="1981200"/>
            <a:ext cx="2057400" cy="609600"/>
          </a:xfrm>
          <a:prstGeom prst="wedgeRoundRectCallout">
            <a:avLst>
              <a:gd name="adj1" fmla="val -138889"/>
              <a:gd name="adj2" fmla="val -51824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600" b="1" i="1">
                <a:solidFill>
                  <a:srgbClr val="0000CC"/>
                </a:solidFill>
                <a:latin typeface="Gill Sans MT" panose="020B0502020104020203" pitchFamily="34" charset="0"/>
              </a:rPr>
              <a:t>Babylonian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7035796" y="5029200"/>
            <a:ext cx="1600200" cy="533400"/>
            <a:chOff x="4320" y="3168"/>
            <a:chExt cx="1008" cy="336"/>
          </a:xfrm>
        </p:grpSpPr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4320" y="3168"/>
              <a:ext cx="1008" cy="336"/>
            </a:xfrm>
            <a:prstGeom prst="wedgeRoundRectCallout">
              <a:avLst>
                <a:gd name="adj1" fmla="val -164287"/>
                <a:gd name="adj2" fmla="val -44940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600" b="1" i="1">
                <a:solidFill>
                  <a:srgbClr val="0000CC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4320" y="3168"/>
              <a:ext cx="1008" cy="336"/>
            </a:xfrm>
            <a:prstGeom prst="wedgeRoundRectCallout">
              <a:avLst>
                <a:gd name="adj1" fmla="val -157144"/>
                <a:gd name="adj2" fmla="val 115773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600" b="1" i="1">
                  <a:solidFill>
                    <a:srgbClr val="0000CC"/>
                  </a:solidFill>
                  <a:latin typeface="Gill Sans MT" panose="020B0502020104020203" pitchFamily="34" charset="0"/>
                </a:rPr>
                <a:t>Roman</a:t>
              </a:r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6172200" y="5619752"/>
            <a:ext cx="3505200" cy="1211263"/>
            <a:chOff x="3888" y="3540"/>
            <a:chExt cx="2208" cy="763"/>
          </a:xfrm>
        </p:grpSpPr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888" y="3780"/>
              <a:ext cx="220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1" i="1" dirty="0">
                  <a:solidFill>
                    <a:srgbClr val="006600"/>
                  </a:solidFill>
                  <a:latin typeface="Gill Sans MT" panose="020B0502020104020203" pitchFamily="34" charset="0"/>
                </a:rPr>
                <a:t>”in the days of these kings” (v. 44)</a:t>
              </a: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04" y="3540"/>
              <a:ext cx="336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6477000" y="2667000"/>
            <a:ext cx="2514600" cy="2133600"/>
            <a:chOff x="4080" y="1680"/>
            <a:chExt cx="1584" cy="1344"/>
          </a:xfrm>
        </p:grpSpPr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080" y="1680"/>
              <a:ext cx="1584" cy="1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1" i="1">
                <a:latin typeface="Gill Sans MT" panose="020B0502020104020203" pitchFamily="34" charset="0"/>
              </a:endParaRPr>
            </a:p>
          </p:txBody>
        </p: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>
              <a:off x="4272" y="1680"/>
              <a:ext cx="1104" cy="595"/>
            </a:xfrm>
            <a:prstGeom prst="wedgeRoundRectCallout">
              <a:avLst>
                <a:gd name="adj1" fmla="val -154347"/>
                <a:gd name="adj2" fmla="val -52463"/>
                <a:gd name="adj3" fmla="val 16667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600" b="1" i="1" dirty="0" err="1">
                  <a:solidFill>
                    <a:srgbClr val="0000CC"/>
                  </a:solidFill>
                  <a:latin typeface="Gill Sans MT" panose="020B0502020104020203" pitchFamily="34" charset="0"/>
                </a:rPr>
                <a:t>Medo</a:t>
              </a:r>
              <a:r>
                <a:rPr lang="en-US" altLang="en-US" sz="2600" b="1" i="1" dirty="0">
                  <a:solidFill>
                    <a:srgbClr val="0000CC"/>
                  </a:solidFill>
                  <a:latin typeface="Gill Sans MT" panose="020B0502020104020203" pitchFamily="34" charset="0"/>
                </a:rPr>
                <a:t>-Persian</a:t>
              </a:r>
            </a:p>
          </p:txBody>
        </p:sp>
      </p:grpSp>
      <p:sp>
        <p:nvSpPr>
          <p:cNvPr id="23" name="AutoShape 24"/>
          <p:cNvSpPr>
            <a:spLocks noChangeArrowheads="1"/>
          </p:cNvSpPr>
          <p:nvPr/>
        </p:nvSpPr>
        <p:spPr bwMode="auto">
          <a:xfrm>
            <a:off x="6934200" y="3733800"/>
            <a:ext cx="1600200" cy="533400"/>
          </a:xfrm>
          <a:prstGeom prst="wedgeRoundRectCallout">
            <a:avLst>
              <a:gd name="adj1" fmla="val -186903"/>
              <a:gd name="adj2" fmla="val -8065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600" b="1" i="1" dirty="0">
                <a:solidFill>
                  <a:srgbClr val="0000CC"/>
                </a:solidFill>
                <a:latin typeface="Gill Sans MT" panose="020B0502020104020203" pitchFamily="34" charset="0"/>
              </a:rPr>
              <a:t>Greek</a:t>
            </a: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6975471" y="5143500"/>
            <a:ext cx="228600" cy="7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 rot="20102457">
            <a:off x="6988171" y="5343525"/>
            <a:ext cx="228600" cy="7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00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was not in existence when Jesus lived on earth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Dan. 2:44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know?  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2:2-3; Heb. 1:1-2; Lk. 2:1; 23:1-2; Mk. 9:1 (Col. 1:13); Lk. 24:49; Acts 1:4 (Jn. 14:26; 15:26; 16:13); Acts 1:8; 2:1-4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455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0090" y="533400"/>
            <a:ext cx="6324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Gill Sans MT" panose="020B0502020104020203" pitchFamily="34" charset="0"/>
              </a:rPr>
              <a:t>Transitive property of equality</a:t>
            </a:r>
            <a:endParaRPr lang="en-US" sz="3600" b="1" i="1" dirty="0"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4724400"/>
            <a:ext cx="2895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93" y="1375569"/>
            <a:ext cx="6473814" cy="5238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82462" y="4724400"/>
            <a:ext cx="1437338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??</a:t>
            </a:r>
            <a:endParaRPr lang="en-US" sz="40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561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0090" y="533400"/>
            <a:ext cx="6324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Gill Sans MT" panose="020B0502020104020203" pitchFamily="34" charset="0"/>
              </a:rPr>
              <a:t>Transitive property of equality</a:t>
            </a:r>
            <a:endParaRPr lang="en-US" sz="3600" b="1" i="1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770" y="1333500"/>
            <a:ext cx="9469539" cy="419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516" y="1351722"/>
            <a:ext cx="946953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146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was not in existence when Jesus lived </a:t>
            </a: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on earth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Acts 2:47; Col. 1:13 (Matt. 16:19; Acts 2, Acts 10)</a:t>
            </a:r>
            <a:endParaRPr lang="en-US" sz="4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52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</a:t>
            </a:r>
            <a:r>
              <a:rPr lang="en-US" sz="5600" i="1" dirty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Rock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 16:13-20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2362200"/>
            <a:ext cx="9220200" cy="438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4380" y="304800"/>
            <a:ext cx="7391400" cy="1754326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When and where did the church of which you are a member come into existence?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" y="2681290"/>
            <a:ext cx="10704962" cy="393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9788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cannot fail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Acts 2:24; 30-32; Heb. 7:25-28; 6:19; 1 Pet. 1:3-5 (Phil. 4:7)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“church” not built by Jesus cannot be the ONE and ONLY church He built; therefore it WILL fail!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127:1; Matt. 15:13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786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16002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to be a member of the church Jesus built?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1" y="2910083"/>
            <a:ext cx="8915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Hear</a:t>
            </a:r>
            <a:r>
              <a:rPr lang="en-US" sz="3600" dirty="0" smtClean="0">
                <a:latin typeface="Gill Sans MT" panose="020B0502020104020203" pitchFamily="34" charset="0"/>
              </a:rPr>
              <a:t>:  </a:t>
            </a:r>
            <a:r>
              <a:rPr lang="en-US" sz="2800" dirty="0" smtClean="0">
                <a:latin typeface="Gill Sans MT" panose="020B0502020104020203" pitchFamily="34" charset="0"/>
              </a:rPr>
              <a:t>Rom. 10:17</a:t>
            </a:r>
          </a:p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Believe</a:t>
            </a:r>
            <a:r>
              <a:rPr lang="en-US" sz="3600" dirty="0" smtClean="0">
                <a:latin typeface="Gill Sans MT" panose="020B0502020104020203" pitchFamily="34" charset="0"/>
              </a:rPr>
              <a:t>: (faith):  </a:t>
            </a:r>
            <a:r>
              <a:rPr lang="en-US" sz="2800" dirty="0" smtClean="0">
                <a:latin typeface="Gill Sans MT" panose="020B0502020104020203" pitchFamily="34" charset="0"/>
              </a:rPr>
              <a:t>Jn. 8:24; Heb. 11:6</a:t>
            </a:r>
          </a:p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Repent</a:t>
            </a:r>
            <a:r>
              <a:rPr lang="en-US" sz="3600" dirty="0" smtClean="0">
                <a:latin typeface="Gill Sans MT" panose="020B0502020104020203" pitchFamily="34" charset="0"/>
              </a:rPr>
              <a:t>:  </a:t>
            </a:r>
            <a:r>
              <a:rPr lang="en-US" sz="2800" dirty="0" smtClean="0">
                <a:latin typeface="Gill Sans MT" panose="020B0502020104020203" pitchFamily="34" charset="0"/>
              </a:rPr>
              <a:t>Acts 2:38; 17:30</a:t>
            </a:r>
          </a:p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Confess</a:t>
            </a:r>
            <a:r>
              <a:rPr lang="en-US" sz="3600" dirty="0" smtClean="0">
                <a:latin typeface="Gill Sans MT" panose="020B0502020104020203" pitchFamily="34" charset="0"/>
              </a:rPr>
              <a:t>:  </a:t>
            </a:r>
            <a:r>
              <a:rPr lang="en-US" sz="2800" dirty="0" smtClean="0">
                <a:latin typeface="Gill Sans MT" panose="020B0502020104020203" pitchFamily="34" charset="0"/>
              </a:rPr>
              <a:t>Matt. 10:32; Rom. 10:10; Acts 8:36-37</a:t>
            </a:r>
          </a:p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Baptism</a:t>
            </a:r>
            <a:r>
              <a:rPr lang="en-US" sz="3600" dirty="0" smtClean="0">
                <a:latin typeface="Gill Sans MT" panose="020B0502020104020203" pitchFamily="34" charset="0"/>
              </a:rPr>
              <a:t>:  </a:t>
            </a:r>
            <a:r>
              <a:rPr lang="en-US" sz="2800" dirty="0" smtClean="0">
                <a:latin typeface="Gill Sans MT" panose="020B0502020104020203" pitchFamily="34" charset="0"/>
              </a:rPr>
              <a:t>Acts 2:37-38; 22:16; 2:41, 47; 1 Cor. 12:13; Gal. 3:27</a:t>
            </a:r>
          </a:p>
          <a:p>
            <a:pPr marL="573088" indent="-573088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Gill Sans MT" panose="020B0502020104020203" pitchFamily="34" charset="0"/>
              </a:rPr>
              <a:t>Faithfulness</a:t>
            </a:r>
            <a:r>
              <a:rPr lang="en-US" sz="3600" dirty="0" smtClean="0">
                <a:latin typeface="Gill Sans MT" panose="020B0502020104020203" pitchFamily="34" charset="0"/>
              </a:rPr>
              <a:t>:  </a:t>
            </a:r>
            <a:r>
              <a:rPr lang="en-US" sz="2800" dirty="0" smtClean="0">
                <a:latin typeface="Gill Sans MT" panose="020B0502020104020203" pitchFamily="34" charset="0"/>
              </a:rPr>
              <a:t>Col. 1:18-23; 2 Pet. 1:3-11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comes to mind when you hear the word “church”?</a:t>
            </a:r>
            <a:endParaRPr lang="en-US" sz="39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really matters is the Bible’s definition of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“church”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199" y="4495800"/>
            <a:ext cx="84804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“</a:t>
            </a:r>
            <a:r>
              <a:rPr lang="en-US" sz="3200" i="1" dirty="0" err="1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ekklesia</a:t>
            </a: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”:  from </a:t>
            </a:r>
            <a:r>
              <a:rPr lang="en-US" sz="3200" i="1" dirty="0" err="1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ek</a:t>
            </a: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, (out of), and </a:t>
            </a:r>
            <a:r>
              <a:rPr lang="en-US" sz="3200" i="1" dirty="0" err="1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kaleo</a:t>
            </a:r>
            <a:r>
              <a:rPr lang="en-US" sz="3200" i="1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(to call)(Vine).  The church is an “</a:t>
            </a:r>
            <a:r>
              <a:rPr lang="en-US" sz="3200" i="1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assembly</a:t>
            </a: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” of people that have assembled as the result of answering a “</a:t>
            </a:r>
            <a:r>
              <a:rPr lang="en-US" sz="3200" i="1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call</a:t>
            </a: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” from a “</a:t>
            </a:r>
            <a:r>
              <a:rPr lang="en-US" sz="3200" i="1" dirty="0" smtClean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herald.</a:t>
            </a:r>
            <a:r>
              <a:rPr lang="en-US" sz="3200" dirty="0" smtClean="0">
                <a:latin typeface="Gill Sans MT" panose="020B0502020104020203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”</a:t>
            </a:r>
            <a:endParaRPr lang="en-US" sz="32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9906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key elements in 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ekklesia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19:28-32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400" y="2971800"/>
            <a:ext cx="9144000" cy="16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4075" indent="-736600" eaLnBrk="1" fontAlgn="auto" hangingPunct="1">
              <a:spcBef>
                <a:spcPts val="0"/>
              </a:spcBef>
              <a:spcAft>
                <a:spcPts val="1800"/>
              </a:spcAft>
              <a:buSzPct val="125000"/>
              <a:buFont typeface="Wingdings 2" panose="05020102010507070707" pitchFamily="18" charset="2"/>
              <a:buChar char="u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ssembly =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32: 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assembly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confused, and most of them did not know why they had come together”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i.e., a group of people drawn together as the result of answering a specific…)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4794884"/>
            <a:ext cx="9144000" cy="16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4075" indent="-736600" eaLnBrk="1" fontAlgn="auto" hangingPunct="1">
              <a:spcBef>
                <a:spcPts val="0"/>
              </a:spcBef>
              <a:spcAft>
                <a:spcPts val="1800"/>
              </a:spcAft>
              <a:buSzPct val="125000"/>
              <a:buFont typeface="Wingdings 2" panose="05020102010507070707" pitchFamily="18" charset="2"/>
              <a:buChar char="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=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(i.e., this group of people assembled in response to a specific call or summons; at Ephesus in Acts 19 they had answered the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“confused”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 issued by Demetrius and his cohorts)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289911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990600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Testament church: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400" y="2661284"/>
            <a:ext cx="9144000" cy="16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4075" indent="-736600" eaLnBrk="1" fontAlgn="auto" hangingPunct="1">
              <a:spcBef>
                <a:spcPts val="0"/>
              </a:spcBef>
              <a:spcAft>
                <a:spcPts val="1800"/>
              </a:spcAft>
              <a:buSzPct val="125000"/>
              <a:buFont typeface="Wingdings 2" panose="05020102010507070707" pitchFamily="18" charset="2"/>
              <a:buChar char="u"/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ssembly =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What people? Col. 1:18-22; Heb. 12:23; Acts 2:41, 47; Eph. 5:23; 1:22-23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4642484"/>
            <a:ext cx="9144000" cy="210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4075" indent="-736600" eaLnBrk="1" fontAlgn="auto" hangingPunct="1">
              <a:spcBef>
                <a:spcPts val="0"/>
              </a:spcBef>
              <a:spcAft>
                <a:spcPts val="1800"/>
              </a:spcAft>
              <a:buSzPct val="125000"/>
              <a:buFont typeface="Wingdings 2" panose="05020102010507070707" pitchFamily="18" charset="2"/>
              <a:buChar char="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=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summons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 Thess. 2:13-14; Mk. 16:15-16; Rom. 1:16-17; 1 Pet. 2:9; 1 Jn. 1:3 (fellowship = relationship)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5262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Discussion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Pivotal passage:  </a:t>
            </a:r>
            <a:r>
              <a:rPr lang="en-US" sz="39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13522" y="2667000"/>
            <a:ext cx="8153400" cy="3771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>
                <a:solidFill>
                  <a:schemeClr val="tx1"/>
                </a:solidFill>
              </a:rPr>
              <a:t>"And I also say to you that you are Peter, and on this rock I will build My </a:t>
            </a:r>
            <a:r>
              <a:rPr lang="en-US" sz="4400" b="1" i="1" u="sng" dirty="0">
                <a:solidFill>
                  <a:schemeClr val="tx1"/>
                </a:solidFill>
              </a:rPr>
              <a:t>church</a:t>
            </a:r>
            <a:r>
              <a:rPr lang="en-US" sz="4400" b="1" i="1" dirty="0">
                <a:solidFill>
                  <a:schemeClr val="tx1"/>
                </a:solidFill>
              </a:rPr>
              <a:t>, and the gates of Hades shall not prevail against it.”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863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profound statement tells us five critical facts about the New Testament church: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578512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9900"/>
              </a:buClr>
              <a:buFont typeface="Corbel" panose="020B0503020204020204" pitchFamily="34" charset="0"/>
              <a:buChar char="❶"/>
            </a:pPr>
            <a:r>
              <a:rPr lang="en-US" sz="2600" b="1" dirty="0" smtClean="0">
                <a:latin typeface="+mj-lt"/>
              </a:rPr>
              <a:t>It was built by Jesus, and thus belongs to Jesus</a:t>
            </a:r>
            <a:r>
              <a:rPr lang="en-US" sz="2600" dirty="0" smtClean="0">
                <a:latin typeface="+mj-lt"/>
              </a:rPr>
              <a:t>:  </a:t>
            </a:r>
            <a:r>
              <a:rPr lang="en-US" sz="2600" i="1" dirty="0" smtClean="0">
                <a:latin typeface="+mj-lt"/>
              </a:rPr>
              <a:t>“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600" i="1" dirty="0" smtClean="0">
                <a:latin typeface="+mj-lt"/>
              </a:rPr>
              <a:t> will build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My</a:t>
            </a:r>
            <a:r>
              <a:rPr lang="en-US" sz="2600" i="1" dirty="0" smtClean="0">
                <a:latin typeface="+mj-lt"/>
              </a:rPr>
              <a:t> church”</a:t>
            </a:r>
            <a:endParaRPr lang="en-US" sz="26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505200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9900"/>
              </a:buClr>
              <a:buFont typeface="Corbel" panose="020B0503020204020204" pitchFamily="34" charset="0"/>
              <a:buChar char="❷"/>
            </a:pPr>
            <a:r>
              <a:rPr lang="en-US" sz="2600" b="1" dirty="0" smtClean="0">
                <a:latin typeface="+mj-lt"/>
              </a:rPr>
              <a:t>It was built upon a rock</a:t>
            </a:r>
            <a:r>
              <a:rPr lang="en-US" sz="2600" dirty="0" smtClean="0">
                <a:latin typeface="+mj-lt"/>
              </a:rPr>
              <a:t>:  </a:t>
            </a:r>
            <a:r>
              <a:rPr lang="en-US" sz="2600" i="1" dirty="0" smtClean="0">
                <a:latin typeface="+mj-lt"/>
              </a:rPr>
              <a:t>“on this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rock</a:t>
            </a:r>
            <a:r>
              <a:rPr lang="en-US" sz="2600" i="1" dirty="0" smtClean="0">
                <a:latin typeface="+mj-lt"/>
              </a:rPr>
              <a:t> I will build My church”</a:t>
            </a:r>
            <a:endParaRPr lang="en-US" sz="2600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419600"/>
            <a:ext cx="80573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9900"/>
              </a:buClr>
              <a:buFont typeface="Corbel" panose="020B0503020204020204" pitchFamily="34" charset="0"/>
              <a:buChar char="❸"/>
            </a:pPr>
            <a:r>
              <a:rPr lang="en-US" sz="2600" b="1" dirty="0" smtClean="0">
                <a:latin typeface="+mj-lt"/>
              </a:rPr>
              <a:t>It is singular, Jesus built only one</a:t>
            </a:r>
            <a:r>
              <a:rPr lang="en-US" sz="2600" dirty="0" smtClean="0">
                <a:latin typeface="+mj-lt"/>
              </a:rPr>
              <a:t>:  </a:t>
            </a:r>
            <a:r>
              <a:rPr lang="en-US" sz="2600" i="1" dirty="0" smtClean="0">
                <a:latin typeface="+mj-lt"/>
              </a:rPr>
              <a:t>“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My</a:t>
            </a:r>
            <a:r>
              <a:rPr lang="en-US" sz="2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church</a:t>
            </a:r>
            <a:r>
              <a:rPr lang="en-US" sz="2600" i="1" dirty="0" smtClean="0">
                <a:latin typeface="+mj-lt"/>
              </a:rPr>
              <a:t>”</a:t>
            </a:r>
            <a:endParaRPr lang="en-US" sz="26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9" y="5029200"/>
            <a:ext cx="85566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9900"/>
              </a:buClr>
              <a:buFont typeface="Corbel" panose="020B0503020204020204" pitchFamily="34" charset="0"/>
              <a:buChar char="❹"/>
            </a:pPr>
            <a:r>
              <a:rPr lang="en-US" sz="2600" b="1" dirty="0" smtClean="0">
                <a:latin typeface="+mj-lt"/>
              </a:rPr>
              <a:t>It was not in existence when he lived on earth</a:t>
            </a:r>
            <a:r>
              <a:rPr lang="en-US" sz="2600" dirty="0" smtClean="0">
                <a:latin typeface="+mj-lt"/>
              </a:rPr>
              <a:t>:  </a:t>
            </a:r>
            <a:r>
              <a:rPr lang="en-US" sz="2600" i="1" dirty="0" smtClean="0">
                <a:latin typeface="+mj-lt"/>
              </a:rPr>
              <a:t>“I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will</a:t>
            </a:r>
            <a:r>
              <a:rPr lang="en-US" sz="2600" i="1" dirty="0" smtClean="0">
                <a:latin typeface="+mj-lt"/>
              </a:rPr>
              <a:t> build My church”</a:t>
            </a:r>
            <a:endParaRPr lang="en-US" sz="26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965448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9900"/>
              </a:buClr>
              <a:buFont typeface="Corbel" panose="020B0503020204020204" pitchFamily="34" charset="0"/>
              <a:buChar char="❺"/>
            </a:pPr>
            <a:r>
              <a:rPr lang="en-US" sz="2600" b="1" dirty="0" smtClean="0">
                <a:latin typeface="+mj-lt"/>
              </a:rPr>
              <a:t>It cannot fail: </a:t>
            </a:r>
            <a:r>
              <a:rPr lang="en-US" sz="2600" i="1" dirty="0" smtClean="0">
                <a:latin typeface="+mj-lt"/>
              </a:rPr>
              <a:t>“the gates of Hades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shall</a:t>
            </a:r>
            <a:r>
              <a:rPr lang="en-US" sz="2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not</a:t>
            </a:r>
            <a:r>
              <a:rPr lang="en-US" sz="2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b="1" i="1" u="sng" dirty="0" smtClean="0">
                <a:solidFill>
                  <a:srgbClr val="FF0000"/>
                </a:solidFill>
                <a:latin typeface="+mj-lt"/>
              </a:rPr>
              <a:t>prevail</a:t>
            </a:r>
            <a:r>
              <a:rPr lang="en-US" sz="26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i="1" dirty="0" smtClean="0">
                <a:latin typeface="+mj-lt"/>
              </a:rPr>
              <a:t>against it”</a:t>
            </a:r>
            <a:endParaRPr lang="en-US" sz="2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774301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It was built by Jesus, and thus belongs to Jesus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763000" cy="4724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16:18; Heb. 8:2; Acts 20:28; Rom. 16:16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church not built by Jesus in the early 1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AD in Jerusalem, not wearing His name, is not His church!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DE50-D4FC-4F6C-AEF9-B0205A470F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234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2362200"/>
            <a:ext cx="9220200" cy="438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A6F2-F41F-485E-B365-F6FD51F463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4380" y="381000"/>
            <a:ext cx="7391400" cy="2246769"/>
          </a:xfrm>
          <a:prstGeom prst="rect">
            <a:avLst/>
          </a:prstGeom>
          <a:solidFill>
            <a:srgbClr val="FF9900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Do you want to belong to a church built by someone besides Jesus?!  A church which wears a name other than the one who purchased it with His own blood?  </a:t>
            </a:r>
            <a:r>
              <a:rPr lang="en-US" sz="2800" i="1" dirty="0" smtClean="0">
                <a:latin typeface="Gill Sans MT" panose="020B0502020104020203" pitchFamily="34" charset="0"/>
              </a:rPr>
              <a:t>Acts 4:12; Eph. 5:23; Heb. 8:2; Psa. 127:1; Matt. 15:13</a:t>
            </a:r>
            <a:endParaRPr lang="en-US" sz="2800" i="1" dirty="0"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6800" y="2681290"/>
            <a:ext cx="10704962" cy="3933029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-2277920" y="152400"/>
            <a:ext cx="13716000" cy="7772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/>
              <a:t>Wrong founder!</a:t>
            </a:r>
          </a:p>
          <a:p>
            <a:pPr algn="ctr"/>
            <a:endParaRPr lang="en-US" sz="600" b="1" i="1" dirty="0" smtClean="0"/>
          </a:p>
          <a:p>
            <a:pPr algn="ctr"/>
            <a:r>
              <a:rPr lang="en-US" sz="2400" b="1" i="1" dirty="0" smtClean="0"/>
              <a:t>Wrong head!</a:t>
            </a:r>
          </a:p>
          <a:p>
            <a:pPr algn="ctr"/>
            <a:endParaRPr lang="en-US" sz="600" b="1" i="1" dirty="0"/>
          </a:p>
          <a:p>
            <a:pPr algn="ctr"/>
            <a:r>
              <a:rPr lang="en-US" sz="2400" b="1" i="1" dirty="0" smtClean="0"/>
              <a:t>Wrong time!</a:t>
            </a:r>
          </a:p>
          <a:p>
            <a:pPr algn="ctr"/>
            <a:endParaRPr lang="en-US" sz="600" b="1" i="1" dirty="0" smtClean="0"/>
          </a:p>
          <a:p>
            <a:pPr algn="ctr"/>
            <a:r>
              <a:rPr lang="en-US" sz="2400" b="1" i="1" dirty="0" smtClean="0"/>
              <a:t>Wrong name!</a:t>
            </a:r>
          </a:p>
          <a:p>
            <a:pPr algn="ctr"/>
            <a:endParaRPr lang="en-US" sz="600" b="1" i="1" dirty="0"/>
          </a:p>
          <a:p>
            <a:pPr algn="ctr"/>
            <a:r>
              <a:rPr lang="en-US" sz="2400" b="1" i="1" dirty="0" smtClean="0"/>
              <a:t>Not purchased by Jesus blood!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9139625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10044</TotalTime>
  <Words>1043</Words>
  <Application>Microsoft Office PowerPoint</Application>
  <PresentationFormat>On-screen Show (4:3)</PresentationFormat>
  <Paragraphs>122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Book Antiqua</vt:lpstr>
      <vt:lpstr>Calibri</vt:lpstr>
      <vt:lpstr>Corbel</vt:lpstr>
      <vt:lpstr>Courier New</vt:lpstr>
      <vt:lpstr>Gill Sans MT</vt:lpstr>
      <vt:lpstr>Times New Roman</vt:lpstr>
      <vt:lpstr>Wingdings</vt:lpstr>
      <vt:lpstr>Wingdings 2</vt:lpstr>
      <vt:lpstr>Wingdings 3</vt:lpstr>
      <vt:lpstr>Module</vt:lpstr>
      <vt:lpstr>PowerPoint Presentation</vt:lpstr>
      <vt:lpstr>Upon This Rock Matthew  16:13-20</vt:lpstr>
      <vt:lpstr>Introduction</vt:lpstr>
      <vt:lpstr>Introduction</vt:lpstr>
      <vt:lpstr>Introduction</vt:lpstr>
      <vt:lpstr>Discussion</vt:lpstr>
      <vt:lpstr>Introduction</vt:lpstr>
      <vt:lpstr>It was built by Jesus, and thus belongs to Jesus</vt:lpstr>
      <vt:lpstr>PowerPoint Presentation</vt:lpstr>
      <vt:lpstr>It was built upon a rock</vt:lpstr>
      <vt:lpstr>It is singular, Jesus built only one church</vt:lpstr>
      <vt:lpstr>It was not in existence when Jesus lived on earth</vt:lpstr>
      <vt:lpstr>PowerPoint Presentation</vt:lpstr>
      <vt:lpstr>PowerPoint Presentation</vt:lpstr>
      <vt:lpstr>PowerPoint Presentation</vt:lpstr>
      <vt:lpstr>It was not in existence when Jesus lived on earth</vt:lpstr>
      <vt:lpstr>PowerPoint Presentation</vt:lpstr>
      <vt:lpstr>PowerPoint Presentation</vt:lpstr>
      <vt:lpstr>It was not in existence when Jesus lived on earth</vt:lpstr>
      <vt:lpstr>PowerPoint Presentation</vt:lpstr>
      <vt:lpstr>It cannot fail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Us To Number Our Days</dc:title>
  <dc:creator>Craig Thomas</dc:creator>
  <dc:description>Sandusky:  8/29/10</dc:description>
  <cp:lastModifiedBy>Craig V. Thomas</cp:lastModifiedBy>
  <cp:revision>730</cp:revision>
  <dcterms:created xsi:type="dcterms:W3CDTF">2009-06-28T13:18:56Z</dcterms:created>
  <dcterms:modified xsi:type="dcterms:W3CDTF">2014-05-11T11:34:41Z</dcterms:modified>
</cp:coreProperties>
</file>