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9" r:id="rId2"/>
    <p:sldId id="256" r:id="rId3"/>
    <p:sldId id="257" r:id="rId4"/>
    <p:sldId id="260" r:id="rId5"/>
    <p:sldId id="303" r:id="rId6"/>
    <p:sldId id="304" r:id="rId7"/>
    <p:sldId id="305" r:id="rId8"/>
    <p:sldId id="306" r:id="rId9"/>
    <p:sldId id="297" r:id="rId10"/>
    <p:sldId id="30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52" d="100"/>
          <a:sy n="52" d="100"/>
        </p:scale>
        <p:origin x="43" y="43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7/6/2014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7/6/2014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7/6/2014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7/6/2014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7/6/2014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7/6/2014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7/6/2014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7/6/2014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7/6/2014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7/6/2014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7/6/2014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7/6/2014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7/6/2014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Conclusion: 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Malachi 2:1-3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10066" y="1007064"/>
            <a:ext cx="8915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 anchor="ctr"/>
          <a:lstStyle/>
          <a:p>
            <a:pPr marL="1371600"/>
            <a:r>
              <a:rPr lang="en-US" sz="2600" i="1" dirty="0" smtClean="0">
                <a:latin typeface="+mn-lt"/>
              </a:rPr>
              <a:t>“</a:t>
            </a:r>
            <a:r>
              <a:rPr lang="en-US" sz="2600" dirty="0" smtClean="0">
                <a:latin typeface="+mn-lt"/>
              </a:rPr>
              <a:t>And </a:t>
            </a:r>
            <a:r>
              <a:rPr lang="en-US" sz="2600" dirty="0">
                <a:latin typeface="+mn-lt"/>
              </a:rPr>
              <a:t>now, O priests, this commandment is for you. </a:t>
            </a:r>
          </a:p>
          <a:p>
            <a:pPr marL="1371600"/>
            <a:r>
              <a:rPr lang="en-US" sz="2600" dirty="0" smtClean="0">
                <a:latin typeface="+mn-lt"/>
              </a:rPr>
              <a:t>If </a:t>
            </a:r>
            <a:r>
              <a:rPr lang="en-US" sz="2600" dirty="0">
                <a:latin typeface="+mn-lt"/>
              </a:rPr>
              <a:t>you will not hear,</a:t>
            </a:r>
          </a:p>
          <a:p>
            <a:pPr marL="1371600"/>
            <a:r>
              <a:rPr lang="en-US" sz="2600" dirty="0">
                <a:latin typeface="+mn-lt"/>
              </a:rPr>
              <a:t>And if you will not take it to heart,</a:t>
            </a:r>
          </a:p>
          <a:p>
            <a:pPr marL="1371600"/>
            <a:r>
              <a:rPr lang="en-US" sz="2600" dirty="0">
                <a:latin typeface="+mn-lt"/>
              </a:rPr>
              <a:t>To give glory to My name,"</a:t>
            </a:r>
          </a:p>
          <a:p>
            <a:pPr marL="1371600"/>
            <a:r>
              <a:rPr lang="en-US" sz="2600" dirty="0">
                <a:latin typeface="+mn-lt"/>
              </a:rPr>
              <a:t>Says the LORD of hosts,</a:t>
            </a:r>
          </a:p>
          <a:p>
            <a:pPr marL="1371600"/>
            <a:r>
              <a:rPr lang="en-US" sz="2600" dirty="0">
                <a:latin typeface="+mn-lt"/>
              </a:rPr>
              <a:t>"I will send a curse upon you,</a:t>
            </a:r>
          </a:p>
          <a:p>
            <a:pPr marL="1371600"/>
            <a:r>
              <a:rPr lang="en-US" sz="2600" dirty="0">
                <a:latin typeface="+mn-lt"/>
              </a:rPr>
              <a:t>And I will curse your blessings.</a:t>
            </a:r>
          </a:p>
          <a:p>
            <a:pPr marL="1371600"/>
            <a:r>
              <a:rPr lang="en-US" sz="2600" dirty="0">
                <a:latin typeface="+mn-lt"/>
              </a:rPr>
              <a:t> </a:t>
            </a:r>
            <a:r>
              <a:rPr lang="en-US" sz="2600" dirty="0" smtClean="0">
                <a:latin typeface="+mn-lt"/>
              </a:rPr>
              <a:t>Yes</a:t>
            </a:r>
            <a:r>
              <a:rPr lang="en-US" sz="2600" dirty="0">
                <a:latin typeface="+mn-lt"/>
              </a:rPr>
              <a:t>, I have cursed them already,</a:t>
            </a:r>
          </a:p>
          <a:p>
            <a:pPr marL="1371600"/>
            <a:r>
              <a:rPr lang="en-US" sz="2600" dirty="0">
                <a:latin typeface="+mn-lt"/>
              </a:rPr>
              <a:t>Because you do not take it to heart. </a:t>
            </a:r>
          </a:p>
          <a:p>
            <a:pPr marL="1371600"/>
            <a:r>
              <a:rPr lang="en-US" sz="2600" dirty="0" smtClean="0">
                <a:latin typeface="+mn-lt"/>
              </a:rPr>
              <a:t>Behold</a:t>
            </a:r>
            <a:r>
              <a:rPr lang="en-US" sz="2600" dirty="0">
                <a:latin typeface="+mn-lt"/>
              </a:rPr>
              <a:t>, I will rebuke your descendants</a:t>
            </a:r>
          </a:p>
          <a:p>
            <a:pPr marL="1371600"/>
            <a:r>
              <a:rPr lang="en-US" sz="2600" dirty="0">
                <a:latin typeface="+mn-lt"/>
              </a:rPr>
              <a:t>And spread refuse on your faces,</a:t>
            </a:r>
          </a:p>
          <a:p>
            <a:pPr marL="1371600"/>
            <a:r>
              <a:rPr lang="en-US" sz="2600" dirty="0">
                <a:latin typeface="+mn-lt"/>
              </a:rPr>
              <a:t>The refuse of your solemn feasts;</a:t>
            </a:r>
          </a:p>
          <a:p>
            <a:pPr marL="1371600"/>
            <a:r>
              <a:rPr lang="en-US" sz="2600" dirty="0">
                <a:latin typeface="+mn-lt"/>
              </a:rPr>
              <a:t>And one will take you away with </a:t>
            </a:r>
            <a:r>
              <a:rPr lang="en-US" sz="2600" dirty="0" smtClean="0">
                <a:latin typeface="+mn-lt"/>
              </a:rPr>
              <a:t>it.”</a:t>
            </a:r>
            <a:endParaRPr lang="en-US" sz="2600" b="1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453039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0"/>
            <a:ext cx="8839200" cy="12954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6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Giving God Our Leftovers</a:t>
            </a:r>
            <a:br>
              <a:rPr lang="en-US" sz="56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Malachi 1:6-14</a:t>
            </a:r>
            <a:endParaRPr lang="en-US" sz="5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400"/>
          </a:xfrm>
        </p:spPr>
        <p:txBody>
          <a:bodyPr rtlCol="0" anchor="ctr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People, events, etc. in OT serve as types, shadows, examples in NT:  </a:t>
            </a:r>
            <a:r>
              <a:rPr lang="en-US" sz="4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10:1; Ex. 28:41; Lev.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Levitical priesthood shadow of Christians:  </a:t>
            </a:r>
            <a:r>
              <a:rPr lang="en-US" sz="4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2:5, 9; Rom. 12:1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we really learning?  </a:t>
            </a:r>
            <a:r>
              <a:rPr lang="en-US" sz="4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10:1-12 (esp. v. 11)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1201738" indent="-1201738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sz="6600" dirty="0" smtClean="0">
                <a:solidFill>
                  <a:schemeClr val="accent1">
                    <a:satMod val="150000"/>
                  </a:schemeClr>
                </a:solidFill>
              </a:rPr>
              <a:t>Loyalty</a:t>
            </a:r>
            <a:endParaRPr lang="en-US" sz="66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06562"/>
            <a:ext cx="88392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your priorities in life?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6:21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Offering God our leftovers is unacceptable: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 consider God’s nature: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Deut. 4:24; Matt. 22:37-38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 consider who God is: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3:14; Rom. 1:20; Jn. 1:1-3; Heb. 11:3; Job 38:1-2ff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 consider what God’s done for us: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5:8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 consider what is coming: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14:11-12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 consider what is at stake: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16:26	</a:t>
            </a:r>
            <a:endParaRPr lang="en-US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67148" y="2133600"/>
            <a:ext cx="8785225" cy="441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God requires total commitment!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4000" i="1" dirty="0" smtClean="0">
                <a:solidFill>
                  <a:schemeClr val="tx1"/>
                </a:solidFill>
              </a:rPr>
              <a:t>Matthew 5:6; 22:37; Lk. 14:26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4400" b="1" i="1" dirty="0" smtClean="0">
                <a:solidFill>
                  <a:srgbClr val="FF0000"/>
                </a:solidFill>
              </a:rPr>
              <a:t>Requires a </a:t>
            </a:r>
            <a:r>
              <a:rPr lang="en-US" sz="4400" b="1" i="1" u="sng" dirty="0" smtClean="0">
                <a:solidFill>
                  <a:srgbClr val="FF0000"/>
                </a:solidFill>
              </a:rPr>
              <a:t>conscious</a:t>
            </a:r>
            <a:r>
              <a:rPr lang="en-US" sz="4400" b="1" i="1" dirty="0" smtClean="0">
                <a:solidFill>
                  <a:srgbClr val="FF0000"/>
                </a:solidFill>
              </a:rPr>
              <a:t> commitment each and every day!</a:t>
            </a:r>
          </a:p>
          <a:p>
            <a:pPr algn="ctr"/>
            <a:endParaRPr lang="en-US" sz="1600" b="1" i="1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i="1" dirty="0">
                <a:solidFill>
                  <a:schemeClr val="tx1"/>
                </a:solidFill>
              </a:rPr>
              <a:t>Matthew </a:t>
            </a:r>
            <a:r>
              <a:rPr lang="en-US" sz="4000" i="1" dirty="0" smtClean="0">
                <a:solidFill>
                  <a:schemeClr val="tx1"/>
                </a:solidFill>
              </a:rPr>
              <a:t>6:33  </a:t>
            </a:r>
            <a:endParaRPr lang="en-US" sz="4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1201738" indent="-1201738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sz="6600" dirty="0" smtClean="0">
                <a:solidFill>
                  <a:schemeClr val="accent1">
                    <a:satMod val="150000"/>
                  </a:schemeClr>
                </a:solidFill>
              </a:rPr>
              <a:t>Time</a:t>
            </a:r>
            <a:endParaRPr lang="en-US" sz="66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151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 for our soul, time is our most valuable possession!</a:t>
            </a:r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much time do you squander?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5:15-16; Psa. 90:12; Lk. 12:16-21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meditate on the vastness of eternity and act accordingly: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Eccl. 8:5b; 9:12; 12:1</a:t>
            </a:r>
            <a:endParaRPr lang="en-US" sz="40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74522" y="1828800"/>
            <a:ext cx="8785225" cy="441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smtClean="0">
                <a:solidFill>
                  <a:schemeClr val="tx1"/>
                </a:solidFill>
              </a:rPr>
              <a:t>“Life is what happens to you while you are making other plans.”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r"/>
            <a:r>
              <a:rPr lang="en-US" sz="4800" i="1" dirty="0" smtClean="0">
                <a:solidFill>
                  <a:schemeClr val="tx1"/>
                </a:solidFill>
              </a:rPr>
              <a:t>--John Witt</a:t>
            </a:r>
            <a:endParaRPr lang="en-US" sz="4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1383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1201738" indent="-1201738" eaLnBrk="1" fontAlgn="auto" hangingPunct="1">
              <a:spcAft>
                <a:spcPts val="0"/>
              </a:spcAft>
              <a:buFont typeface="Wingdings 2" panose="05020102010507070707" pitchFamily="18" charset="2"/>
              <a:buChar char=""/>
              <a:defRPr/>
            </a:pPr>
            <a:r>
              <a:rPr lang="en-US" sz="6600" dirty="0" smtClean="0">
                <a:solidFill>
                  <a:schemeClr val="accent1">
                    <a:satMod val="150000"/>
                  </a:schemeClr>
                </a:solidFill>
              </a:rPr>
              <a:t>Money</a:t>
            </a:r>
            <a:endParaRPr lang="en-US" sz="66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913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Honest work marks the true Christian: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5:8; Eph. 4:28; Lk. 12:15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Materialism is </a:t>
            </a: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sin of today!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Mal. 3:8; Col. 3:5; 1 Tim. 6:6-11, 17-18; Lk. 12:15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portion comes first!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8:1-3; 9:6-7; 2 Cor. 8:12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examined your giving?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Mk. 12:41-44</a:t>
            </a:r>
            <a:endParaRPr lang="en-US" sz="36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080245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1201738" indent="-1201738" eaLnBrk="1" fontAlgn="auto" hangingPunct="1">
              <a:spcAft>
                <a:spcPts val="0"/>
              </a:spcAft>
              <a:buFont typeface="Wingdings 2" panose="05020102010507070707" pitchFamily="18" charset="2"/>
              <a:buChar char=""/>
              <a:defRPr/>
            </a:pPr>
            <a:r>
              <a:rPr lang="en-US" sz="6600" dirty="0" smtClean="0">
                <a:solidFill>
                  <a:schemeClr val="accent1">
                    <a:satMod val="150000"/>
                  </a:schemeClr>
                </a:solidFill>
              </a:rPr>
              <a:t>Energy &amp; Ability</a:t>
            </a:r>
            <a:endParaRPr lang="en-US" sz="66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06562"/>
            <a:ext cx="89154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much of your energy and ability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devote to the Lord?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“Protestant work ethic”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≠ godliness: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6:6-8; Matt. 6:24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Parable of the talents: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25:14-30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be held accountable for how we’ve used our energy and ability: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Matt. 25:24-30; Lk. 12:48; 2 Cor. 12:15; Matt. 8:20</a:t>
            </a:r>
            <a:endParaRPr lang="en-US" sz="36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464564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1201738" indent="-1201738" eaLnBrk="1" fontAlgn="auto" hangingPunct="1">
              <a:spcAft>
                <a:spcPts val="0"/>
              </a:spcAft>
              <a:buFont typeface="Wingdings 2" panose="05020102010507070707" pitchFamily="18" charset="2"/>
              <a:buChar char=""/>
              <a:defRPr/>
            </a:pPr>
            <a:r>
              <a:rPr lang="en-US" sz="6600" dirty="0" smtClean="0">
                <a:solidFill>
                  <a:schemeClr val="accent1">
                    <a:satMod val="150000"/>
                  </a:schemeClr>
                </a:solidFill>
              </a:rPr>
              <a:t>Life</a:t>
            </a:r>
            <a:endParaRPr lang="en-US" sz="66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06562"/>
            <a:ext cx="89154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“Religion is for women, children and old people.”</a:t>
            </a:r>
            <a:endParaRPr lang="en-US" sz="3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 wrong-headed attitude!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Eccl. 12:1ff; Rom. 12:1; 1 Cor. 6:19-20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people be surprised when the gospel is preached at your funeral? </a:t>
            </a:r>
            <a:endParaRPr lang="en-US" sz="3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Seniority doesn’t matter in the kingdom, but…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Matt. 20:1-16;  2 Cor. 6:2; 12:15; Phil. 3:17-21</a:t>
            </a:r>
            <a:endParaRPr lang="en-US" sz="3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422499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4870513"/>
          </a:xfrm>
        </p:spPr>
        <p:txBody>
          <a:bodyPr rtlCol="0" anchor="ctr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deserves, demands and expects more than the crumbs that fall from our table:  </a:t>
            </a:r>
            <a:r>
              <a:rPr lang="en-US" sz="4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13:5</a:t>
            </a:r>
            <a:endParaRPr lang="en-US" sz="4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God’s response when we offer our leftovers:  </a:t>
            </a:r>
            <a:r>
              <a:rPr lang="en-US" sz="4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Mal. 2:1-3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10193</TotalTime>
  <Words>549</Words>
  <Application>Microsoft Office PowerPoint</Application>
  <PresentationFormat>On-screen Show (4:3)</PresentationFormat>
  <Paragraphs>68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Giving God Our Leftovers Malachi 1:6-14</vt:lpstr>
      <vt:lpstr>Introduction</vt:lpstr>
      <vt:lpstr>Loyalty</vt:lpstr>
      <vt:lpstr>Time</vt:lpstr>
      <vt:lpstr>Money</vt:lpstr>
      <vt:lpstr>Energy &amp; Ability</vt:lpstr>
      <vt:lpstr>Life</vt:lpstr>
      <vt:lpstr>Conclusion</vt:lpstr>
      <vt:lpstr>Conclusion:  Malachi 2:1-3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 God Our Leftovers</dc:title>
  <dc:creator>Craig Thomas</dc:creator>
  <dc:description>Westside:  07/06/2014 PM</dc:description>
  <cp:lastModifiedBy>Craig V. Thomas</cp:lastModifiedBy>
  <cp:revision>696</cp:revision>
  <dcterms:created xsi:type="dcterms:W3CDTF">2009-06-28T13:18:56Z</dcterms:created>
  <dcterms:modified xsi:type="dcterms:W3CDTF">2014-07-06T19:12:00Z</dcterms:modified>
</cp:coreProperties>
</file>