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1"/>
  </p:notesMasterIdLst>
  <p:sldIdLst>
    <p:sldId id="259" r:id="rId2"/>
    <p:sldId id="256" r:id="rId3"/>
    <p:sldId id="257" r:id="rId4"/>
    <p:sldId id="382" r:id="rId5"/>
    <p:sldId id="408" r:id="rId6"/>
    <p:sldId id="409" r:id="rId7"/>
    <p:sldId id="410" r:id="rId8"/>
    <p:sldId id="411" r:id="rId9"/>
    <p:sldId id="297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000066"/>
    <a:srgbClr val="FFFF00"/>
    <a:srgbClr val="FFFFFF"/>
    <a:srgbClr val="1000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574" autoAdjust="0"/>
    <p:restoredTop sz="92213" autoAdjust="0"/>
  </p:normalViewPr>
  <p:slideViewPr>
    <p:cSldViewPr showGuides="1">
      <p:cViewPr varScale="1">
        <p:scale>
          <a:sx n="49" d="100"/>
          <a:sy n="49" d="100"/>
        </p:scale>
        <p:origin x="139" y="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186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272A0C-ABE7-41F3-9CD2-1CE8BBDF7F70}" type="datetimeFigureOut">
              <a:rPr lang="en-US" smtClean="0"/>
              <a:t>9/14/2014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37FB4A-0EC3-48F9-BEC8-748778C95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2682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37FB4A-0EC3-48F9-BEC8-748778C9508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7765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513556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 bwMode="invGray">
          <a:xfrm>
            <a:off x="0" y="5127625"/>
            <a:ext cx="9144000" cy="460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tIns="0" bIns="0" anchor="t"/>
          <a:lstStyle>
            <a:lvl1pPr algn="l">
              <a:defRPr sz="47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13659C-F515-4372-8ECC-76CB2FEE0C5C}" type="datetime1">
              <a:rPr lang="en-US" smtClean="0"/>
              <a:t>9/14/2014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A857E35-FEA3-4221-9C54-1043E63ACA7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46033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F844F-B8C7-4013-A07E-A793DAAD2950}" type="datetime1">
              <a:rPr lang="en-US" smtClean="0"/>
              <a:t>9/14/2014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CD8920-5024-4352-9BBB-788DE03888B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2223721"/>
      </p:ext>
    </p:extLst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invGray">
          <a:xfrm>
            <a:off x="6599238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 bwMode="ltGray">
          <a:xfrm>
            <a:off x="6648450" y="0"/>
            <a:ext cx="2514600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BA812E-8A69-453B-B758-6BB9B25F0F48}" type="datetime1">
              <a:rPr lang="en-US" smtClean="0"/>
              <a:t>9/14/2014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013" y="6376988"/>
            <a:ext cx="38369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C862B1-888C-4FA4-A674-530EA06A67A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6253885"/>
      </p:ext>
    </p:extLst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128279-46E1-4235-9070-477D3BF0B812}" type="datetime1">
              <a:rPr lang="en-US" smtClean="0"/>
              <a:t>9/14/2014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12D182-E177-439E-963A-8290377CD48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7284496"/>
      </p:ext>
    </p:extLst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26019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 bwMode="invGray">
          <a:xfrm>
            <a:off x="0" y="2601913"/>
            <a:ext cx="9144000" cy="46037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tIns="0" rIns="91440" bIns="0" anchor="b"/>
          <a:lstStyle>
            <a:lvl1pPr algn="l">
              <a:defRPr sz="47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4E44C1-6005-45B6-B907-982075972C94}" type="datetime1">
              <a:rPr lang="en-US" smtClean="0"/>
              <a:t>9/14/2014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464FAF9-B184-4648-A1AA-4916B9885E1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78737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639526-997F-44B1-9DEA-ABCFF930549D}" type="datetime1">
              <a:rPr lang="en-US" smtClean="0"/>
              <a:t>9/14/2014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C2C74E-9754-49C9-BA82-29C2BEF325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4442971"/>
      </p:ext>
    </p:extLst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E2C18A-015E-4296-86E6-7EB84E254E08}" type="datetime1">
              <a:rPr lang="en-US" smtClean="0"/>
              <a:t>9/14/2014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4C09C8-A718-40B0-8F13-B66258D369F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46049043"/>
      </p:ext>
    </p:extLst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E1E891-1B91-4DA4-BE3E-095934E410B9}" type="datetime1">
              <a:rPr lang="en-US" smtClean="0"/>
              <a:t>9/14/2014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18CF5D-AC06-4281-BAC8-27EAF84AAEE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8448906"/>
      </p:ext>
    </p:extLst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C683C7-6D5C-45A3-B884-105FA39CB9B0}" type="datetime1">
              <a:rPr lang="en-US" smtClean="0"/>
              <a:t>9/14/2014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05B24A-AB5F-4F5D-A80B-00D568921CE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0121652"/>
      </p:ext>
    </p:extLst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DBE4B2-9BC4-4456-8B0C-528C1CC1487B}" type="datetime1">
              <a:rPr lang="en-US" smtClean="0"/>
              <a:t>9/14/2014</a:t>
            </a:fld>
            <a:endParaRPr lang="en-US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35C002-0C1A-42E4-A3F4-47EA616916F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3251671"/>
      </p:ext>
    </p:extLst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165100" y="1169988"/>
            <a:ext cx="2522538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9F5715-69D7-400A-A8D0-E6AA13FFAE1D}" type="datetime1">
              <a:rPr lang="en-US" smtClean="0"/>
              <a:t>9/14/2014</a:t>
            </a:fld>
            <a:endParaRPr lang="en-US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300" y="1169988"/>
            <a:ext cx="5194300" cy="201612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138" y="1169988"/>
            <a:ext cx="733425" cy="201612"/>
          </a:xfrm>
        </p:spPr>
        <p:txBody>
          <a:bodyPr/>
          <a:lstStyle>
            <a:lvl1pPr>
              <a:defRPr/>
            </a:lvl1pPr>
          </a:lstStyle>
          <a:p>
            <a:fld id="{89AA0D79-05D1-43D3-9988-8B91E8B6FAF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04902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6688"/>
            <a:ext cx="9144000" cy="444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4000" cy="14335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095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E3B5194F-45C8-4493-98AE-E07CBCCB9666}" type="datetime1">
              <a:rPr lang="en-US" smtClean="0"/>
              <a:t>9/14/2014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wrap="square" lIns="91440" tIns="45720" rIns="91440" bIns="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3F3F3F"/>
                </a:solidFill>
                <a:latin typeface="Corbel" panose="020B0503020204020204" pitchFamily="34" charset="0"/>
              </a:defRPr>
            </a:lvl1pPr>
          </a:lstStyle>
          <a:p>
            <a:fld id="{A74110EA-B87B-49AF-8A67-F9C13B182B1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5" r:id="rId1"/>
    <p:sldLayoutId id="2147483950" r:id="rId2"/>
    <p:sldLayoutId id="2147483956" r:id="rId3"/>
    <p:sldLayoutId id="2147483951" r:id="rId4"/>
    <p:sldLayoutId id="2147483952" r:id="rId5"/>
    <p:sldLayoutId id="2147483953" r:id="rId6"/>
    <p:sldLayoutId id="2147483957" r:id="rId7"/>
    <p:sldLayoutId id="2147483958" r:id="rId8"/>
    <p:sldLayoutId id="2147483959" r:id="rId9"/>
    <p:sldLayoutId id="2147483954" r:id="rId10"/>
    <p:sldLayoutId id="2147483960" r:id="rId11"/>
  </p:sldLayoutIdLst>
  <p:transition>
    <p:wedge/>
  </p:transition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500" b="1" kern="1200">
          <a:solidFill>
            <a:srgbClr val="FFC8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9pPr>
      <a:extLst/>
    </p:titleStyle>
    <p:bodyStyle>
      <a:lvl1pPr marL="438150" indent="-319088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250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rgbClr val="E66C7D"/>
        </a:buClr>
        <a:buFont typeface="Arial" panose="020B0604020202020204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025" indent="-182563" algn="l" rtl="0" eaLnBrk="0" fontAlgn="base" hangingPunct="0">
        <a:spcBef>
          <a:spcPct val="20000"/>
        </a:spcBef>
        <a:spcAft>
          <a:spcPct val="0"/>
        </a:spcAft>
        <a:buClr>
          <a:srgbClr val="6BB76D"/>
        </a:buClr>
        <a:buFont typeface="Arial" panose="020B0604020202020204" pitchFamily="34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182563" algn="l" rtl="0" eaLnBrk="0" fontAlgn="base" hangingPunct="0">
        <a:spcBef>
          <a:spcPct val="20000"/>
        </a:spcBef>
        <a:spcAft>
          <a:spcPct val="0"/>
        </a:spcAft>
        <a:buClr>
          <a:srgbClr val="E88651"/>
        </a:buClr>
        <a:buFont typeface="Wingdings 3" panose="05040102010807070707" pitchFamily="18" charset="2"/>
        <a:buChar char=""/>
        <a:defRPr lang="en-US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rgbClr val="FFFFFF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j04003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23844" y="1868424"/>
            <a:ext cx="2496312" cy="3121152"/>
          </a:xfrm>
          <a:prstGeom prst="roundRect">
            <a:avLst>
              <a:gd name="adj" fmla="val 16667"/>
            </a:avLst>
          </a:prstGeom>
          <a:noFill/>
          <a:ln>
            <a:solidFill>
              <a:schemeClr val="bg1"/>
            </a:solidFill>
          </a:ln>
          <a:effectLst>
            <a:reflection blurRad="12700" stA="50000" endPos="75000" dist="101600" dir="5400000" sy="-100000" algn="bl" rotWithShape="0"/>
          </a:effectLst>
          <a:scene3d>
            <a:camera prst="isometricOffAxis2Left"/>
            <a:lightRig rig="threePt" dir="t"/>
          </a:scene3d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221942"/>
            <a:ext cx="9144000" cy="1524000"/>
          </a:xfr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900" i="1" dirty="0" smtClean="0">
                <a:solidFill>
                  <a:schemeClr val="accent1"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God’s Laws of Harvest</a:t>
            </a:r>
            <a:r>
              <a:rPr lang="en-US" sz="4900" i="1" smtClean="0">
                <a:solidFill>
                  <a:schemeClr val="accent1"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900" i="1" smtClean="0">
                <a:solidFill>
                  <a:schemeClr val="accent1"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i="1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Galatians 6:7-9</a:t>
            </a:r>
            <a:endParaRPr lang="en-US" sz="4000" i="1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8900" y="188913"/>
            <a:ext cx="6426200" cy="476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Introduction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76400"/>
            <a:ext cx="9144000" cy="5105400"/>
          </a:xfrm>
        </p:spPr>
        <p:txBody>
          <a:bodyPr rtlCol="0" anchor="t">
            <a:no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1800"/>
              </a:spcAft>
              <a:buFont typeface="Wingdings 2"/>
              <a:buChar char=""/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God created the Universe He formulated a set of laws to govern it.</a:t>
            </a:r>
            <a:endParaRPr lang="en-US" sz="3600" b="1" i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77900" lvl="1" indent="-568325" eaLnBrk="1" fontAlgn="auto" hangingPunct="1">
              <a:spcBef>
                <a:spcPts val="0"/>
              </a:spcBef>
              <a:spcAft>
                <a:spcPts val="1800"/>
              </a:spcAft>
              <a:buClr>
                <a:srgbClr val="FF9900"/>
              </a:buClr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sz="32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Fixed and Constant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e.g., gravity.</a:t>
            </a:r>
          </a:p>
          <a:p>
            <a:pPr marL="977900" lvl="1" indent="-568325" eaLnBrk="1" fontAlgn="auto" hangingPunct="1">
              <a:spcBef>
                <a:spcPts val="0"/>
              </a:spcBef>
              <a:spcAft>
                <a:spcPts val="1800"/>
              </a:spcAft>
              <a:buClr>
                <a:srgbClr val="FF9900"/>
              </a:buClr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sz="32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Our Good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God is not a “cosmic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kill-joy”    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32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Jn. </a:t>
            </a:r>
            <a:r>
              <a:rPr lang="en-US" sz="3200" b="1" i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5:3</a:t>
            </a:r>
            <a:r>
              <a:rPr lang="en-US" sz="32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</a:t>
            </a:r>
            <a:endParaRPr lang="en-US" sz="3200" b="1" i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38912" indent="-320040" eaLnBrk="1" fontAlgn="auto" hangingPunct="1">
              <a:spcBef>
                <a:spcPts val="0"/>
              </a:spcBef>
              <a:spcAft>
                <a:spcPts val="1800"/>
              </a:spcAft>
              <a:buFont typeface="Wingdings 2"/>
              <a:buChar char=""/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this lesson we want to consider a “family” of God’s laws:  “God’s Laws of Harvest.”</a:t>
            </a:r>
            <a:endParaRPr lang="en-US" sz="3600" b="1" i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/>
          </a:bodyPr>
          <a:lstStyle/>
          <a:p>
            <a:pPr marL="685800" indent="-685800" eaLnBrk="1" fontAlgn="auto" hangingPunct="1">
              <a:spcAft>
                <a:spcPts val="0"/>
              </a:spcAft>
              <a:buFont typeface="Wingdings 2" pitchFamily="18" charset="2"/>
              <a:buChar char=""/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You Reap What Sow</a:t>
            </a:r>
            <a:endParaRPr lang="en-US" i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06562"/>
            <a:ext cx="9144000" cy="4770438"/>
          </a:xfrm>
        </p:spPr>
        <p:txBody>
          <a:bodyPr rtlCol="0" anchor="ctr">
            <a:no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1200"/>
              </a:spcAft>
              <a:buFont typeface="Wingdings 2"/>
              <a:buChar char=""/>
              <a:defRPr/>
            </a:pPr>
            <a:r>
              <a:rPr lang="en-US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Physical reaping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US" b="1" i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14400" lvl="1" indent="-457200" eaLnBrk="1" fontAlgn="auto" hangingPunct="1">
              <a:spcBef>
                <a:spcPts val="0"/>
              </a:spcBef>
              <a:spcAft>
                <a:spcPts val="1200"/>
              </a:spcAft>
              <a:buClr>
                <a:srgbClr val="FF9900"/>
              </a:buClr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Farmer who plants is the farmer who reaps the harvest.</a:t>
            </a:r>
            <a:endParaRPr lang="en-US" sz="3200" b="1" i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22287" lvl="1" indent="-457200" eaLnBrk="1" fontAlgn="auto" hangingPunct="1">
              <a:spcBef>
                <a:spcPts val="0"/>
              </a:spcBef>
              <a:spcAft>
                <a:spcPts val="1200"/>
              </a:spcAft>
              <a:buClr>
                <a:srgbClr val="FF9900"/>
              </a:buClr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sz="32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Spiritual reaping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marL="914400" lvl="3" indent="-457200" eaLnBrk="1" fontAlgn="auto" hangingPunct="1">
              <a:spcBef>
                <a:spcPts val="0"/>
              </a:spcBef>
              <a:spcAft>
                <a:spcPts val="1200"/>
              </a:spcAft>
              <a:buClr>
                <a:srgbClr val="FF9900"/>
              </a:buClr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Absolutely true:  </a:t>
            </a:r>
            <a:r>
              <a:rPr lang="en-US" sz="32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Gal. 6:7</a:t>
            </a:r>
          </a:p>
          <a:p>
            <a:pPr marL="914400" lvl="3" indent="-457200" eaLnBrk="1" fontAlgn="auto" hangingPunct="1">
              <a:spcBef>
                <a:spcPts val="0"/>
              </a:spcBef>
              <a:spcAft>
                <a:spcPts val="1200"/>
              </a:spcAft>
              <a:buClr>
                <a:srgbClr val="FF9900"/>
              </a:buClr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Harvest is the souls of men:  </a:t>
            </a:r>
            <a:r>
              <a:rPr lang="en-US" sz="32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Jn. 4:35-36</a:t>
            </a:r>
          </a:p>
          <a:p>
            <a:pPr marL="914400" lvl="3" indent="-457200" eaLnBrk="1" fontAlgn="auto" hangingPunct="1">
              <a:spcBef>
                <a:spcPts val="0"/>
              </a:spcBef>
              <a:spcAft>
                <a:spcPts val="1200"/>
              </a:spcAft>
              <a:buClr>
                <a:srgbClr val="FF9900"/>
              </a:buClr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Day of harvest is judgment day:  </a:t>
            </a:r>
            <a:r>
              <a:rPr lang="en-US" sz="32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Cor. 5:10; Matt. 25:31-46; Rom. 14:12; Rev. 20:12-15; Acts 10:35; Rom. 2:5-10</a:t>
            </a: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8477779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 fontScale="90000"/>
          </a:bodyPr>
          <a:lstStyle/>
          <a:p>
            <a:pPr marL="685800" indent="-685800" eaLnBrk="1" fontAlgn="auto" hangingPunct="1">
              <a:spcAft>
                <a:spcPts val="0"/>
              </a:spcAft>
              <a:buFont typeface="Wingdings 2" panose="05020102010507070707" pitchFamily="18" charset="2"/>
              <a:buChar char=""/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You Reap in a Different Season From When You Sow</a:t>
            </a:r>
            <a:endParaRPr lang="en-US" i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06562"/>
            <a:ext cx="9144000" cy="4770438"/>
          </a:xfrm>
        </p:spPr>
        <p:txBody>
          <a:bodyPr rtlCol="0" anchor="t">
            <a:no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1800"/>
              </a:spcAft>
              <a:buFont typeface="Wingdings 2"/>
              <a:buChar char=""/>
              <a:defRPr/>
            </a:pPr>
            <a:r>
              <a:rPr lang="en-US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Physical reaping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US" b="1" i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14400" lvl="1" indent="-457200" eaLnBrk="1" fontAlgn="auto" hangingPunct="1">
              <a:spcBef>
                <a:spcPts val="0"/>
              </a:spcBef>
              <a:spcAft>
                <a:spcPts val="1800"/>
              </a:spcAft>
              <a:buClr>
                <a:srgbClr val="FF9900"/>
              </a:buClr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Farmers are the most patient and optimistic people on earth (</a:t>
            </a:r>
            <a:r>
              <a:rPr lang="en-US" sz="32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Eccl. 3:1-2; Jas. 5:7-8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</a:t>
            </a:r>
            <a:endParaRPr lang="en-US" sz="3200" b="1" i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22287" lvl="1" indent="-457200" eaLnBrk="1" fontAlgn="auto" hangingPunct="1">
              <a:spcBef>
                <a:spcPts val="0"/>
              </a:spcBef>
              <a:spcAft>
                <a:spcPts val="1800"/>
              </a:spcAft>
              <a:buClr>
                <a:srgbClr val="FF9900"/>
              </a:buClr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sz="32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Spiritual reaping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marL="914400" lvl="3" indent="-457200" eaLnBrk="1" fontAlgn="auto" hangingPunct="1">
              <a:spcBef>
                <a:spcPts val="0"/>
              </a:spcBef>
              <a:spcAft>
                <a:spcPts val="1800"/>
              </a:spcAft>
              <a:buClr>
                <a:srgbClr val="FF9900"/>
              </a:buClr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Harvest always ultimately comes:  </a:t>
            </a:r>
            <a:r>
              <a:rPr lang="en-US" sz="32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Gal. 6:7-10</a:t>
            </a:r>
          </a:p>
          <a:p>
            <a:pPr marL="914400" lvl="3" indent="-457200" eaLnBrk="1" fontAlgn="auto" hangingPunct="1">
              <a:spcBef>
                <a:spcPts val="0"/>
              </a:spcBef>
              <a:spcAft>
                <a:spcPts val="1800"/>
              </a:spcAft>
              <a:buClr>
                <a:srgbClr val="FF9900"/>
              </a:buClr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Our “deeds” are “seeds”!  </a:t>
            </a:r>
            <a:r>
              <a:rPr lang="en-US" sz="32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Cor. 5:10; Rom. 14:10-12; Heb. 9:27</a:t>
            </a: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1077730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 fontScale="90000"/>
          </a:bodyPr>
          <a:lstStyle/>
          <a:p>
            <a:pPr marL="685800" indent="-685800" eaLnBrk="1" fontAlgn="auto" hangingPunct="1">
              <a:spcAft>
                <a:spcPts val="0"/>
              </a:spcAft>
              <a:buFont typeface="Wingdings 2" panose="05020102010507070707" pitchFamily="18" charset="2"/>
              <a:buChar char=""/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You Reap the Same Kind as You Sow</a:t>
            </a:r>
            <a:endParaRPr lang="en-US" i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770438"/>
          </a:xfrm>
        </p:spPr>
        <p:txBody>
          <a:bodyPr rtlCol="0" anchor="t">
            <a:no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600"/>
              </a:spcAft>
              <a:buFont typeface="Wingdings 2"/>
              <a:buChar char=""/>
              <a:defRPr/>
            </a:pPr>
            <a:r>
              <a:rPr lang="en-US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Physical reaping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US" b="1" i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14400" lvl="1" indent="-457200" eaLnBrk="1" fontAlgn="auto" hangingPunct="1">
              <a:spcBef>
                <a:spcPts val="0"/>
              </a:spcBef>
              <a:spcAft>
                <a:spcPts val="600"/>
              </a:spcAft>
              <a:buClr>
                <a:srgbClr val="FF9900"/>
              </a:buClr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 farmers know corn yields corn, not soybeans or alfalfa (</a:t>
            </a:r>
            <a:r>
              <a:rPr lang="en-US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Gen. 1:11-22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</a:t>
            </a:r>
            <a:endParaRPr lang="en-US" b="1" i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22287" lvl="1" indent="-457200" eaLnBrk="1" fontAlgn="auto" hangingPunct="1">
              <a:spcBef>
                <a:spcPts val="0"/>
              </a:spcBef>
              <a:spcAft>
                <a:spcPts val="600"/>
              </a:spcAft>
              <a:buClr>
                <a:srgbClr val="FF9900"/>
              </a:buClr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sz="32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Spiritual reaping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marL="914400" lvl="3" indent="-457200" eaLnBrk="1" fontAlgn="auto" hangingPunct="1">
              <a:spcBef>
                <a:spcPts val="0"/>
              </a:spcBef>
              <a:spcAft>
                <a:spcPts val="600"/>
              </a:spcAft>
              <a:buClr>
                <a:srgbClr val="FF9900"/>
              </a:buClr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knew this:  </a:t>
            </a:r>
            <a:r>
              <a:rPr lang="en-US" sz="28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Matt. 7:16; Prov. 11:18; Eph. 6:8; Job 4:8</a:t>
            </a:r>
          </a:p>
          <a:p>
            <a:pPr marL="914400" lvl="3" indent="-457200" eaLnBrk="1" fontAlgn="auto" hangingPunct="1">
              <a:spcBef>
                <a:spcPts val="0"/>
              </a:spcBef>
              <a:spcAft>
                <a:spcPts val="600"/>
              </a:spcAft>
              <a:buClr>
                <a:srgbClr val="FF9900"/>
              </a:buClr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Jacob experienced it:  </a:t>
            </a:r>
            <a:r>
              <a:rPr lang="en-US" sz="28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Gal. 6:8</a:t>
            </a:r>
          </a:p>
          <a:p>
            <a:pPr marL="914400" lvl="3" indent="-457200" eaLnBrk="1" fontAlgn="auto" hangingPunct="1">
              <a:spcBef>
                <a:spcPts val="0"/>
              </a:spcBef>
              <a:spcAft>
                <a:spcPts val="600"/>
              </a:spcAft>
              <a:buClr>
                <a:srgbClr val="FF9900"/>
              </a:buClr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Day of harvest is judgment day:  </a:t>
            </a:r>
            <a:r>
              <a:rPr lang="en-US" sz="28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Cor. 5:10</a:t>
            </a:r>
          </a:p>
          <a:p>
            <a:pPr marL="914400" lvl="3" indent="-457200" eaLnBrk="1" fontAlgn="auto" hangingPunct="1">
              <a:spcBef>
                <a:spcPts val="0"/>
              </a:spcBef>
              <a:spcAft>
                <a:spcPts val="600"/>
              </a:spcAft>
              <a:buClr>
                <a:srgbClr val="FF9900"/>
              </a:buClr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Vast majority ignore this harvest:</a:t>
            </a:r>
            <a:r>
              <a:rPr lang="en-US" sz="28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Matt. 7:13-14; Deut. 29:18-20</a:t>
            </a: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4969426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 fontScale="90000"/>
          </a:bodyPr>
          <a:lstStyle/>
          <a:p>
            <a:pPr marL="685800" indent="-685800" eaLnBrk="1" fontAlgn="auto" hangingPunct="1">
              <a:spcAft>
                <a:spcPts val="0"/>
              </a:spcAft>
              <a:buFont typeface="Wingdings 2" panose="05020102010507070707" pitchFamily="18" charset="2"/>
              <a:buChar char=""/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You Reap More Than You Sow</a:t>
            </a:r>
            <a:endParaRPr lang="en-US" i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770438"/>
          </a:xfrm>
        </p:spPr>
        <p:txBody>
          <a:bodyPr rtlCol="0" anchor="t">
            <a:no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1800"/>
              </a:spcAft>
              <a:buFont typeface="Wingdings 2"/>
              <a:buChar char=""/>
              <a:defRPr/>
            </a:pPr>
            <a:r>
              <a:rPr lang="en-US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Physical reaping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US" b="1" i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14400" lvl="1" indent="-457200" eaLnBrk="1" fontAlgn="auto" hangingPunct="1">
              <a:spcBef>
                <a:spcPts val="0"/>
              </a:spcBef>
              <a:spcAft>
                <a:spcPts val="1800"/>
              </a:spcAft>
              <a:buClr>
                <a:srgbClr val="FF9900"/>
              </a:buClr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One kernel of corn yields ~600 fold!</a:t>
            </a:r>
            <a:endParaRPr lang="en-US" b="1" i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22287" lvl="1" indent="-457200" eaLnBrk="1" fontAlgn="auto" hangingPunct="1">
              <a:spcBef>
                <a:spcPts val="0"/>
              </a:spcBef>
              <a:spcAft>
                <a:spcPts val="1800"/>
              </a:spcAft>
              <a:buClr>
                <a:srgbClr val="FF9900"/>
              </a:buClr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sz="32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Spiritual reaping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“good news, bad news”!</a:t>
            </a:r>
          </a:p>
          <a:p>
            <a:pPr marL="914400" lvl="3" indent="-457200" eaLnBrk="1" fontAlgn="auto" hangingPunct="1">
              <a:spcBef>
                <a:spcPts val="0"/>
              </a:spcBef>
              <a:spcAft>
                <a:spcPts val="1800"/>
              </a:spcAft>
              <a:buClr>
                <a:srgbClr val="FF9900"/>
              </a:buClr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Just ask the Jews:  </a:t>
            </a:r>
            <a:r>
              <a:rPr lang="en-US" sz="28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Hos. 8:7-8; Deut. 28; Isa. 17:11</a:t>
            </a:r>
          </a:p>
          <a:p>
            <a:pPr marL="914400" lvl="3" indent="-457200" eaLnBrk="1" fontAlgn="auto" hangingPunct="1">
              <a:spcBef>
                <a:spcPts val="0"/>
              </a:spcBef>
              <a:spcAft>
                <a:spcPts val="1800"/>
              </a:spcAft>
              <a:buClr>
                <a:srgbClr val="FF9900"/>
              </a:buClr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Just ask David:  </a:t>
            </a:r>
            <a:r>
              <a:rPr lang="en-US" sz="28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Gal. 6:8; 2 Sam. 11-18</a:t>
            </a:r>
          </a:p>
          <a:p>
            <a:pPr marL="914400" lvl="3" indent="-457200" eaLnBrk="1" fontAlgn="auto" hangingPunct="1">
              <a:spcBef>
                <a:spcPts val="0"/>
              </a:spcBef>
              <a:spcAft>
                <a:spcPts val="1800"/>
              </a:spcAft>
              <a:buClr>
                <a:srgbClr val="FF9900"/>
              </a:buClr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Some don’t understand it or believe it:  </a:t>
            </a:r>
            <a:r>
              <a:rPr lang="en-US" sz="28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Rom. 2:4-11</a:t>
            </a: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6013689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 fontScale="90000"/>
          </a:bodyPr>
          <a:lstStyle/>
          <a:p>
            <a:pPr marL="685800" indent="-685800" eaLnBrk="1" fontAlgn="auto" hangingPunct="1">
              <a:spcAft>
                <a:spcPts val="0"/>
              </a:spcAft>
              <a:buFont typeface="Wingdings 2" panose="05020102010507070707" pitchFamily="18" charset="2"/>
              <a:buChar char=""/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You Eat the Fruit of Your Harvest</a:t>
            </a:r>
            <a:endParaRPr lang="en-US" i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770438"/>
          </a:xfrm>
        </p:spPr>
        <p:txBody>
          <a:bodyPr rtlCol="0" anchor="t">
            <a:no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1800"/>
              </a:spcAft>
              <a:buFont typeface="Wingdings 2"/>
              <a:buChar char=""/>
              <a:defRPr/>
            </a:pPr>
            <a:r>
              <a:rPr lang="en-US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Physical reaping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US" b="1" i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14400" lvl="1" indent="-457200" eaLnBrk="1" fontAlgn="auto" hangingPunct="1">
              <a:spcBef>
                <a:spcPts val="0"/>
              </a:spcBef>
              <a:spcAft>
                <a:spcPts val="1800"/>
              </a:spcAft>
              <a:buClr>
                <a:srgbClr val="FF9900"/>
              </a:buClr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Farmer’s reward is to eat of his harvest </a:t>
            </a:r>
            <a:r>
              <a:rPr lang="en-US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32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Tim. 2:6</a:t>
            </a:r>
            <a:r>
              <a:rPr lang="en-US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</a:t>
            </a:r>
            <a:endParaRPr lang="en-US" sz="3200" b="1" i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22287" lvl="1" indent="-457200" eaLnBrk="1" fontAlgn="auto" hangingPunct="1">
              <a:spcBef>
                <a:spcPts val="0"/>
              </a:spcBef>
              <a:spcAft>
                <a:spcPts val="1800"/>
              </a:spcAft>
              <a:buClr>
                <a:srgbClr val="FF9900"/>
              </a:buClr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sz="32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Spiritual reaping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marL="914400" lvl="3" indent="-457200" eaLnBrk="1" fontAlgn="auto" hangingPunct="1">
              <a:spcBef>
                <a:spcPts val="0"/>
              </a:spcBef>
              <a:spcAft>
                <a:spcPts val="1800"/>
              </a:spcAft>
              <a:buClr>
                <a:srgbClr val="FF9900"/>
              </a:buClr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will your life “taste”?  </a:t>
            </a:r>
            <a:r>
              <a:rPr lang="en-US" sz="32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Isa. 3:10</a:t>
            </a:r>
          </a:p>
          <a:p>
            <a:pPr marL="914400" lvl="3" indent="-457200" eaLnBrk="1" fontAlgn="auto" hangingPunct="1">
              <a:spcBef>
                <a:spcPts val="0"/>
              </a:spcBef>
              <a:spcAft>
                <a:spcPts val="1800"/>
              </a:spcAft>
              <a:buClr>
                <a:srgbClr val="FF9900"/>
              </a:buClr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big bite of a sour apple?!  </a:t>
            </a:r>
            <a:r>
              <a:rPr lang="en-US" sz="32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Prov. 1:28-31; Lk. 12:16-21</a:t>
            </a: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9927473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Conclusion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6487"/>
            <a:ext cx="8915400" cy="4870513"/>
          </a:xfrm>
        </p:spPr>
        <p:txBody>
          <a:bodyPr rtlCol="0" anchor="ctr">
            <a:normAutofit fontScale="92500" lnSpcReduction="20000"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2400"/>
              </a:spcAft>
              <a:buFont typeface="Wingdings 2"/>
              <a:buChar char=""/>
              <a:defRPr/>
            </a:pP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God’s harvest came today; what would you reap?</a:t>
            </a:r>
            <a:endParaRPr lang="en-US" sz="4400" b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38912" indent="-320040" eaLnBrk="1" fontAlgn="auto" hangingPunct="1">
              <a:spcBef>
                <a:spcPts val="0"/>
              </a:spcBef>
              <a:spcAft>
                <a:spcPts val="2400"/>
              </a:spcAft>
              <a:buFont typeface="Wingdings 2"/>
              <a:buChar char=""/>
              <a:defRPr/>
            </a:pP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you’re sowing </a:t>
            </a:r>
            <a:r>
              <a:rPr lang="en-US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“to…the flesh” 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you’ll </a:t>
            </a:r>
            <a:r>
              <a:rPr lang="en-US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“reap corruption” 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44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Gal. 6:8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2400"/>
              </a:spcAft>
              <a:buFont typeface="Wingdings 2"/>
              <a:buChar char=""/>
              <a:defRPr/>
            </a:pP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you’re sowing </a:t>
            </a:r>
            <a:r>
              <a:rPr lang="en-US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“to the Spirit” 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you’ll </a:t>
            </a:r>
            <a:r>
              <a:rPr lang="en-US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“reap everlasting life” 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44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Gal. 6:8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2400"/>
              </a:spcAft>
              <a:buFont typeface="Wingdings 2"/>
              <a:buChar char=""/>
              <a:defRPr/>
            </a:pP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are you sowing?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utoUpdateAnimBg="0" advAuto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2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12605</TotalTime>
  <Words>456</Words>
  <Application>Microsoft Office PowerPoint</Application>
  <PresentationFormat>On-screen Show (4:3)</PresentationFormat>
  <Paragraphs>53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Corbel</vt:lpstr>
      <vt:lpstr>Wingdings</vt:lpstr>
      <vt:lpstr>Wingdings 2</vt:lpstr>
      <vt:lpstr>Wingdings 3</vt:lpstr>
      <vt:lpstr>Module</vt:lpstr>
      <vt:lpstr>PowerPoint Presentation</vt:lpstr>
      <vt:lpstr>God’s Laws of Harvest Galatians 6:7-9</vt:lpstr>
      <vt:lpstr>Introduction</vt:lpstr>
      <vt:lpstr>You Reap What Sow</vt:lpstr>
      <vt:lpstr>You Reap in a Different Season From When You Sow</vt:lpstr>
      <vt:lpstr>You Reap the Same Kind as You Sow</vt:lpstr>
      <vt:lpstr>You Reap More Than You Sow</vt:lpstr>
      <vt:lpstr>You Eat the Fruit of Your Harvest</vt:lpstr>
      <vt:lpstr>Conclusion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God's Laws of Harvest</dc:title>
  <dc:creator>Craig Thomas</dc:creator>
  <dc:description>Westside:  09/14/14 PM</dc:description>
  <cp:lastModifiedBy>Craig Thomas</cp:lastModifiedBy>
  <cp:revision>976</cp:revision>
  <dcterms:created xsi:type="dcterms:W3CDTF">2009-06-28T13:18:56Z</dcterms:created>
  <dcterms:modified xsi:type="dcterms:W3CDTF">2014-09-14T18:43:44Z</dcterms:modified>
</cp:coreProperties>
</file>