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9" r:id="rId2"/>
    <p:sldId id="256" r:id="rId3"/>
    <p:sldId id="257" r:id="rId4"/>
    <p:sldId id="396" r:id="rId5"/>
    <p:sldId id="397" r:id="rId6"/>
    <p:sldId id="361" r:id="rId7"/>
    <p:sldId id="398" r:id="rId8"/>
    <p:sldId id="399" r:id="rId9"/>
    <p:sldId id="401" r:id="rId10"/>
    <p:sldId id="400" r:id="rId11"/>
    <p:sldId id="402" r:id="rId12"/>
    <p:sldId id="403" r:id="rId13"/>
    <p:sldId id="404" r:id="rId14"/>
    <p:sldId id="405" r:id="rId15"/>
    <p:sldId id="406" r:id="rId16"/>
    <p:sldId id="407" r:id="rId17"/>
    <p:sldId id="408" r:id="rId18"/>
    <p:sldId id="409" r:id="rId19"/>
    <p:sldId id="29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FFFF"/>
    <a:srgbClr val="1000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74" autoAdjust="0"/>
    <p:restoredTop sz="94678" autoAdjust="0"/>
  </p:normalViewPr>
  <p:slideViewPr>
    <p:cSldViewPr showGuides="1">
      <p:cViewPr varScale="1">
        <p:scale>
          <a:sx n="37" d="100"/>
          <a:sy n="37" d="100"/>
        </p:scale>
        <p:origin x="58" y="254"/>
      </p:cViewPr>
      <p:guideLst>
        <p:guide orient="horz" pos="2160"/>
        <p:guide pos="2832"/>
      </p:guideLst>
    </p:cSldViewPr>
  </p:slideViewPr>
  <p:notesTextViewPr>
    <p:cViewPr>
      <p:scale>
        <a:sx n="100" d="100"/>
        <a:sy n="100" d="100"/>
      </p:scale>
      <p:origin x="0" y="0"/>
    </p:cViewPr>
  </p:notesTextViewPr>
  <p:sorterViewPr>
    <p:cViewPr>
      <p:scale>
        <a:sx n="66" d="100"/>
        <a:sy n="66" d="100"/>
      </p:scale>
      <p:origin x="0" y="-102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72A0C-ABE7-41F3-9CD2-1CE8BBDF7F70}" type="datetimeFigureOut">
              <a:rPr lang="en-US" smtClean="0"/>
              <a:t>9/14/2014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7FB4A-0EC3-48F9-BEC8-748778C9508E}" type="slidenum">
              <a:rPr lang="en-US" smtClean="0"/>
              <a:t>‹#›</a:t>
            </a:fld>
            <a:endParaRPr lang="en-US"/>
          </a:p>
        </p:txBody>
      </p:sp>
    </p:spTree>
    <p:extLst>
      <p:ext uri="{BB962C8B-B14F-4D97-AF65-F5344CB8AC3E}">
        <p14:creationId xmlns:p14="http://schemas.microsoft.com/office/powerpoint/2010/main" val="314826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7FB4A-0EC3-48F9-BEC8-748778C9508E}" type="slidenum">
              <a:rPr lang="en-US" smtClean="0"/>
              <a:t>3</a:t>
            </a:fld>
            <a:endParaRPr lang="en-US"/>
          </a:p>
        </p:txBody>
      </p:sp>
    </p:spTree>
    <p:extLst>
      <p:ext uri="{BB962C8B-B14F-4D97-AF65-F5344CB8AC3E}">
        <p14:creationId xmlns:p14="http://schemas.microsoft.com/office/powerpoint/2010/main" val="186577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7FB4A-0EC3-48F9-BEC8-748778C9508E}" type="slidenum">
              <a:rPr lang="en-US" smtClean="0"/>
              <a:t>4</a:t>
            </a:fld>
            <a:endParaRPr lang="en-US"/>
          </a:p>
        </p:txBody>
      </p:sp>
    </p:spTree>
    <p:extLst>
      <p:ext uri="{BB962C8B-B14F-4D97-AF65-F5344CB8AC3E}">
        <p14:creationId xmlns:p14="http://schemas.microsoft.com/office/powerpoint/2010/main" val="2325651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7FB4A-0EC3-48F9-BEC8-748778C9508E}" type="slidenum">
              <a:rPr lang="en-US" smtClean="0"/>
              <a:t>5</a:t>
            </a:fld>
            <a:endParaRPr lang="en-US"/>
          </a:p>
        </p:txBody>
      </p:sp>
    </p:spTree>
    <p:extLst>
      <p:ext uri="{BB962C8B-B14F-4D97-AF65-F5344CB8AC3E}">
        <p14:creationId xmlns:p14="http://schemas.microsoft.com/office/powerpoint/2010/main" val="1191865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B13659C-F515-4372-8ECC-76CB2FEE0C5C}" type="datetime1">
              <a:rPr lang="en-US" smtClean="0"/>
              <a:t>9/14/2014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6A857E35-FEA3-4221-9C54-1043E63ACA7E}" type="slidenum">
              <a:rPr lang="en-US" altLang="en-US"/>
              <a:pPr/>
              <a:t>‹#›</a:t>
            </a:fld>
            <a:endParaRPr lang="en-US" altLang="en-US"/>
          </a:p>
        </p:txBody>
      </p:sp>
    </p:spTree>
    <p:extLst>
      <p:ext uri="{BB962C8B-B14F-4D97-AF65-F5344CB8AC3E}">
        <p14:creationId xmlns:p14="http://schemas.microsoft.com/office/powerpoint/2010/main" val="238460333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AF844F-B8C7-4013-A07E-A793DAAD2950}" type="datetime1">
              <a:rPr lang="en-US" smtClean="0"/>
              <a:t>9/14/2014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9CD8920-5024-4352-9BBB-788DE03888B0}" type="slidenum">
              <a:rPr lang="en-US" altLang="en-US"/>
              <a:pPr/>
              <a:t>‹#›</a:t>
            </a:fld>
            <a:endParaRPr lang="en-US" altLang="en-US"/>
          </a:p>
        </p:txBody>
      </p:sp>
    </p:spTree>
    <p:extLst>
      <p:ext uri="{BB962C8B-B14F-4D97-AF65-F5344CB8AC3E}">
        <p14:creationId xmlns:p14="http://schemas.microsoft.com/office/powerpoint/2010/main" val="42522237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47BA812E-8A69-453B-B758-6BB9B25F0F48}" type="datetime1">
              <a:rPr lang="en-US" smtClean="0"/>
              <a:t>9/14/2014</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F4C862B1-888C-4FA4-A674-530EA06A67AB}" type="slidenum">
              <a:rPr lang="en-US" altLang="en-US"/>
              <a:pPr/>
              <a:t>‹#›</a:t>
            </a:fld>
            <a:endParaRPr lang="en-US" altLang="en-US"/>
          </a:p>
        </p:txBody>
      </p:sp>
    </p:spTree>
    <p:extLst>
      <p:ext uri="{BB962C8B-B14F-4D97-AF65-F5344CB8AC3E}">
        <p14:creationId xmlns:p14="http://schemas.microsoft.com/office/powerpoint/2010/main" val="856253885"/>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128279-46E1-4235-9070-477D3BF0B812}" type="datetime1">
              <a:rPr lang="en-US" smtClean="0"/>
              <a:t>9/14/2014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12D182-E177-439E-963A-8290377CD485}" type="slidenum">
              <a:rPr lang="en-US" altLang="en-US"/>
              <a:pPr/>
              <a:t>‹#›</a:t>
            </a:fld>
            <a:endParaRPr lang="en-US" altLang="en-US"/>
          </a:p>
        </p:txBody>
      </p:sp>
    </p:spTree>
    <p:extLst>
      <p:ext uri="{BB962C8B-B14F-4D97-AF65-F5344CB8AC3E}">
        <p14:creationId xmlns:p14="http://schemas.microsoft.com/office/powerpoint/2010/main" val="1167284496"/>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714E44C1-6005-45B6-B907-982075972C94}" type="datetime1">
              <a:rPr lang="en-US" smtClean="0"/>
              <a:t>9/14/2014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2464FAF9-B184-4648-A1AA-4916B9885E1C}" type="slidenum">
              <a:rPr lang="en-US" altLang="en-US"/>
              <a:pPr/>
              <a:t>‹#›</a:t>
            </a:fld>
            <a:endParaRPr lang="en-US" altLang="en-US"/>
          </a:p>
        </p:txBody>
      </p:sp>
    </p:spTree>
    <p:extLst>
      <p:ext uri="{BB962C8B-B14F-4D97-AF65-F5344CB8AC3E}">
        <p14:creationId xmlns:p14="http://schemas.microsoft.com/office/powerpoint/2010/main" val="237787373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1639526-997F-44B1-9DEA-ABCFF930549D}" type="datetime1">
              <a:rPr lang="en-US" smtClean="0"/>
              <a:t>9/14/2014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0C2C74E-9754-49C9-BA82-29C2BEF32599}" type="slidenum">
              <a:rPr lang="en-US" altLang="en-US"/>
              <a:pPr/>
              <a:t>‹#›</a:t>
            </a:fld>
            <a:endParaRPr lang="en-US" altLang="en-US"/>
          </a:p>
        </p:txBody>
      </p:sp>
    </p:spTree>
    <p:extLst>
      <p:ext uri="{BB962C8B-B14F-4D97-AF65-F5344CB8AC3E}">
        <p14:creationId xmlns:p14="http://schemas.microsoft.com/office/powerpoint/2010/main" val="674442971"/>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E2C18A-015E-4296-86E6-7EB84E254E08}" type="datetime1">
              <a:rPr lang="en-US" smtClean="0"/>
              <a:t>9/14/2014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64C09C8-A718-40B0-8F13-B66258D369FF}" type="slidenum">
              <a:rPr lang="en-US" altLang="en-US"/>
              <a:pPr/>
              <a:t>‹#›</a:t>
            </a:fld>
            <a:endParaRPr lang="en-US" altLang="en-US"/>
          </a:p>
        </p:txBody>
      </p:sp>
    </p:spTree>
    <p:extLst>
      <p:ext uri="{BB962C8B-B14F-4D97-AF65-F5344CB8AC3E}">
        <p14:creationId xmlns:p14="http://schemas.microsoft.com/office/powerpoint/2010/main" val="1646049043"/>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AE1E891-1B91-4DA4-BE3E-095934E410B9}" type="datetime1">
              <a:rPr lang="en-US" smtClean="0"/>
              <a:t>9/14/2014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918CF5D-AC06-4281-BAC8-27EAF84AAEEE}" type="slidenum">
              <a:rPr lang="en-US" altLang="en-US"/>
              <a:pPr/>
              <a:t>‹#›</a:t>
            </a:fld>
            <a:endParaRPr lang="en-US" altLang="en-US"/>
          </a:p>
        </p:txBody>
      </p:sp>
    </p:spTree>
    <p:extLst>
      <p:ext uri="{BB962C8B-B14F-4D97-AF65-F5344CB8AC3E}">
        <p14:creationId xmlns:p14="http://schemas.microsoft.com/office/powerpoint/2010/main" val="3308448906"/>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7C683C7-6D5C-45A3-B884-105FA39CB9B0}" type="datetime1">
              <a:rPr lang="en-US" smtClean="0"/>
              <a:t>9/14/2014</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0B05B24A-AB5F-4F5D-A80B-00D568921CEF}" type="slidenum">
              <a:rPr lang="en-US" altLang="en-US"/>
              <a:pPr/>
              <a:t>‹#›</a:t>
            </a:fld>
            <a:endParaRPr lang="en-US" altLang="en-US"/>
          </a:p>
        </p:txBody>
      </p:sp>
    </p:spTree>
    <p:extLst>
      <p:ext uri="{BB962C8B-B14F-4D97-AF65-F5344CB8AC3E}">
        <p14:creationId xmlns:p14="http://schemas.microsoft.com/office/powerpoint/2010/main" val="1040121652"/>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53DBE4B2-9BC4-4456-8B0C-528C1CC1487B}" type="datetime1">
              <a:rPr lang="en-US" smtClean="0"/>
              <a:t>9/14/2014</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6835C002-0C1A-42E4-A3F4-47EA616916F1}" type="slidenum">
              <a:rPr lang="en-US" altLang="en-US"/>
              <a:pPr/>
              <a:t>‹#›</a:t>
            </a:fld>
            <a:endParaRPr lang="en-US" altLang="en-US"/>
          </a:p>
        </p:txBody>
      </p:sp>
    </p:spTree>
    <p:extLst>
      <p:ext uri="{BB962C8B-B14F-4D97-AF65-F5344CB8AC3E}">
        <p14:creationId xmlns:p14="http://schemas.microsoft.com/office/powerpoint/2010/main" val="833251671"/>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229F5715-69D7-400A-A8D0-E6AA13FFAE1D}" type="datetime1">
              <a:rPr lang="en-US" smtClean="0"/>
              <a:t>9/14/2014</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89AA0D79-05D1-43D3-9988-8B91E8B6FAF9}" type="slidenum">
              <a:rPr lang="en-US" altLang="en-US"/>
              <a:pPr/>
              <a:t>‹#›</a:t>
            </a:fld>
            <a:endParaRPr lang="en-US" altLang="en-US"/>
          </a:p>
        </p:txBody>
      </p:sp>
    </p:spTree>
    <p:extLst>
      <p:ext uri="{BB962C8B-B14F-4D97-AF65-F5344CB8AC3E}">
        <p14:creationId xmlns:p14="http://schemas.microsoft.com/office/powerpoint/2010/main" val="2850490278"/>
      </p:ext>
    </p:extLst>
  </p:cSld>
  <p:clrMapOvr>
    <a:overrideClrMapping bg1="lt1" tx1="dk1" bg2="lt2" tx2="dk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E3B5194F-45C8-4493-98AE-E07CBCCB9666}" type="datetime1">
              <a:rPr lang="en-US" smtClean="0"/>
              <a:t>9/14/2014</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anose="020B0503020204020204" pitchFamily="34" charset="0"/>
              </a:defRPr>
            </a:lvl1pPr>
          </a:lstStyle>
          <a:p>
            <a:fld id="{A74110EA-B87B-49AF-8A67-F9C13B182B1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55" r:id="rId1"/>
    <p:sldLayoutId id="2147483950" r:id="rId2"/>
    <p:sldLayoutId id="2147483956" r:id="rId3"/>
    <p:sldLayoutId id="2147483951" r:id="rId4"/>
    <p:sldLayoutId id="2147483952" r:id="rId5"/>
    <p:sldLayoutId id="2147483953" r:id="rId6"/>
    <p:sldLayoutId id="2147483957" r:id="rId7"/>
    <p:sldLayoutId id="2147483958" r:id="rId8"/>
    <p:sldLayoutId id="2147483959" r:id="rId9"/>
    <p:sldLayoutId id="2147483954" r:id="rId10"/>
    <p:sldLayoutId id="2147483960" r:id="rId11"/>
  </p:sldLayoutIdLst>
  <p:transition>
    <p:wedge/>
  </p:transition>
  <p:hf hdr="0" ft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effectLst/>
      </p:bgPr>
    </p:bg>
    <p:spTree>
      <p:nvGrpSpPr>
        <p:cNvPr id="1" name=""/>
        <p:cNvGrpSpPr/>
        <p:nvPr/>
      </p:nvGrpSpPr>
      <p:grpSpPr>
        <a:xfrm>
          <a:off x="0" y="0"/>
          <a:ext cx="0" cy="0"/>
          <a:chOff x="0" y="0"/>
          <a:chExt cx="0" cy="0"/>
        </a:xfrm>
      </p:grpSpPr>
      <p:pic>
        <p:nvPicPr>
          <p:cNvPr id="5" name="j0400301.jpg"/>
          <p:cNvPicPr>
            <a:picLocks noChangeAspect="1"/>
          </p:cNvPicPr>
          <p:nvPr/>
        </p:nvPicPr>
        <p:blipFill>
          <a:blip r:embed="rId2" cstate="print"/>
          <a:stretch>
            <a:fillRect/>
          </a:stretch>
        </p:blipFill>
        <p:spPr>
          <a:xfrm>
            <a:off x="3323844" y="1868424"/>
            <a:ext cx="2496312" cy="3121152"/>
          </a:xfrm>
          <a:prstGeom prst="roundRect">
            <a:avLst>
              <a:gd name="adj" fmla="val 16667"/>
            </a:avLst>
          </a:prstGeom>
          <a:noFill/>
          <a:ln>
            <a:solidFill>
              <a:schemeClr val="bg1"/>
            </a:solidFill>
          </a:ln>
          <a:effectLst>
            <a:reflection blurRad="12700" stA="50000" endPos="75000" dist="101600" dir="5400000" sy="-100000" algn="bl" rotWithShape="0"/>
          </a:effectLst>
          <a:scene3d>
            <a:camera prst="isometricOffAxis2Left"/>
            <a:lightRig rig="threePt" dir="t"/>
          </a:scene3d>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2400"/>
              </a:spcAft>
              <a:buFont typeface="Wingdings 2"/>
              <a:buChar char=""/>
              <a:defRPr/>
            </a:pPr>
            <a:r>
              <a:rPr lang="en-US" sz="4000" b="1" i="1" dirty="0" smtClean="0">
                <a:effectLst>
                  <a:outerShdw blurRad="38100" dist="38100" dir="2700000" algn="tl">
                    <a:srgbClr val="000000">
                      <a:alpha val="43137"/>
                    </a:srgbClr>
                  </a:outerShdw>
                </a:effectLst>
              </a:rPr>
              <a:t>It keeps one from obeying God: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Remember King Saul?  </a:t>
            </a:r>
            <a:r>
              <a:rPr lang="en-US" sz="3600" b="1" i="1" dirty="0" smtClean="0">
                <a:solidFill>
                  <a:srgbClr val="FF9900"/>
                </a:solidFill>
                <a:effectLst>
                  <a:outerShdw blurRad="38100" dist="38100" dir="2700000" algn="tl">
                    <a:srgbClr val="000000">
                      <a:alpha val="43137"/>
                    </a:srgbClr>
                  </a:outerShdw>
                </a:effectLst>
              </a:rPr>
              <a:t>1 Sam. 15:3</a:t>
            </a: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What did Saul do and why?  </a:t>
            </a:r>
            <a:r>
              <a:rPr lang="en-US" sz="3600" b="1" i="1" dirty="0" smtClean="0">
                <a:solidFill>
                  <a:srgbClr val="FF9900"/>
                </a:solidFill>
                <a:effectLst>
                  <a:outerShdw blurRad="38100" dist="38100" dir="2700000" algn="tl">
                    <a:srgbClr val="000000">
                      <a:alpha val="43137"/>
                    </a:srgbClr>
                  </a:outerShdw>
                </a:effectLst>
              </a:rPr>
              <a:t>1 Sam. 15:24</a:t>
            </a:r>
            <a:endParaRPr lang="en-US" sz="3600" b="1" dirty="0" smtClean="0">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Fear paralyzes many when faced with obstacles or responsibilities:  </a:t>
            </a:r>
            <a:r>
              <a:rPr lang="en-US" sz="3600" b="1" i="1" dirty="0" smtClean="0">
                <a:solidFill>
                  <a:srgbClr val="FF9900"/>
                </a:solidFill>
                <a:effectLst>
                  <a:outerShdw blurRad="38100" dist="38100" dir="2700000" algn="tl">
                    <a:srgbClr val="000000">
                      <a:alpha val="43137"/>
                    </a:srgbClr>
                  </a:outerShdw>
                </a:effectLst>
              </a:rPr>
              <a:t>Matt. 25:25; 2 Thess. 1:8; Rev. 21:7-8</a:t>
            </a:r>
            <a:endParaRPr lang="en-US" sz="3600" b="1" dirty="0" smtClean="0">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10</a:t>
            </a:fld>
            <a:endParaRPr lang="en-US" altLang="en-US"/>
          </a:p>
        </p:txBody>
      </p:sp>
    </p:spTree>
    <p:extLst>
      <p:ext uri="{BB962C8B-B14F-4D97-AF65-F5344CB8AC3E}">
        <p14:creationId xmlns:p14="http://schemas.microsoft.com/office/powerpoint/2010/main" val="3483320887"/>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2400"/>
              </a:spcAft>
              <a:buFont typeface="Wingdings 2"/>
              <a:buChar char=""/>
              <a:defRPr/>
            </a:pPr>
            <a:r>
              <a:rPr lang="en-US" sz="4000" b="1" i="1" dirty="0" smtClean="0">
                <a:effectLst>
                  <a:outerShdw blurRad="38100" dist="38100" dir="2700000" algn="tl">
                    <a:srgbClr val="000000">
                      <a:alpha val="43137"/>
                    </a:srgbClr>
                  </a:outerShdw>
                </a:effectLst>
              </a:rPr>
              <a:t>It makes one’s life miserable: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Remember King Saul?  </a:t>
            </a:r>
            <a:r>
              <a:rPr lang="en-US" sz="3600" b="1" i="1" dirty="0" smtClean="0">
                <a:solidFill>
                  <a:srgbClr val="FF9900"/>
                </a:solidFill>
                <a:effectLst>
                  <a:outerShdw blurRad="38100" dist="38100" dir="2700000" algn="tl">
                    <a:srgbClr val="000000">
                      <a:alpha val="43137"/>
                    </a:srgbClr>
                  </a:outerShdw>
                </a:effectLst>
              </a:rPr>
              <a:t>1 Sam. 16:14</a:t>
            </a: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But fear is not what God has in mind for us!  </a:t>
            </a:r>
            <a:r>
              <a:rPr lang="en-US" sz="3600" b="1" i="1" dirty="0">
                <a:solidFill>
                  <a:srgbClr val="FF9900"/>
                </a:solidFill>
                <a:effectLst>
                  <a:outerShdw blurRad="38100" dist="38100" dir="2700000" algn="tl">
                    <a:srgbClr val="000000">
                      <a:alpha val="43137"/>
                    </a:srgbClr>
                  </a:outerShdw>
                </a:effectLst>
              </a:rPr>
              <a:t>2</a:t>
            </a:r>
            <a:r>
              <a:rPr lang="en-US" sz="3600" b="1" i="1" dirty="0" smtClean="0">
                <a:solidFill>
                  <a:srgbClr val="FF9900"/>
                </a:solidFill>
                <a:effectLst>
                  <a:outerShdw blurRad="38100" dist="38100" dir="2700000" algn="tl">
                    <a:srgbClr val="000000">
                      <a:alpha val="43137"/>
                    </a:srgbClr>
                  </a:outerShdw>
                </a:effectLst>
              </a:rPr>
              <a:t> Tim. 1:7</a:t>
            </a:r>
            <a:endParaRPr lang="en-US" sz="3600" b="1" dirty="0" smtClean="0">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Fear erodes our God-given </a:t>
            </a:r>
            <a:r>
              <a:rPr lang="en-US" sz="3600" b="1" i="1" dirty="0" smtClean="0">
                <a:effectLst>
                  <a:outerShdw blurRad="38100" dist="38100" dir="2700000" algn="tl">
                    <a:srgbClr val="000000">
                      <a:alpha val="43137"/>
                    </a:srgbClr>
                  </a:outerShdw>
                </a:effectLst>
              </a:rPr>
              <a:t>“sound mind” </a:t>
            </a:r>
            <a:r>
              <a:rPr lang="en-US" sz="3600" b="1" dirty="0" smtClean="0">
                <a:effectLst>
                  <a:outerShdw blurRad="38100" dist="38100" dir="2700000" algn="tl">
                    <a:srgbClr val="000000">
                      <a:alpha val="43137"/>
                    </a:srgbClr>
                  </a:outerShdw>
                </a:effectLst>
              </a:rPr>
              <a:t>making life miserable:  </a:t>
            </a:r>
            <a:r>
              <a:rPr lang="en-US" sz="3600" b="1" i="1" dirty="0" smtClean="0">
                <a:solidFill>
                  <a:srgbClr val="FF9900"/>
                </a:solidFill>
                <a:effectLst>
                  <a:outerShdw blurRad="38100" dist="38100" dir="2700000" algn="tl">
                    <a:srgbClr val="000000">
                      <a:alpha val="43137"/>
                    </a:srgbClr>
                  </a:outerShdw>
                </a:effectLst>
              </a:rPr>
              <a:t>1 Jn. 4:18; Rom. 8:37</a:t>
            </a:r>
            <a:endParaRPr lang="en-US" sz="3600" b="1" dirty="0" smtClean="0">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11</a:t>
            </a:fld>
            <a:endParaRPr lang="en-US" altLang="en-US"/>
          </a:p>
        </p:txBody>
      </p:sp>
    </p:spTree>
    <p:extLst>
      <p:ext uri="{BB962C8B-B14F-4D97-AF65-F5344CB8AC3E}">
        <p14:creationId xmlns:p14="http://schemas.microsoft.com/office/powerpoint/2010/main" val="428151177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2400"/>
              </a:spcAft>
              <a:buFont typeface="Wingdings 2"/>
              <a:buChar char=""/>
              <a:defRPr/>
            </a:pPr>
            <a:r>
              <a:rPr lang="en-US" sz="4000" b="1" i="1" dirty="0" smtClean="0">
                <a:effectLst>
                  <a:outerShdw blurRad="38100" dist="38100" dir="2700000" algn="tl">
                    <a:srgbClr val="000000">
                      <a:alpha val="43137"/>
                    </a:srgbClr>
                  </a:outerShdw>
                </a:effectLst>
              </a:rPr>
              <a:t>It renders one useless in his service to God: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Remember Gideon?  </a:t>
            </a:r>
            <a:r>
              <a:rPr lang="en-US" sz="3600" b="1" i="1" dirty="0" smtClean="0">
                <a:solidFill>
                  <a:srgbClr val="FF9900"/>
                </a:solidFill>
                <a:effectLst>
                  <a:outerShdw blurRad="38100" dist="38100" dir="2700000" algn="tl">
                    <a:srgbClr val="000000">
                      <a:alpha val="43137"/>
                    </a:srgbClr>
                  </a:outerShdw>
                </a:effectLst>
              </a:rPr>
              <a:t>Judges 7:2-3</a:t>
            </a: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Why did God chose fear to thin the ranks?  </a:t>
            </a:r>
            <a:r>
              <a:rPr lang="en-US" sz="3600" b="1" i="1" dirty="0" smtClean="0">
                <a:solidFill>
                  <a:srgbClr val="FF9900"/>
                </a:solidFill>
                <a:effectLst>
                  <a:outerShdw blurRad="38100" dist="38100" dir="2700000" algn="tl">
                    <a:srgbClr val="000000">
                      <a:alpha val="43137"/>
                    </a:srgbClr>
                  </a:outerShdw>
                </a:effectLst>
              </a:rPr>
              <a:t>Deut. 20:8</a:t>
            </a:r>
            <a:endParaRPr lang="en-US" sz="3600" b="1" dirty="0" smtClean="0">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If we’re overcome with fear we are of no use to the Lord or the brethren!</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12</a:t>
            </a:fld>
            <a:endParaRPr lang="en-US" altLang="en-US"/>
          </a:p>
        </p:txBody>
      </p:sp>
    </p:spTree>
    <p:extLst>
      <p:ext uri="{BB962C8B-B14F-4D97-AF65-F5344CB8AC3E}">
        <p14:creationId xmlns:p14="http://schemas.microsoft.com/office/powerpoint/2010/main" val="204684718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1200"/>
              </a:spcAft>
              <a:buFont typeface="Wingdings 2"/>
              <a:buChar char=""/>
              <a:defRPr/>
            </a:pPr>
            <a:r>
              <a:rPr lang="en-US" sz="4000" b="1" i="1" dirty="0" smtClean="0">
                <a:effectLst>
                  <a:outerShdw blurRad="38100" dist="38100" dir="2700000" algn="tl">
                    <a:srgbClr val="000000">
                      <a:alpha val="43137"/>
                    </a:srgbClr>
                  </a:outerShdw>
                </a:effectLst>
              </a:rPr>
              <a:t>It causes one to lose his soul: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Make a list of things that cause one to be lost.  What would be your “top ten”?  </a:t>
            </a:r>
            <a:r>
              <a:rPr lang="en-US" sz="3600" b="1" i="1" dirty="0" smtClean="0">
                <a:solidFill>
                  <a:srgbClr val="FF9900"/>
                </a:solidFill>
                <a:effectLst>
                  <a:outerShdw blurRad="38100" dist="38100" dir="2700000" algn="tl">
                    <a:srgbClr val="000000">
                      <a:alpha val="43137"/>
                    </a:srgbClr>
                  </a:outerShdw>
                </a:effectLst>
              </a:rPr>
              <a:t>Rev. 21:8</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Do you think </a:t>
            </a:r>
            <a:r>
              <a:rPr lang="en-US" sz="3600" b="1" i="1" u="sng" dirty="0" smtClean="0">
                <a:effectLst>
                  <a:outerShdw blurRad="38100" dist="38100" dir="2700000" algn="tl">
                    <a:srgbClr val="000000">
                      <a:alpha val="43137"/>
                    </a:srgbClr>
                  </a:outerShdw>
                </a:effectLst>
              </a:rPr>
              <a:t>cowardice</a:t>
            </a:r>
            <a:r>
              <a:rPr lang="en-US" sz="3600" b="1" dirty="0" smtClean="0">
                <a:effectLst>
                  <a:outerShdw blurRad="38100" dist="38100" dir="2700000" algn="tl">
                    <a:srgbClr val="000000">
                      <a:alpha val="43137"/>
                    </a:srgbClr>
                  </a:outerShdw>
                </a:effectLst>
              </a:rPr>
              <a:t> is a serious matter?</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What did God put at the head of the list?</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13</a:t>
            </a:fld>
            <a:endParaRPr lang="en-US" altLang="en-US"/>
          </a:p>
        </p:txBody>
      </p:sp>
    </p:spTree>
    <p:extLst>
      <p:ext uri="{BB962C8B-B14F-4D97-AF65-F5344CB8AC3E}">
        <p14:creationId xmlns:p14="http://schemas.microsoft.com/office/powerpoint/2010/main" val="114195533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How to overcome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1800"/>
              </a:spcAft>
              <a:buFont typeface="Wingdings 2"/>
              <a:buChar char=""/>
              <a:defRPr/>
            </a:pPr>
            <a:r>
              <a:rPr lang="en-US" sz="4000" b="1" i="1" dirty="0" smtClean="0">
                <a:effectLst>
                  <a:outerShdw blurRad="38100" dist="38100" dir="2700000" algn="tl">
                    <a:srgbClr val="000000">
                      <a:alpha val="43137"/>
                    </a:srgbClr>
                  </a:outerShdw>
                </a:effectLst>
              </a:rPr>
              <a:t>Learn to trust in God:  </a:t>
            </a:r>
            <a:r>
              <a:rPr lang="en-US" sz="4000" b="1" i="1" dirty="0" smtClean="0">
                <a:solidFill>
                  <a:srgbClr val="FF9900"/>
                </a:solidFill>
                <a:effectLst>
                  <a:outerShdw blurRad="38100" dist="38100" dir="2700000" algn="tl">
                    <a:srgbClr val="000000">
                      <a:alpha val="43137"/>
                    </a:srgbClr>
                  </a:outerShdw>
                </a:effectLst>
              </a:rPr>
              <a:t>Prov. 29:25</a:t>
            </a:r>
            <a:r>
              <a:rPr lang="en-US" sz="4000" b="1" i="1" dirty="0" smtClean="0">
                <a:effectLst>
                  <a:outerShdw blurRad="38100" dist="38100" dir="2700000" algn="tl">
                    <a:srgbClr val="000000">
                      <a:alpha val="43137"/>
                    </a:srgbClr>
                  </a:outerShdw>
                </a:effectLst>
              </a:rPr>
              <a:t>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Trusting God is the solution:  </a:t>
            </a:r>
            <a:r>
              <a:rPr lang="en-US" sz="3600" b="1" i="1" dirty="0" smtClean="0">
                <a:solidFill>
                  <a:srgbClr val="FF9900"/>
                </a:solidFill>
                <a:effectLst>
                  <a:outerShdw blurRad="38100" dist="38100" dir="2700000" algn="tl">
                    <a:srgbClr val="000000">
                      <a:alpha val="43137"/>
                    </a:srgbClr>
                  </a:outerShdw>
                </a:effectLst>
              </a:rPr>
              <a:t>Lk. 12:4-7; Rom. 8:31-39</a:t>
            </a:r>
          </a:p>
          <a:p>
            <a:pPr marL="1028700" lvl="1" indent="-619125"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Bondage in sin brings fear while divine adoption removes it!  </a:t>
            </a:r>
            <a:r>
              <a:rPr lang="en-US" sz="3600" b="1" i="1" dirty="0" smtClean="0">
                <a:solidFill>
                  <a:srgbClr val="FF9900"/>
                </a:solidFill>
                <a:effectLst>
                  <a:outerShdw blurRad="38100" dist="38100" dir="2700000" algn="tl">
                    <a:srgbClr val="000000">
                      <a:alpha val="43137"/>
                    </a:srgbClr>
                  </a:outerShdw>
                </a:effectLst>
              </a:rPr>
              <a:t>Rom. 8:15</a:t>
            </a:r>
          </a:p>
          <a:p>
            <a:pPr marL="1028700" lvl="1" indent="-619125"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We need the conviction Paul had:  </a:t>
            </a:r>
            <a:r>
              <a:rPr lang="en-US" sz="3600" b="1" i="1" dirty="0" smtClean="0">
                <a:solidFill>
                  <a:srgbClr val="FF9900"/>
                </a:solidFill>
                <a:effectLst>
                  <a:outerShdw blurRad="38100" dist="38100" dir="2700000" algn="tl">
                    <a:srgbClr val="000000">
                      <a:alpha val="43137"/>
                    </a:srgbClr>
                  </a:outerShdw>
                </a:effectLst>
              </a:rPr>
              <a:t>2 Tim. 1:12</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14</a:t>
            </a:fld>
            <a:endParaRPr lang="en-US" altLang="en-US"/>
          </a:p>
        </p:txBody>
      </p:sp>
    </p:spTree>
    <p:extLst>
      <p:ext uri="{BB962C8B-B14F-4D97-AF65-F5344CB8AC3E}">
        <p14:creationId xmlns:p14="http://schemas.microsoft.com/office/powerpoint/2010/main" val="275774765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dissolve">
                                      <p:cBhvr>
                                        <p:cTn id="23" dur="500"/>
                                        <p:tgtEl>
                                          <p:spTgt spid="3">
                                            <p:txEl>
                                              <p:pRg st="1" end="1"/>
                                            </p:txEl>
                                          </p:spTgt>
                                        </p:tgtEl>
                                      </p:cBhvr>
                                    </p:animEffect>
                                  </p:childTnLst>
                                </p:cTn>
                              </p:par>
                            </p:childTnLst>
                          </p:cTn>
                        </p:par>
                        <p:par>
                          <p:cTn id="24" fill="hold">
                            <p:stCondLst>
                              <p:cond delay="1000"/>
                            </p:stCondLst>
                            <p:childTnLst>
                              <p:par>
                                <p:cTn id="25" presetID="9"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par>
                          <p:cTn id="28" fill="hold">
                            <p:stCondLst>
                              <p:cond delay="1500"/>
                            </p:stCondLst>
                            <p:childTnLst>
                              <p:par>
                                <p:cTn id="29" presetID="9"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dissolv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How to overcome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1800"/>
              </a:spcAft>
              <a:buFont typeface="Wingdings 2"/>
              <a:buChar char=""/>
              <a:defRPr/>
            </a:pPr>
            <a:r>
              <a:rPr lang="en-US" sz="4000" b="1" i="1" dirty="0" smtClean="0">
                <a:effectLst>
                  <a:outerShdw blurRad="38100" dist="38100" dir="2700000" algn="tl">
                    <a:srgbClr val="000000">
                      <a:alpha val="43137"/>
                    </a:srgbClr>
                  </a:outerShdw>
                </a:effectLst>
              </a:rPr>
              <a:t>Learn to live in the presence of </a:t>
            </a:r>
            <a:r>
              <a:rPr lang="en-US" sz="4000" b="1" i="1" dirty="0" smtClean="0">
                <a:effectLst>
                  <a:outerShdw blurRad="38100" dist="38100" dir="2700000" algn="tl">
                    <a:srgbClr val="000000">
                      <a:alpha val="43137"/>
                    </a:srgbClr>
                  </a:outerShdw>
                </a:effectLst>
              </a:rPr>
              <a:t>God:</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A child’s trust of parents is absolute.</a:t>
            </a:r>
            <a:endParaRPr lang="en-US" sz="36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We should have similar feelings toward God:  </a:t>
            </a:r>
            <a:r>
              <a:rPr lang="en-US" sz="3600" b="1" i="1" dirty="0" smtClean="0">
                <a:solidFill>
                  <a:srgbClr val="FF9900"/>
                </a:solidFill>
                <a:effectLst>
                  <a:outerShdw blurRad="38100" dist="38100" dir="2700000" algn="tl">
                    <a:srgbClr val="000000">
                      <a:alpha val="43137"/>
                    </a:srgbClr>
                  </a:outerShdw>
                </a:effectLst>
              </a:rPr>
              <a:t>Heb. 13:5-6</a:t>
            </a:r>
          </a:p>
          <a:p>
            <a:pPr marL="1028700" lvl="1" indent="-619125"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Remember Elisha’s servant?  </a:t>
            </a:r>
            <a:r>
              <a:rPr lang="en-US" sz="3600" b="1" i="1" dirty="0" smtClean="0">
                <a:solidFill>
                  <a:srgbClr val="FF9900"/>
                </a:solidFill>
                <a:effectLst>
                  <a:outerShdw blurRad="38100" dist="38100" dir="2700000" algn="tl">
                    <a:srgbClr val="000000">
                      <a:alpha val="43137"/>
                    </a:srgbClr>
                  </a:outerShdw>
                </a:effectLst>
              </a:rPr>
              <a:t>2 Kgs. 6; Psa. 46:1-2</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15</a:t>
            </a:fld>
            <a:endParaRPr lang="en-US" altLang="en-US"/>
          </a:p>
        </p:txBody>
      </p:sp>
    </p:spTree>
    <p:extLst>
      <p:ext uri="{BB962C8B-B14F-4D97-AF65-F5344CB8AC3E}">
        <p14:creationId xmlns:p14="http://schemas.microsoft.com/office/powerpoint/2010/main" val="2021174890"/>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How to overcome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1200"/>
              </a:spcAft>
              <a:buFont typeface="Wingdings 2"/>
              <a:buChar char=""/>
              <a:defRPr/>
            </a:pPr>
            <a:r>
              <a:rPr lang="en-US" sz="4000" b="1" i="1" dirty="0" smtClean="0">
                <a:effectLst>
                  <a:outerShdw blurRad="38100" dist="38100" dir="2700000" algn="tl">
                    <a:srgbClr val="000000">
                      <a:alpha val="43137"/>
                    </a:srgbClr>
                  </a:outerShdw>
                </a:effectLst>
              </a:rPr>
              <a:t>Sanctify the Lord in our heart:  </a:t>
            </a:r>
            <a:r>
              <a:rPr lang="en-US" sz="4000" b="1" i="1" dirty="0" smtClean="0">
                <a:solidFill>
                  <a:srgbClr val="FF9900"/>
                </a:solidFill>
                <a:effectLst>
                  <a:outerShdw blurRad="38100" dist="38100" dir="2700000" algn="tl">
                    <a:srgbClr val="000000">
                      <a:alpha val="43137"/>
                    </a:srgbClr>
                  </a:outerShdw>
                </a:effectLst>
              </a:rPr>
              <a:t>1 Pet. 3:13-15</a:t>
            </a:r>
            <a:r>
              <a:rPr lang="en-US" sz="4000" b="1" i="1" dirty="0" smtClean="0">
                <a:effectLst>
                  <a:outerShdw blurRad="38100" dist="38100" dir="2700000" algn="tl">
                    <a:srgbClr val="000000">
                      <a:alpha val="43137"/>
                    </a:srgbClr>
                  </a:outerShdw>
                </a:effectLst>
              </a:rPr>
              <a:t>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Filling our heart with God pushes out fear!</a:t>
            </a:r>
            <a:endParaRPr lang="en-US" sz="36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Sanctifying the Lord leaves on room for anything else!</a:t>
            </a:r>
            <a:endParaRPr lang="en-US" sz="36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Requires our total focus and effort!  </a:t>
            </a:r>
            <a:r>
              <a:rPr lang="en-US" sz="3600" b="1" i="1" dirty="0" smtClean="0">
                <a:solidFill>
                  <a:srgbClr val="FF9900"/>
                </a:solidFill>
                <a:effectLst>
                  <a:outerShdw blurRad="38100" dist="38100" dir="2700000" algn="tl">
                    <a:srgbClr val="000000">
                      <a:alpha val="43137"/>
                    </a:srgbClr>
                  </a:outerShdw>
                </a:effectLst>
              </a:rPr>
              <a:t>Matt. 5:6; 13:46</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16</a:t>
            </a:fld>
            <a:endParaRPr lang="en-US" altLang="en-US"/>
          </a:p>
        </p:txBody>
      </p:sp>
    </p:spTree>
    <p:extLst>
      <p:ext uri="{BB962C8B-B14F-4D97-AF65-F5344CB8AC3E}">
        <p14:creationId xmlns:p14="http://schemas.microsoft.com/office/powerpoint/2010/main" val="215283217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How to overcome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1200"/>
              </a:spcAft>
              <a:buFont typeface="Wingdings 2"/>
              <a:buChar char=""/>
              <a:defRPr/>
            </a:pPr>
            <a:r>
              <a:rPr lang="en-US" sz="4000" b="1" i="1" dirty="0" smtClean="0">
                <a:effectLst>
                  <a:outerShdw blurRad="38100" dist="38100" dir="2700000" algn="tl">
                    <a:srgbClr val="000000">
                      <a:alpha val="43137"/>
                    </a:srgbClr>
                  </a:outerShdw>
                </a:effectLst>
              </a:rPr>
              <a:t>Learn to use our spiritual armor: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Are you </a:t>
            </a:r>
            <a:r>
              <a:rPr lang="en-US" sz="3400" b="1" i="1" dirty="0" smtClean="0">
                <a:effectLst>
                  <a:outerShdw blurRad="38100" dist="38100" dir="2700000" algn="tl">
                    <a:srgbClr val="000000">
                      <a:alpha val="43137"/>
                    </a:srgbClr>
                  </a:outerShdw>
                </a:effectLst>
              </a:rPr>
              <a:t>“always…ready”</a:t>
            </a:r>
            <a:r>
              <a:rPr lang="en-US" sz="3400" b="1" dirty="0" smtClean="0">
                <a:effectLst>
                  <a:outerShdw blurRad="38100" dist="38100" dir="2700000" algn="tl">
                    <a:srgbClr val="000000">
                      <a:alpha val="43137"/>
                    </a:srgbClr>
                  </a:outerShdw>
                </a:effectLst>
              </a:rPr>
              <a:t>?  </a:t>
            </a:r>
            <a:r>
              <a:rPr lang="en-US" sz="3400" b="1" i="1" dirty="0" smtClean="0">
                <a:solidFill>
                  <a:srgbClr val="FF9900"/>
                </a:solidFill>
                <a:effectLst>
                  <a:outerShdw blurRad="38100" dist="38100" dir="2700000" algn="tl">
                    <a:srgbClr val="000000">
                      <a:alpha val="43137"/>
                    </a:srgbClr>
                  </a:outerShdw>
                </a:effectLst>
              </a:rPr>
              <a:t>1 Pet. 3:15</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Requires more than knowledge!  </a:t>
            </a:r>
            <a:r>
              <a:rPr lang="en-US" sz="3400" b="1" i="1" dirty="0" smtClean="0">
                <a:solidFill>
                  <a:srgbClr val="FF9900"/>
                </a:solidFill>
                <a:effectLst>
                  <a:outerShdw blurRad="38100" dist="38100" dir="2700000" algn="tl">
                    <a:srgbClr val="000000">
                      <a:alpha val="43137"/>
                    </a:srgbClr>
                  </a:outerShdw>
                </a:effectLst>
              </a:rPr>
              <a:t>Matt. 16:26; 13:46</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But knowledge is the key for confidence.</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God’s armor only protects us if we put it on and know how to use it!  </a:t>
            </a:r>
            <a:r>
              <a:rPr lang="en-US" sz="3400" b="1" i="1" dirty="0" smtClean="0">
                <a:solidFill>
                  <a:srgbClr val="FF9900"/>
                </a:solidFill>
                <a:effectLst>
                  <a:outerShdw blurRad="38100" dist="38100" dir="2700000" algn="tl">
                    <a:srgbClr val="000000">
                      <a:alpha val="43137"/>
                    </a:srgbClr>
                  </a:outerShdw>
                </a:effectLst>
              </a:rPr>
              <a:t>Eph. 6:10-17; Heb. 4:12-13; 1 Pet. 1:25</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17</a:t>
            </a:fld>
            <a:endParaRPr lang="en-US" altLang="en-US"/>
          </a:p>
        </p:txBody>
      </p:sp>
    </p:spTree>
    <p:extLst>
      <p:ext uri="{BB962C8B-B14F-4D97-AF65-F5344CB8AC3E}">
        <p14:creationId xmlns:p14="http://schemas.microsoft.com/office/powerpoint/2010/main" val="82417789"/>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How to overcome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447800"/>
            <a:ext cx="8839200" cy="5227638"/>
          </a:xfrm>
        </p:spPr>
        <p:txBody>
          <a:bodyPr rtlCol="0" anchor="t">
            <a:noAutofit/>
          </a:bodyPr>
          <a:lstStyle/>
          <a:p>
            <a:pPr marL="438912" indent="-320040" eaLnBrk="1" fontAlgn="auto" hangingPunct="1">
              <a:spcBef>
                <a:spcPts val="0"/>
              </a:spcBef>
              <a:spcAft>
                <a:spcPts val="1200"/>
              </a:spcAft>
              <a:buFont typeface="Wingdings 2"/>
              <a:buChar char=""/>
              <a:defRPr/>
            </a:pPr>
            <a:r>
              <a:rPr lang="en-US" sz="4000" b="1" i="1" dirty="0" smtClean="0">
                <a:effectLst>
                  <a:outerShdw blurRad="38100" dist="38100" dir="2700000" algn="tl">
                    <a:srgbClr val="000000">
                      <a:alpha val="43137"/>
                    </a:srgbClr>
                  </a:outerShdw>
                </a:effectLst>
              </a:rPr>
              <a:t>Pray: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The key to making God’s armor effective:  </a:t>
            </a:r>
            <a:r>
              <a:rPr lang="en-US" sz="3400" b="1" i="1" dirty="0" smtClean="0">
                <a:solidFill>
                  <a:srgbClr val="FF9900"/>
                </a:solidFill>
                <a:effectLst>
                  <a:outerShdw blurRad="38100" dist="38100" dir="2700000" algn="tl">
                    <a:srgbClr val="000000">
                      <a:alpha val="43137"/>
                    </a:srgbClr>
                  </a:outerShdw>
                </a:effectLst>
              </a:rPr>
              <a:t>Eph. 6:18</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If inspired apostles needed prayer, I surely do too!  </a:t>
            </a:r>
            <a:r>
              <a:rPr lang="en-US" sz="3400" b="1" i="1" dirty="0" smtClean="0">
                <a:solidFill>
                  <a:srgbClr val="FF9900"/>
                </a:solidFill>
                <a:effectLst>
                  <a:outerShdw blurRad="38100" dist="38100" dir="2700000" algn="tl">
                    <a:srgbClr val="000000">
                      <a:alpha val="43137"/>
                    </a:srgbClr>
                  </a:outerShdw>
                </a:effectLst>
              </a:rPr>
              <a:t>Acts 4:29-31</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Eliminates fear, brings peace of mind:  </a:t>
            </a:r>
            <a:r>
              <a:rPr lang="en-US" sz="3400" b="1" i="1" dirty="0" smtClean="0">
                <a:solidFill>
                  <a:srgbClr val="FF9900"/>
                </a:solidFill>
                <a:effectLst>
                  <a:outerShdw blurRad="38100" dist="38100" dir="2700000" algn="tl">
                    <a:srgbClr val="000000">
                      <a:alpha val="43137"/>
                    </a:srgbClr>
                  </a:outerShdw>
                </a:effectLst>
              </a:rPr>
              <a:t>Phil. 4:6-7; Psa. 55:4-5, 16-17, 22</a:t>
            </a:r>
          </a:p>
          <a:p>
            <a:pPr marL="1028700" lvl="1" indent="-619125" eaLnBrk="1" fontAlgn="auto" hangingPunct="1">
              <a:spcBef>
                <a:spcPts val="0"/>
              </a:spcBef>
              <a:spcAft>
                <a:spcPts val="1200"/>
              </a:spcAft>
              <a:buClr>
                <a:srgbClr val="FF9900"/>
              </a:buClr>
              <a:buSzPct val="115000"/>
              <a:buFont typeface="Wingdings 2" panose="05020102010507070707" pitchFamily="18" charset="2"/>
              <a:buChar char=""/>
              <a:defRPr/>
            </a:pPr>
            <a:r>
              <a:rPr lang="en-US" sz="3400" b="1" dirty="0" smtClean="0">
                <a:effectLst>
                  <a:outerShdw blurRad="38100" dist="38100" dir="2700000" algn="tl">
                    <a:srgbClr val="000000">
                      <a:alpha val="43137"/>
                    </a:srgbClr>
                  </a:outerShdw>
                </a:effectLst>
              </a:rPr>
              <a:t>How about you?  </a:t>
            </a:r>
            <a:r>
              <a:rPr lang="en-US" sz="3400" b="1" i="1" dirty="0" smtClean="0">
                <a:solidFill>
                  <a:srgbClr val="FF9900"/>
                </a:solidFill>
                <a:effectLst>
                  <a:outerShdw blurRad="38100" dist="38100" dir="2700000" algn="tl">
                    <a:srgbClr val="000000">
                      <a:alpha val="43137"/>
                    </a:srgbClr>
                  </a:outerShdw>
                </a:effectLst>
              </a:rPr>
              <a:t>Lk. 18:1-8</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18</a:t>
            </a:fld>
            <a:endParaRPr lang="en-US" altLang="en-US"/>
          </a:p>
        </p:txBody>
      </p:sp>
    </p:spTree>
    <p:extLst>
      <p:ext uri="{BB962C8B-B14F-4D97-AF65-F5344CB8AC3E}">
        <p14:creationId xmlns:p14="http://schemas.microsoft.com/office/powerpoint/2010/main" val="410619078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lstStyle/>
          <a:p>
            <a:pPr eaLnBrk="1" fontAlgn="auto" hangingPunct="1">
              <a:spcAft>
                <a:spcPts val="0"/>
              </a:spcAft>
              <a:defRPr/>
            </a:pPr>
            <a:r>
              <a:rPr lang="en-US" dirty="0" smtClean="0">
                <a:solidFill>
                  <a:schemeClr val="accent1">
                    <a:satMod val="150000"/>
                  </a:schemeClr>
                </a:solidFill>
              </a:rPr>
              <a:t>Conclusion</a:t>
            </a:r>
            <a:endParaRPr lang="en-US" dirty="0">
              <a:solidFill>
                <a:schemeClr val="accent1">
                  <a:satMod val="150000"/>
                </a:schemeClr>
              </a:solidFill>
            </a:endParaRPr>
          </a:p>
        </p:txBody>
      </p:sp>
      <p:sp>
        <p:nvSpPr>
          <p:cNvPr id="3" name="Content Placeholder 2"/>
          <p:cNvSpPr>
            <a:spLocks noGrp="1"/>
          </p:cNvSpPr>
          <p:nvPr>
            <p:ph idx="1"/>
          </p:nvPr>
        </p:nvSpPr>
        <p:spPr>
          <a:xfrm>
            <a:off x="152400" y="1682687"/>
            <a:ext cx="8915400" cy="4870513"/>
          </a:xfrm>
        </p:spPr>
        <p:txBody>
          <a:bodyPr rtlCol="0" anchor="t">
            <a:normAutofit/>
          </a:bodyPr>
          <a:lstStyle/>
          <a:p>
            <a:pPr marL="438912" indent="-320040" eaLnBrk="1" fontAlgn="auto" hangingPunct="1">
              <a:spcBef>
                <a:spcPts val="0"/>
              </a:spcBef>
              <a:spcAft>
                <a:spcPts val="1800"/>
              </a:spcAft>
              <a:buFont typeface="Wingdings 2"/>
              <a:buChar char=""/>
              <a:defRPr/>
            </a:pPr>
            <a:r>
              <a:rPr lang="en-US" sz="3800" b="1" dirty="0" smtClean="0">
                <a:effectLst>
                  <a:outerShdw blurRad="38100" dist="38100" dir="2700000" algn="tl">
                    <a:srgbClr val="000000">
                      <a:alpha val="43137"/>
                    </a:srgbClr>
                  </a:outerShdw>
                </a:effectLst>
              </a:rPr>
              <a:t>A problem with fear is not insignificant!</a:t>
            </a:r>
            <a:endParaRPr lang="en-US" sz="3800" b="1" dirty="0" smtClean="0">
              <a:solidFill>
                <a:srgbClr val="FF9900"/>
              </a:solidFill>
              <a:effectLst>
                <a:outerShdw blurRad="38100" dist="38100" dir="2700000" algn="tl">
                  <a:srgbClr val="000000">
                    <a:alpha val="43137"/>
                  </a:srgbClr>
                </a:outerShdw>
              </a:effectLst>
            </a:endParaRPr>
          </a:p>
          <a:p>
            <a:pPr marL="438912" indent="-320040" eaLnBrk="1" fontAlgn="auto" hangingPunct="1">
              <a:spcBef>
                <a:spcPts val="0"/>
              </a:spcBef>
              <a:spcAft>
                <a:spcPts val="1800"/>
              </a:spcAft>
              <a:buFont typeface="Wingdings 2"/>
              <a:buChar char=""/>
              <a:defRPr/>
            </a:pPr>
            <a:r>
              <a:rPr lang="en-US" sz="3800" b="1" dirty="0" smtClean="0">
                <a:effectLst>
                  <a:outerShdw blurRad="38100" dist="38100" dir="2700000" algn="tl">
                    <a:srgbClr val="000000">
                      <a:alpha val="43137"/>
                    </a:srgbClr>
                  </a:outerShdw>
                </a:effectLst>
              </a:rPr>
              <a:t>It will keep us from pleasing God, serving Him and going to heaven.</a:t>
            </a:r>
            <a:endParaRPr lang="en-US" sz="3800" b="1" i="1" dirty="0" smtClean="0">
              <a:solidFill>
                <a:srgbClr val="FF9900"/>
              </a:solidFill>
              <a:effectLst>
                <a:outerShdw blurRad="38100" dist="38100" dir="2700000" algn="tl">
                  <a:srgbClr val="000000">
                    <a:alpha val="43137"/>
                  </a:srgbClr>
                </a:outerShdw>
              </a:effectLst>
            </a:endParaRPr>
          </a:p>
          <a:p>
            <a:pPr marL="438912" indent="-320040" eaLnBrk="1" fontAlgn="auto" hangingPunct="1">
              <a:spcBef>
                <a:spcPts val="0"/>
              </a:spcBef>
              <a:spcAft>
                <a:spcPts val="1800"/>
              </a:spcAft>
              <a:buFont typeface="Wingdings 2"/>
              <a:buChar char=""/>
              <a:defRPr/>
            </a:pPr>
            <a:r>
              <a:rPr lang="en-US" sz="3800" b="1" dirty="0" smtClean="0">
                <a:effectLst>
                  <a:outerShdw blurRad="38100" dist="38100" dir="2700000" algn="tl">
                    <a:srgbClr val="000000">
                      <a:alpha val="43137"/>
                    </a:srgbClr>
                  </a:outerShdw>
                </a:effectLst>
              </a:rPr>
              <a:t>Remember  </a:t>
            </a:r>
            <a:r>
              <a:rPr lang="en-US" sz="3800" b="1" i="1" dirty="0" smtClean="0">
                <a:solidFill>
                  <a:srgbClr val="FF9900"/>
                </a:solidFill>
                <a:effectLst>
                  <a:outerShdw blurRad="38100" dist="38100" dir="2700000" algn="tl">
                    <a:srgbClr val="000000">
                      <a:alpha val="43137"/>
                    </a:srgbClr>
                  </a:outerShdw>
                </a:effectLst>
              </a:rPr>
              <a:t>2 Tim. 1:7</a:t>
            </a:r>
          </a:p>
          <a:p>
            <a:pPr marL="438912" indent="-320040" eaLnBrk="1" fontAlgn="auto" hangingPunct="1">
              <a:spcBef>
                <a:spcPts val="0"/>
              </a:spcBef>
              <a:spcAft>
                <a:spcPts val="1800"/>
              </a:spcAft>
              <a:buFont typeface="Wingdings 2"/>
              <a:buChar char=""/>
              <a:defRPr/>
            </a:pPr>
            <a:r>
              <a:rPr lang="en-US" sz="3800" b="1" dirty="0" smtClean="0">
                <a:effectLst>
                  <a:outerShdw blurRad="38100" dist="38100" dir="2700000" algn="tl">
                    <a:srgbClr val="000000">
                      <a:alpha val="43137"/>
                    </a:srgbClr>
                  </a:outerShdw>
                </a:effectLst>
              </a:rPr>
              <a:t>Let us put on the whole armor of God and lean upon Him in prayer!</a:t>
            </a:r>
            <a:endParaRPr lang="en-US" sz="3800" b="1" dirty="0">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19</a:t>
            </a:fld>
            <a:endParaRPr lang="en-US" alt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
                                        </p:tgtEl>
                                        <p:attrNameLst>
                                          <p:attrName>style.visibility</p:attrName>
                                        </p:attrNameLst>
                                      </p:cBhvr>
                                      <p:to>
                                        <p:strVal val="visible"/>
                                      </p:to>
                                    </p:set>
                                  </p:childTnLst>
                                </p:cTn>
                              </p:par>
                            </p:childTnLst>
                          </p:cTn>
                        </p:par>
                        <p:par>
                          <p:cTn id="10" fill="hold" nodeType="afterGroup">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par>
                          <p:cTn id="18" fill="hold">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par>
                          <p:cTn id="22" fill="hold">
                            <p:stCondLst>
                              <p:cond delay="2500"/>
                            </p:stCondLst>
                            <p:childTnLst>
                              <p:par>
                                <p:cTn id="23" presetID="9"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21942"/>
            <a:ext cx="9144000" cy="1524000"/>
          </a:xfrm>
        </p:spPr>
        <p:txBody>
          <a:bodyPr anchor="ctr">
            <a:normAutofit/>
          </a:bodyPr>
          <a:lstStyle/>
          <a:p>
            <a:pPr algn="ctr" eaLnBrk="1" fontAlgn="auto" hangingPunct="1">
              <a:spcAft>
                <a:spcPts val="0"/>
              </a:spcAft>
              <a:defRPr/>
            </a:pPr>
            <a:r>
              <a:rPr lang="en-US" sz="4600" i="1" dirty="0" smtClean="0">
                <a:solidFill>
                  <a:schemeClr val="accent1">
                    <a:satMod val="150000"/>
                  </a:schemeClr>
                </a:solidFill>
                <a:effectLst>
                  <a:outerShdw blurRad="38100" dist="38100" dir="2700000" algn="tl">
                    <a:srgbClr val="000000">
                      <a:alpha val="43137"/>
                    </a:srgbClr>
                  </a:outerShdw>
                </a:effectLst>
              </a:rPr>
              <a:t>Overcoming Sin (9):  Fear</a:t>
            </a:r>
            <a:r>
              <a:rPr lang="en-US" sz="4900" i="1" dirty="0" smtClean="0">
                <a:solidFill>
                  <a:schemeClr val="accent1">
                    <a:satMod val="150000"/>
                  </a:schemeClr>
                </a:solidFill>
                <a:effectLst>
                  <a:outerShdw blurRad="38100" dist="38100" dir="2700000" algn="tl">
                    <a:srgbClr val="000000">
                      <a:alpha val="43137"/>
                    </a:srgbClr>
                  </a:outerShdw>
                </a:effectLst>
              </a:rPr>
              <a:t/>
            </a:r>
            <a:br>
              <a:rPr lang="en-US" sz="4900" i="1" dirty="0" smtClean="0">
                <a:solidFill>
                  <a:schemeClr val="accent1">
                    <a:satMod val="150000"/>
                  </a:schemeClr>
                </a:solidFill>
                <a:effectLst>
                  <a:outerShdw blurRad="38100" dist="38100" dir="2700000" algn="tl">
                    <a:srgbClr val="000000">
                      <a:alpha val="43137"/>
                    </a:srgbClr>
                  </a:outerShdw>
                </a:effectLst>
              </a:rPr>
            </a:br>
            <a:r>
              <a:rPr lang="en-US" sz="4000" i="1" dirty="0" smtClean="0">
                <a:solidFill>
                  <a:srgbClr val="92D050"/>
                </a:solidFill>
                <a:effectLst>
                  <a:outerShdw blurRad="38100" dist="38100" dir="2700000" algn="tl">
                    <a:srgbClr val="000000">
                      <a:alpha val="43137"/>
                    </a:srgbClr>
                  </a:outerShdw>
                </a:effectLst>
              </a:rPr>
              <a:t>2 Timothy 1:7</a:t>
            </a:r>
            <a:endParaRPr lang="en-US" sz="4000" i="1" dirty="0">
              <a:solidFill>
                <a:srgbClr val="92D05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188913"/>
            <a:ext cx="64262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nodeType="afterGroup">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strVal val="#ppt_w+.3"/>
                                          </p:val>
                                        </p:tav>
                                        <p:tav tm="100000">
                                          <p:val>
                                            <p:strVal val="#ppt_w"/>
                                          </p:val>
                                        </p:tav>
                                      </p:tavLst>
                                    </p:anim>
                                    <p:anim calcmode="lin" valueType="num">
                                      <p:cBhvr>
                                        <p:cTn id="14" dur="1000" fill="hold"/>
                                        <p:tgtEl>
                                          <p:spTgt spid="2"/>
                                        </p:tgtEl>
                                        <p:attrNameLst>
                                          <p:attrName>ppt_h</p:attrName>
                                        </p:attrNameLst>
                                      </p:cBhvr>
                                      <p:tavLst>
                                        <p:tav tm="0">
                                          <p:val>
                                            <p:strVal val="#ppt_h"/>
                                          </p:val>
                                        </p:tav>
                                        <p:tav tm="100000">
                                          <p:val>
                                            <p:strVal val="#ppt_h"/>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lstStyle/>
          <a:p>
            <a:pPr eaLnBrk="1" fontAlgn="auto" hangingPunct="1">
              <a:spcAft>
                <a:spcPts val="0"/>
              </a:spcAft>
              <a:defRPr/>
            </a:pPr>
            <a:r>
              <a:rPr lang="en-US" dirty="0" smtClean="0">
                <a:solidFill>
                  <a:schemeClr val="accent1">
                    <a:satMod val="150000"/>
                  </a:schemeClr>
                </a:solidFill>
              </a:rPr>
              <a:t>Introduction</a:t>
            </a:r>
            <a:endParaRPr lang="en-US" dirty="0">
              <a:solidFill>
                <a:schemeClr val="accent1">
                  <a:satMod val="150000"/>
                </a:schemeClr>
              </a:solidFill>
            </a:endParaRPr>
          </a:p>
        </p:txBody>
      </p:sp>
      <p:sp>
        <p:nvSpPr>
          <p:cNvPr id="3" name="Content Placeholder 2"/>
          <p:cNvSpPr>
            <a:spLocks noGrp="1"/>
          </p:cNvSpPr>
          <p:nvPr>
            <p:ph idx="1"/>
          </p:nvPr>
        </p:nvSpPr>
        <p:spPr>
          <a:xfrm>
            <a:off x="0" y="1524000"/>
            <a:ext cx="9144000" cy="762000"/>
          </a:xfrm>
        </p:spPr>
        <p:txBody>
          <a:bodyPr rtlCol="0" anchor="t">
            <a:noAutofit/>
          </a:bodyPr>
          <a:lstStyle/>
          <a:p>
            <a:pPr marL="438912" indent="-320040" eaLnBrk="1" fontAlgn="auto" hangingPunct="1">
              <a:spcBef>
                <a:spcPts val="0"/>
              </a:spcBef>
              <a:spcAft>
                <a:spcPts val="1800"/>
              </a:spcAft>
              <a:buFont typeface="Wingdings 2"/>
              <a:buChar char=""/>
              <a:defRPr/>
            </a:pPr>
            <a:r>
              <a:rPr lang="en-US" sz="3600" b="1" dirty="0" smtClean="0">
                <a:effectLst>
                  <a:outerShdw blurRad="38100" dist="38100" dir="2700000" algn="tl">
                    <a:srgbClr val="000000">
                      <a:alpha val="43137"/>
                    </a:srgbClr>
                  </a:outerShdw>
                </a:effectLst>
              </a:rPr>
              <a:t>What are your fears?</a:t>
            </a:r>
          </a:p>
        </p:txBody>
      </p:sp>
      <p:pic>
        <p:nvPicPr>
          <p:cNvPr id="4" name="Picture 4" descr="b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3</a:t>
            </a:fld>
            <a:endParaRPr lang="en-US" altLang="en-US"/>
          </a:p>
        </p:txBody>
      </p:sp>
      <p:sp>
        <p:nvSpPr>
          <p:cNvPr id="6" name="Content Placeholder 2"/>
          <p:cNvSpPr txBox="1">
            <a:spLocks/>
          </p:cNvSpPr>
          <p:nvPr/>
        </p:nvSpPr>
        <p:spPr bwMode="auto">
          <a:xfrm>
            <a:off x="15766" y="213360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smtClean="0">
                <a:effectLst>
                  <a:outerShdw blurRad="38100" dist="38100" dir="2700000" algn="tl">
                    <a:srgbClr val="000000">
                      <a:alpha val="43137"/>
                    </a:srgbClr>
                  </a:outerShdw>
                </a:effectLst>
              </a:rPr>
              <a:t>Claustrophobia:</a:t>
            </a:r>
            <a:endParaRPr lang="en-US" sz="3600" b="1" dirty="0" smtClean="0">
              <a:effectLst>
                <a:outerShdw blurRad="38100" dist="38100" dir="2700000" algn="tl">
                  <a:srgbClr val="000000">
                    <a:alpha val="43137"/>
                  </a:srgbClr>
                </a:outerShdw>
              </a:effectLst>
            </a:endParaRPr>
          </a:p>
        </p:txBody>
      </p:sp>
      <p:sp>
        <p:nvSpPr>
          <p:cNvPr id="7" name="Content Placeholder 2"/>
          <p:cNvSpPr txBox="1">
            <a:spLocks/>
          </p:cNvSpPr>
          <p:nvPr/>
        </p:nvSpPr>
        <p:spPr bwMode="auto">
          <a:xfrm>
            <a:off x="4495800" y="22098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confined spaces</a:t>
            </a:r>
          </a:p>
        </p:txBody>
      </p:sp>
      <p:sp>
        <p:nvSpPr>
          <p:cNvPr id="8" name="Content Placeholder 2"/>
          <p:cNvSpPr txBox="1">
            <a:spLocks/>
          </p:cNvSpPr>
          <p:nvPr/>
        </p:nvSpPr>
        <p:spPr bwMode="auto">
          <a:xfrm>
            <a:off x="0" y="27432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Altophobia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9" name="Content Placeholder 2"/>
          <p:cNvSpPr txBox="1">
            <a:spLocks/>
          </p:cNvSpPr>
          <p:nvPr/>
        </p:nvSpPr>
        <p:spPr bwMode="auto">
          <a:xfrm>
            <a:off x="4495800" y="28194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heights</a:t>
            </a:r>
          </a:p>
        </p:txBody>
      </p:sp>
      <p:sp>
        <p:nvSpPr>
          <p:cNvPr id="10" name="Content Placeholder 2"/>
          <p:cNvSpPr txBox="1">
            <a:spLocks/>
          </p:cNvSpPr>
          <p:nvPr/>
        </p:nvSpPr>
        <p:spPr bwMode="auto">
          <a:xfrm>
            <a:off x="0" y="34290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Aviophobia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1" name="Content Placeholder 2"/>
          <p:cNvSpPr txBox="1">
            <a:spLocks/>
          </p:cNvSpPr>
          <p:nvPr/>
        </p:nvSpPr>
        <p:spPr bwMode="auto">
          <a:xfrm>
            <a:off x="4495800" y="35052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flying</a:t>
            </a:r>
          </a:p>
        </p:txBody>
      </p:sp>
      <p:sp>
        <p:nvSpPr>
          <p:cNvPr id="12" name="Content Placeholder 2"/>
          <p:cNvSpPr txBox="1">
            <a:spLocks/>
          </p:cNvSpPr>
          <p:nvPr/>
        </p:nvSpPr>
        <p:spPr bwMode="auto">
          <a:xfrm>
            <a:off x="0" y="41148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smtClean="0">
                <a:effectLst>
                  <a:outerShdw blurRad="38100" dist="38100" dir="2700000" algn="tl">
                    <a:srgbClr val="000000">
                      <a:alpha val="43137"/>
                    </a:srgbClr>
                  </a:outerShdw>
                </a:effectLst>
              </a:rPr>
              <a:t>Hydrophobia:</a:t>
            </a:r>
            <a:endParaRPr lang="en-US" sz="3600" b="1" dirty="0" smtClean="0">
              <a:effectLst>
                <a:outerShdw blurRad="38100" dist="38100" dir="2700000" algn="tl">
                  <a:srgbClr val="000000">
                    <a:alpha val="43137"/>
                  </a:srgbClr>
                </a:outerShdw>
              </a:effectLst>
            </a:endParaRPr>
          </a:p>
        </p:txBody>
      </p:sp>
      <p:sp>
        <p:nvSpPr>
          <p:cNvPr id="13" name="Content Placeholder 2"/>
          <p:cNvSpPr txBox="1">
            <a:spLocks/>
          </p:cNvSpPr>
          <p:nvPr/>
        </p:nvSpPr>
        <p:spPr bwMode="auto">
          <a:xfrm>
            <a:off x="4495800" y="41910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water</a:t>
            </a:r>
          </a:p>
        </p:txBody>
      </p:sp>
      <p:sp>
        <p:nvSpPr>
          <p:cNvPr id="14" name="Content Placeholder 2"/>
          <p:cNvSpPr txBox="1">
            <a:spLocks/>
          </p:cNvSpPr>
          <p:nvPr/>
        </p:nvSpPr>
        <p:spPr bwMode="auto">
          <a:xfrm>
            <a:off x="0" y="48006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smtClean="0">
                <a:effectLst>
                  <a:outerShdw blurRad="38100" dist="38100" dir="2700000" algn="tl">
                    <a:srgbClr val="000000">
                      <a:alpha val="43137"/>
                    </a:srgbClr>
                  </a:outerShdw>
                </a:effectLst>
              </a:rPr>
              <a:t>Arachnophobia:</a:t>
            </a:r>
            <a:endParaRPr lang="en-US" sz="3600" b="1" dirty="0" smtClean="0">
              <a:effectLst>
                <a:outerShdw blurRad="38100" dist="38100" dir="2700000" algn="tl">
                  <a:srgbClr val="000000">
                    <a:alpha val="43137"/>
                  </a:srgbClr>
                </a:outerShdw>
              </a:effectLst>
            </a:endParaRPr>
          </a:p>
        </p:txBody>
      </p:sp>
      <p:sp>
        <p:nvSpPr>
          <p:cNvPr id="15" name="Content Placeholder 2"/>
          <p:cNvSpPr txBox="1">
            <a:spLocks/>
          </p:cNvSpPr>
          <p:nvPr/>
        </p:nvSpPr>
        <p:spPr bwMode="auto">
          <a:xfrm>
            <a:off x="4495800" y="48768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spiders</a:t>
            </a:r>
          </a:p>
        </p:txBody>
      </p:sp>
      <p:sp>
        <p:nvSpPr>
          <p:cNvPr id="16" name="Content Placeholder 2"/>
          <p:cNvSpPr txBox="1">
            <a:spLocks/>
          </p:cNvSpPr>
          <p:nvPr/>
        </p:nvSpPr>
        <p:spPr bwMode="auto">
          <a:xfrm>
            <a:off x="0" y="54864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Ophidiophobia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7" name="Content Placeholder 2"/>
          <p:cNvSpPr txBox="1">
            <a:spLocks/>
          </p:cNvSpPr>
          <p:nvPr/>
        </p:nvSpPr>
        <p:spPr bwMode="auto">
          <a:xfrm>
            <a:off x="4495800" y="55626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snakes</a:t>
            </a:r>
          </a:p>
        </p:txBody>
      </p:sp>
      <p:sp>
        <p:nvSpPr>
          <p:cNvPr id="18" name="Content Placeholder 2"/>
          <p:cNvSpPr txBox="1">
            <a:spLocks/>
          </p:cNvSpPr>
          <p:nvPr/>
        </p:nvSpPr>
        <p:spPr bwMode="auto">
          <a:xfrm>
            <a:off x="0" y="61722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Glossophobia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9" name="Content Placeholder 2"/>
          <p:cNvSpPr txBox="1">
            <a:spLocks/>
          </p:cNvSpPr>
          <p:nvPr/>
        </p:nvSpPr>
        <p:spPr bwMode="auto">
          <a:xfrm>
            <a:off x="4495800" y="62484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public speaking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dissolv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dissolve">
                                      <p:cBhvr>
                                        <p:cTn id="28" dur="50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dissolve">
                                      <p:cBhvr>
                                        <p:cTn id="33" dur="500"/>
                                        <p:tgtEl>
                                          <p:spTgt spid="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dissolve">
                                      <p:cBhvr>
                                        <p:cTn id="38" dur="500"/>
                                        <p:tgtEl>
                                          <p:spTgt spid="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dissolve">
                                      <p:cBhvr>
                                        <p:cTn id="43" dur="500"/>
                                        <p:tgtEl>
                                          <p:spTgt spid="10">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1">
                                            <p:txEl>
                                              <p:pRg st="0" end="0"/>
                                            </p:txEl>
                                          </p:spTgt>
                                        </p:tgtEl>
                                        <p:attrNameLst>
                                          <p:attrName>style.visibility</p:attrName>
                                        </p:attrNameLst>
                                      </p:cBhvr>
                                      <p:to>
                                        <p:strVal val="visible"/>
                                      </p:to>
                                    </p:set>
                                    <p:animEffect transition="in" filter="dissolve">
                                      <p:cBhvr>
                                        <p:cTn id="48" dur="500"/>
                                        <p:tgtEl>
                                          <p:spTgt spid="11">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animEffect transition="in" filter="dissolve">
                                      <p:cBhvr>
                                        <p:cTn id="53" dur="500"/>
                                        <p:tgtEl>
                                          <p:spTgt spid="12">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3">
                                            <p:txEl>
                                              <p:pRg st="0" end="0"/>
                                            </p:txEl>
                                          </p:spTgt>
                                        </p:tgtEl>
                                        <p:attrNameLst>
                                          <p:attrName>style.visibility</p:attrName>
                                        </p:attrNameLst>
                                      </p:cBhvr>
                                      <p:to>
                                        <p:strVal val="visible"/>
                                      </p:to>
                                    </p:set>
                                    <p:animEffect transition="in" filter="dissolve">
                                      <p:cBhvr>
                                        <p:cTn id="58" dur="500"/>
                                        <p:tgtEl>
                                          <p:spTgt spid="13">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4">
                                            <p:txEl>
                                              <p:pRg st="0" end="0"/>
                                            </p:txEl>
                                          </p:spTgt>
                                        </p:tgtEl>
                                        <p:attrNameLst>
                                          <p:attrName>style.visibility</p:attrName>
                                        </p:attrNameLst>
                                      </p:cBhvr>
                                      <p:to>
                                        <p:strVal val="visible"/>
                                      </p:to>
                                    </p:set>
                                    <p:animEffect transition="in" filter="dissolve">
                                      <p:cBhvr>
                                        <p:cTn id="63" dur="500"/>
                                        <p:tgtEl>
                                          <p:spTgt spid="14">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5">
                                            <p:txEl>
                                              <p:pRg st="0" end="0"/>
                                            </p:txEl>
                                          </p:spTgt>
                                        </p:tgtEl>
                                        <p:attrNameLst>
                                          <p:attrName>style.visibility</p:attrName>
                                        </p:attrNameLst>
                                      </p:cBhvr>
                                      <p:to>
                                        <p:strVal val="visible"/>
                                      </p:to>
                                    </p:set>
                                    <p:animEffect transition="in" filter="dissolve">
                                      <p:cBhvr>
                                        <p:cTn id="68" dur="500"/>
                                        <p:tgtEl>
                                          <p:spTgt spid="15">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6">
                                            <p:txEl>
                                              <p:pRg st="0" end="0"/>
                                            </p:txEl>
                                          </p:spTgt>
                                        </p:tgtEl>
                                        <p:attrNameLst>
                                          <p:attrName>style.visibility</p:attrName>
                                        </p:attrNameLst>
                                      </p:cBhvr>
                                      <p:to>
                                        <p:strVal val="visible"/>
                                      </p:to>
                                    </p:set>
                                    <p:animEffect transition="in" filter="dissolve">
                                      <p:cBhvr>
                                        <p:cTn id="73" dur="500"/>
                                        <p:tgtEl>
                                          <p:spTgt spid="16">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17">
                                            <p:txEl>
                                              <p:pRg st="0" end="0"/>
                                            </p:txEl>
                                          </p:spTgt>
                                        </p:tgtEl>
                                        <p:attrNameLst>
                                          <p:attrName>style.visibility</p:attrName>
                                        </p:attrNameLst>
                                      </p:cBhvr>
                                      <p:to>
                                        <p:strVal val="visible"/>
                                      </p:to>
                                    </p:set>
                                    <p:animEffect transition="in" filter="dissolve">
                                      <p:cBhvr>
                                        <p:cTn id="78" dur="500"/>
                                        <p:tgtEl>
                                          <p:spTgt spid="17">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18">
                                            <p:txEl>
                                              <p:pRg st="0" end="0"/>
                                            </p:txEl>
                                          </p:spTgt>
                                        </p:tgtEl>
                                        <p:attrNameLst>
                                          <p:attrName>style.visibility</p:attrName>
                                        </p:attrNameLst>
                                      </p:cBhvr>
                                      <p:to>
                                        <p:strVal val="visible"/>
                                      </p:to>
                                    </p:set>
                                    <p:animEffect transition="in" filter="dissolve">
                                      <p:cBhvr>
                                        <p:cTn id="83" dur="500"/>
                                        <p:tgtEl>
                                          <p:spTgt spid="18">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19">
                                            <p:txEl>
                                              <p:pRg st="0" end="0"/>
                                            </p:txEl>
                                          </p:spTgt>
                                        </p:tgtEl>
                                        <p:attrNameLst>
                                          <p:attrName>style.visibility</p:attrName>
                                        </p:attrNameLst>
                                      </p:cBhvr>
                                      <p:to>
                                        <p:strVal val="visible"/>
                                      </p:to>
                                    </p:set>
                                    <p:animEffect transition="in" filter="dissolve">
                                      <p:cBhvr>
                                        <p:cTn id="88"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build="p"/>
      <p:bldP spid="7" grpId="0" build="p"/>
      <p:bldP spid="8" grpId="0" build="p"/>
      <p:bldP spid="9" grpId="0" build="p"/>
      <p:bldP spid="10" grpId="0" build="p"/>
      <p:bldP spid="11" grpId="0" build="p"/>
      <p:bldP spid="12" grpId="0" build="p"/>
      <p:bldP spid="13" grpId="0" build="p"/>
      <p:bldP spid="14" grpId="0" build="p"/>
      <p:bldP spid="15" grpId="0" build="p"/>
      <p:bldP spid="16" grpId="0" build="p"/>
      <p:bldP spid="17" grpId="0" build="p"/>
      <p:bldP spid="18" grpId="0" build="p"/>
      <p:bldP spid="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lstStyle/>
          <a:p>
            <a:pPr eaLnBrk="1" fontAlgn="auto" hangingPunct="1">
              <a:spcAft>
                <a:spcPts val="0"/>
              </a:spcAft>
              <a:defRPr/>
            </a:pPr>
            <a:r>
              <a:rPr lang="en-US" dirty="0" smtClean="0">
                <a:solidFill>
                  <a:schemeClr val="accent1">
                    <a:satMod val="150000"/>
                  </a:schemeClr>
                </a:solidFill>
              </a:rPr>
              <a:t>Introduction</a:t>
            </a:r>
            <a:endParaRPr lang="en-US" dirty="0">
              <a:solidFill>
                <a:schemeClr val="accent1">
                  <a:satMod val="150000"/>
                </a:schemeClr>
              </a:solidFill>
            </a:endParaRPr>
          </a:p>
        </p:txBody>
      </p:sp>
      <p:sp>
        <p:nvSpPr>
          <p:cNvPr id="3" name="Content Placeholder 2"/>
          <p:cNvSpPr>
            <a:spLocks noGrp="1"/>
          </p:cNvSpPr>
          <p:nvPr>
            <p:ph idx="1"/>
          </p:nvPr>
        </p:nvSpPr>
        <p:spPr>
          <a:xfrm>
            <a:off x="0" y="1524000"/>
            <a:ext cx="9144000" cy="762000"/>
          </a:xfrm>
        </p:spPr>
        <p:txBody>
          <a:bodyPr rtlCol="0" anchor="t">
            <a:noAutofit/>
          </a:bodyPr>
          <a:lstStyle/>
          <a:p>
            <a:pPr marL="438912" indent="-320040" eaLnBrk="1" fontAlgn="auto" hangingPunct="1">
              <a:spcBef>
                <a:spcPts val="0"/>
              </a:spcBef>
              <a:spcAft>
                <a:spcPts val="1800"/>
              </a:spcAft>
              <a:buFont typeface="Wingdings 2"/>
              <a:buChar char=""/>
              <a:defRPr/>
            </a:pPr>
            <a:r>
              <a:rPr lang="en-US" sz="3600" b="1" dirty="0" smtClean="0">
                <a:effectLst>
                  <a:outerShdw blurRad="38100" dist="38100" dir="2700000" algn="tl">
                    <a:srgbClr val="000000">
                      <a:alpha val="43137"/>
                    </a:srgbClr>
                  </a:outerShdw>
                </a:effectLst>
              </a:rPr>
              <a:t>What are your fears?</a:t>
            </a:r>
          </a:p>
        </p:txBody>
      </p:sp>
      <p:pic>
        <p:nvPicPr>
          <p:cNvPr id="4" name="Picture 4" descr="b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8204200" y="5791200"/>
            <a:ext cx="733425" cy="274638"/>
          </a:xfrm>
        </p:spPr>
        <p:txBody>
          <a:bodyPr/>
          <a:lstStyle/>
          <a:p>
            <a:fld id="{8A12D182-E177-439E-963A-8290377CD485}" type="slidenum">
              <a:rPr lang="en-US" altLang="en-US" smtClean="0"/>
              <a:pPr/>
              <a:t>4</a:t>
            </a:fld>
            <a:endParaRPr lang="en-US" altLang="en-US"/>
          </a:p>
        </p:txBody>
      </p:sp>
      <p:sp>
        <p:nvSpPr>
          <p:cNvPr id="6" name="Content Placeholder 2"/>
          <p:cNvSpPr txBox="1">
            <a:spLocks/>
          </p:cNvSpPr>
          <p:nvPr/>
        </p:nvSpPr>
        <p:spPr bwMode="auto">
          <a:xfrm>
            <a:off x="15766" y="243840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smtClean="0">
                <a:effectLst>
                  <a:outerShdw blurRad="38100" dist="38100" dir="2700000" algn="tl">
                    <a:srgbClr val="000000">
                      <a:alpha val="43137"/>
                    </a:srgbClr>
                  </a:outerShdw>
                </a:effectLst>
              </a:rPr>
              <a:t>Brontophobia:</a:t>
            </a:r>
            <a:endParaRPr lang="en-US" sz="3600" b="1" dirty="0" smtClean="0">
              <a:effectLst>
                <a:outerShdw blurRad="38100" dist="38100" dir="2700000" algn="tl">
                  <a:srgbClr val="000000">
                    <a:alpha val="43137"/>
                  </a:srgbClr>
                </a:outerShdw>
              </a:effectLst>
            </a:endParaRPr>
          </a:p>
        </p:txBody>
      </p:sp>
      <p:sp>
        <p:nvSpPr>
          <p:cNvPr id="7" name="Content Placeholder 2"/>
          <p:cNvSpPr txBox="1">
            <a:spLocks/>
          </p:cNvSpPr>
          <p:nvPr/>
        </p:nvSpPr>
        <p:spPr bwMode="auto">
          <a:xfrm>
            <a:off x="4511566" y="25908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2600" b="1" dirty="0" smtClean="0">
                <a:effectLst>
                  <a:outerShdw blurRad="38100" dist="38100" dir="2700000" algn="tl">
                    <a:srgbClr val="000000">
                      <a:alpha val="43137"/>
                    </a:srgbClr>
                  </a:outerShdw>
                </a:effectLst>
              </a:rPr>
              <a:t>Fear of thunder &amp; lightening</a:t>
            </a:r>
          </a:p>
        </p:txBody>
      </p:sp>
      <p:sp>
        <p:nvSpPr>
          <p:cNvPr id="10" name="Content Placeholder 2"/>
          <p:cNvSpPr txBox="1">
            <a:spLocks/>
          </p:cNvSpPr>
          <p:nvPr/>
        </p:nvSpPr>
        <p:spPr bwMode="auto">
          <a:xfrm>
            <a:off x="0" y="31242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Coulrophobia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1" name="Content Placeholder 2"/>
          <p:cNvSpPr txBox="1">
            <a:spLocks/>
          </p:cNvSpPr>
          <p:nvPr/>
        </p:nvSpPr>
        <p:spPr bwMode="auto">
          <a:xfrm>
            <a:off x="4495800" y="32004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clowns</a:t>
            </a:r>
          </a:p>
        </p:txBody>
      </p:sp>
      <p:sp>
        <p:nvSpPr>
          <p:cNvPr id="12" name="Content Placeholder 2"/>
          <p:cNvSpPr txBox="1">
            <a:spLocks/>
          </p:cNvSpPr>
          <p:nvPr/>
        </p:nvSpPr>
        <p:spPr bwMode="auto">
          <a:xfrm>
            <a:off x="0" y="38862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Dendrophobia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3" name="Content Placeholder 2"/>
          <p:cNvSpPr txBox="1">
            <a:spLocks/>
          </p:cNvSpPr>
          <p:nvPr/>
        </p:nvSpPr>
        <p:spPr bwMode="auto">
          <a:xfrm>
            <a:off x="4495800" y="39624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trees</a:t>
            </a:r>
          </a:p>
        </p:txBody>
      </p:sp>
      <p:sp>
        <p:nvSpPr>
          <p:cNvPr id="14" name="Content Placeholder 2"/>
          <p:cNvSpPr txBox="1">
            <a:spLocks/>
          </p:cNvSpPr>
          <p:nvPr/>
        </p:nvSpPr>
        <p:spPr bwMode="auto">
          <a:xfrm>
            <a:off x="0" y="45720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Pentheraphobia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5" name="Content Placeholder 2"/>
          <p:cNvSpPr txBox="1">
            <a:spLocks/>
          </p:cNvSpPr>
          <p:nvPr/>
        </p:nvSpPr>
        <p:spPr bwMode="auto">
          <a:xfrm>
            <a:off x="4495800" y="46482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mother-in-law</a:t>
            </a:r>
          </a:p>
        </p:txBody>
      </p:sp>
      <p:sp>
        <p:nvSpPr>
          <p:cNvPr id="16" name="Content Placeholder 2"/>
          <p:cNvSpPr txBox="1">
            <a:spLocks/>
          </p:cNvSpPr>
          <p:nvPr/>
        </p:nvSpPr>
        <p:spPr bwMode="auto">
          <a:xfrm>
            <a:off x="0" y="5334000"/>
            <a:ext cx="480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Phronemophobia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7" name="Content Placeholder 2"/>
          <p:cNvSpPr txBox="1">
            <a:spLocks/>
          </p:cNvSpPr>
          <p:nvPr/>
        </p:nvSpPr>
        <p:spPr bwMode="auto">
          <a:xfrm>
            <a:off x="4495800" y="54102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thinking</a:t>
            </a:r>
          </a:p>
        </p:txBody>
      </p:sp>
      <p:sp>
        <p:nvSpPr>
          <p:cNvPr id="18" name="Content Placeholder 2"/>
          <p:cNvSpPr txBox="1">
            <a:spLocks/>
          </p:cNvSpPr>
          <p:nvPr/>
        </p:nvSpPr>
        <p:spPr bwMode="auto">
          <a:xfrm>
            <a:off x="0" y="60198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Eccleisiophobia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19" name="Content Placeholder 2"/>
          <p:cNvSpPr txBox="1">
            <a:spLocks/>
          </p:cNvSpPr>
          <p:nvPr/>
        </p:nvSpPr>
        <p:spPr bwMode="auto">
          <a:xfrm>
            <a:off x="4495800" y="60960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church</a:t>
            </a:r>
          </a:p>
        </p:txBody>
      </p:sp>
    </p:spTree>
    <p:extLst>
      <p:ext uri="{BB962C8B-B14F-4D97-AF65-F5344CB8AC3E}">
        <p14:creationId xmlns:p14="http://schemas.microsoft.com/office/powerpoint/2010/main" val="223334041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dissolve">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dissolve">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dissolve">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dissolve">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dissolve">
                                      <p:cBhvr>
                                        <p:cTn id="47" dur="500"/>
                                        <p:tgtEl>
                                          <p:spTgt spid="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dissolve">
                                      <p:cBhvr>
                                        <p:cTn id="52" dur="500"/>
                                        <p:tgtEl>
                                          <p:spTgt spid="1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5">
                                            <p:txEl>
                                              <p:pRg st="0" end="0"/>
                                            </p:txEl>
                                          </p:spTgt>
                                        </p:tgtEl>
                                        <p:attrNameLst>
                                          <p:attrName>style.visibility</p:attrName>
                                        </p:attrNameLst>
                                      </p:cBhvr>
                                      <p:to>
                                        <p:strVal val="visible"/>
                                      </p:to>
                                    </p:set>
                                    <p:animEffect transition="in" filter="dissolve">
                                      <p:cBhvr>
                                        <p:cTn id="57" dur="500"/>
                                        <p:tgtEl>
                                          <p:spTgt spid="15">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6">
                                            <p:txEl>
                                              <p:pRg st="0" end="0"/>
                                            </p:txEl>
                                          </p:spTgt>
                                        </p:tgtEl>
                                        <p:attrNameLst>
                                          <p:attrName>style.visibility</p:attrName>
                                        </p:attrNameLst>
                                      </p:cBhvr>
                                      <p:to>
                                        <p:strVal val="visible"/>
                                      </p:to>
                                    </p:set>
                                    <p:animEffect transition="in" filter="dissolve">
                                      <p:cBhvr>
                                        <p:cTn id="62" dur="500"/>
                                        <p:tgtEl>
                                          <p:spTgt spid="1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7">
                                            <p:txEl>
                                              <p:pRg st="0" end="0"/>
                                            </p:txEl>
                                          </p:spTgt>
                                        </p:tgtEl>
                                        <p:attrNameLst>
                                          <p:attrName>style.visibility</p:attrName>
                                        </p:attrNameLst>
                                      </p:cBhvr>
                                      <p:to>
                                        <p:strVal val="visible"/>
                                      </p:to>
                                    </p:set>
                                    <p:animEffect transition="in" filter="dissolve">
                                      <p:cBhvr>
                                        <p:cTn id="67" dur="500"/>
                                        <p:tgtEl>
                                          <p:spTgt spid="17">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8">
                                            <p:txEl>
                                              <p:pRg st="0" end="0"/>
                                            </p:txEl>
                                          </p:spTgt>
                                        </p:tgtEl>
                                        <p:attrNameLst>
                                          <p:attrName>style.visibility</p:attrName>
                                        </p:attrNameLst>
                                      </p:cBhvr>
                                      <p:to>
                                        <p:strVal val="visible"/>
                                      </p:to>
                                    </p:set>
                                    <p:animEffect transition="in" filter="dissolve">
                                      <p:cBhvr>
                                        <p:cTn id="72" dur="500"/>
                                        <p:tgtEl>
                                          <p:spTgt spid="18">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9">
                                            <p:txEl>
                                              <p:pRg st="0" end="0"/>
                                            </p:txEl>
                                          </p:spTgt>
                                        </p:tgtEl>
                                        <p:attrNameLst>
                                          <p:attrName>style.visibility</p:attrName>
                                        </p:attrNameLst>
                                      </p:cBhvr>
                                      <p:to>
                                        <p:strVal val="visible"/>
                                      </p:to>
                                    </p:set>
                                    <p:animEffect transition="in" filter="dissolve">
                                      <p:cBhvr>
                                        <p:cTn id="77"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7" grpId="0" build="p"/>
      <p:bldP spid="10" grpId="0" build="p"/>
      <p:bldP spid="11" grpId="0" build="p"/>
      <p:bldP spid="12" grpId="0" build="p"/>
      <p:bldP spid="13" grpId="0" build="p"/>
      <p:bldP spid="14" grpId="0" build="p"/>
      <p:bldP spid="15" grpId="0" build="p"/>
      <p:bldP spid="16" grpId="0" build="p"/>
      <p:bldP spid="17" grpId="0" build="p"/>
      <p:bldP spid="18" grpId="0" build="p"/>
      <p:bldP spid="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lstStyle/>
          <a:p>
            <a:pPr eaLnBrk="1" fontAlgn="auto" hangingPunct="1">
              <a:spcAft>
                <a:spcPts val="0"/>
              </a:spcAft>
              <a:defRPr/>
            </a:pPr>
            <a:r>
              <a:rPr lang="en-US" dirty="0" smtClean="0">
                <a:solidFill>
                  <a:schemeClr val="accent1">
                    <a:satMod val="150000"/>
                  </a:schemeClr>
                </a:solidFill>
              </a:rPr>
              <a:t>Introduction</a:t>
            </a:r>
            <a:endParaRPr lang="en-US" dirty="0">
              <a:solidFill>
                <a:schemeClr val="accent1">
                  <a:satMod val="150000"/>
                </a:schemeClr>
              </a:solidFill>
            </a:endParaRPr>
          </a:p>
        </p:txBody>
      </p:sp>
      <p:sp>
        <p:nvSpPr>
          <p:cNvPr id="3" name="Content Placeholder 2"/>
          <p:cNvSpPr>
            <a:spLocks noGrp="1"/>
          </p:cNvSpPr>
          <p:nvPr>
            <p:ph idx="1"/>
          </p:nvPr>
        </p:nvSpPr>
        <p:spPr>
          <a:xfrm>
            <a:off x="0" y="1524000"/>
            <a:ext cx="9144000" cy="762000"/>
          </a:xfrm>
        </p:spPr>
        <p:txBody>
          <a:bodyPr rtlCol="0" anchor="t">
            <a:noAutofit/>
          </a:bodyPr>
          <a:lstStyle/>
          <a:p>
            <a:pPr marL="438912" indent="-320040" eaLnBrk="1" fontAlgn="auto" hangingPunct="1">
              <a:spcBef>
                <a:spcPts val="0"/>
              </a:spcBef>
              <a:spcAft>
                <a:spcPts val="1800"/>
              </a:spcAft>
              <a:buFont typeface="Wingdings 2"/>
              <a:buChar char=""/>
              <a:defRPr/>
            </a:pPr>
            <a:r>
              <a:rPr lang="en-US" sz="3600" b="1" dirty="0" smtClean="0">
                <a:effectLst>
                  <a:outerShdw blurRad="38100" dist="38100" dir="2700000" algn="tl">
                    <a:srgbClr val="000000">
                      <a:alpha val="43137"/>
                    </a:srgbClr>
                  </a:outerShdw>
                </a:effectLst>
              </a:rPr>
              <a:t>What are your fears?</a:t>
            </a:r>
          </a:p>
        </p:txBody>
      </p:sp>
      <p:pic>
        <p:nvPicPr>
          <p:cNvPr id="4" name="Picture 4" descr="b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5</a:t>
            </a:fld>
            <a:endParaRPr lang="en-US" altLang="en-US"/>
          </a:p>
        </p:txBody>
      </p:sp>
      <p:sp>
        <p:nvSpPr>
          <p:cNvPr id="6" name="Content Placeholder 2"/>
          <p:cNvSpPr txBox="1">
            <a:spLocks/>
          </p:cNvSpPr>
          <p:nvPr/>
        </p:nvSpPr>
        <p:spPr bwMode="auto">
          <a:xfrm>
            <a:off x="15766" y="2133600"/>
            <a:ext cx="446426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Homilophobia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7" name="Content Placeholder 2"/>
          <p:cNvSpPr txBox="1">
            <a:spLocks/>
          </p:cNvSpPr>
          <p:nvPr/>
        </p:nvSpPr>
        <p:spPr bwMode="auto">
          <a:xfrm>
            <a:off x="4511566" y="22860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sermons</a:t>
            </a:r>
          </a:p>
        </p:txBody>
      </p:sp>
      <p:sp>
        <p:nvSpPr>
          <p:cNvPr id="8" name="Content Placeholder 2"/>
          <p:cNvSpPr txBox="1">
            <a:spLocks/>
          </p:cNvSpPr>
          <p:nvPr/>
        </p:nvSpPr>
        <p:spPr bwMode="auto">
          <a:xfrm>
            <a:off x="0" y="27432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600" b="1" i="1" dirty="0" err="1" smtClean="0">
                <a:effectLst>
                  <a:outerShdw blurRad="38100" dist="38100" dir="2700000" algn="tl">
                    <a:srgbClr val="000000">
                      <a:alpha val="43137"/>
                    </a:srgbClr>
                  </a:outerShdw>
                </a:effectLst>
              </a:rPr>
              <a:t>Panobia</a:t>
            </a:r>
            <a:r>
              <a:rPr lang="en-US" sz="3600" b="1" i="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endParaRPr>
          </a:p>
        </p:txBody>
      </p:sp>
      <p:sp>
        <p:nvSpPr>
          <p:cNvPr id="9" name="Content Placeholder 2"/>
          <p:cNvSpPr txBox="1">
            <a:spLocks/>
          </p:cNvSpPr>
          <p:nvPr/>
        </p:nvSpPr>
        <p:spPr bwMode="auto">
          <a:xfrm>
            <a:off x="4495800" y="2819400"/>
            <a:ext cx="472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09575" lvl="1" indent="0" eaLnBrk="1" fontAlgn="auto" hangingPunct="1">
              <a:spcBef>
                <a:spcPts val="0"/>
              </a:spcBef>
              <a:spcAft>
                <a:spcPts val="1800"/>
              </a:spcAft>
              <a:buClr>
                <a:srgbClr val="FF9900"/>
              </a:buClr>
              <a:buSzPct val="115000"/>
              <a:buNone/>
              <a:defRPr/>
            </a:pPr>
            <a:r>
              <a:rPr lang="en-US" sz="3000" b="1" dirty="0" smtClean="0">
                <a:effectLst>
                  <a:outerShdw blurRad="38100" dist="38100" dir="2700000" algn="tl">
                    <a:srgbClr val="000000">
                      <a:alpha val="43137"/>
                    </a:srgbClr>
                  </a:outerShdw>
                </a:effectLst>
              </a:rPr>
              <a:t>Fear of everything</a:t>
            </a:r>
          </a:p>
        </p:txBody>
      </p:sp>
      <p:sp>
        <p:nvSpPr>
          <p:cNvPr id="20" name="Content Placeholder 2"/>
          <p:cNvSpPr txBox="1">
            <a:spLocks/>
          </p:cNvSpPr>
          <p:nvPr/>
        </p:nvSpPr>
        <p:spPr bwMode="auto">
          <a:xfrm>
            <a:off x="0" y="35814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38912" indent="-320040" eaLnBrk="1" fontAlgn="auto" hangingPunct="1">
              <a:spcBef>
                <a:spcPts val="0"/>
              </a:spcBef>
              <a:spcAft>
                <a:spcPts val="1800"/>
              </a:spcAft>
              <a:buFont typeface="Wingdings 2"/>
              <a:buChar char=""/>
              <a:defRPr/>
            </a:pPr>
            <a:r>
              <a:rPr lang="en-US" sz="3600" b="1" dirty="0" smtClean="0">
                <a:effectLst>
                  <a:outerShdw blurRad="38100" dist="38100" dir="2700000" algn="tl">
                    <a:srgbClr val="000000">
                      <a:alpha val="43137"/>
                    </a:srgbClr>
                  </a:outerShdw>
                </a:effectLst>
              </a:rPr>
              <a:t>Bible uses </a:t>
            </a:r>
            <a:r>
              <a:rPr lang="en-US" sz="3600" b="1" i="1" dirty="0" smtClean="0">
                <a:effectLst>
                  <a:outerShdw blurRad="38100" dist="38100" dir="2700000" algn="tl">
                    <a:srgbClr val="000000">
                      <a:alpha val="43137"/>
                    </a:srgbClr>
                  </a:outerShdw>
                </a:effectLst>
              </a:rPr>
              <a:t>“fear” </a:t>
            </a:r>
            <a:r>
              <a:rPr lang="en-US" sz="3600" b="1" dirty="0" smtClean="0">
                <a:effectLst>
                  <a:outerShdw blurRad="38100" dist="38100" dir="2700000" algn="tl">
                    <a:srgbClr val="000000">
                      <a:alpha val="43137"/>
                    </a:srgbClr>
                  </a:outerShdw>
                </a:effectLst>
              </a:rPr>
              <a:t>in two ways:</a:t>
            </a:r>
          </a:p>
        </p:txBody>
      </p:sp>
      <p:sp>
        <p:nvSpPr>
          <p:cNvPr id="21" name="Content Placeholder 2"/>
          <p:cNvSpPr txBox="1">
            <a:spLocks/>
          </p:cNvSpPr>
          <p:nvPr/>
        </p:nvSpPr>
        <p:spPr bwMode="auto">
          <a:xfrm>
            <a:off x="0" y="4495800"/>
            <a:ext cx="890609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400" b="1" i="1" dirty="0" smtClean="0">
                <a:effectLst>
                  <a:outerShdw blurRad="38100" dist="38100" dir="2700000" algn="tl">
                    <a:srgbClr val="000000">
                      <a:alpha val="43137"/>
                    </a:srgbClr>
                  </a:outerShdw>
                </a:effectLst>
              </a:rPr>
              <a:t>Respect:  </a:t>
            </a:r>
            <a:r>
              <a:rPr lang="en-US" sz="3400" b="1" i="1" dirty="0" smtClean="0">
                <a:solidFill>
                  <a:srgbClr val="FF9900"/>
                </a:solidFill>
                <a:effectLst>
                  <a:outerShdw blurRad="38100" dist="38100" dir="2700000" algn="tl">
                    <a:srgbClr val="000000">
                      <a:alpha val="43137"/>
                    </a:srgbClr>
                  </a:outerShdw>
                </a:effectLst>
              </a:rPr>
              <a:t>Eccl. 12:13; Prov. 1:7; Acts 10:35</a:t>
            </a:r>
            <a:endParaRPr lang="en-US" sz="3400" b="1" dirty="0" smtClean="0">
              <a:effectLst>
                <a:outerShdw blurRad="38100" dist="38100" dir="2700000" algn="tl">
                  <a:srgbClr val="000000">
                    <a:alpha val="43137"/>
                  </a:srgbClr>
                </a:outerShdw>
              </a:effectLst>
            </a:endParaRPr>
          </a:p>
        </p:txBody>
      </p:sp>
      <p:sp>
        <p:nvSpPr>
          <p:cNvPr id="22" name="Content Placeholder 2"/>
          <p:cNvSpPr txBox="1">
            <a:spLocks/>
          </p:cNvSpPr>
          <p:nvPr/>
        </p:nvSpPr>
        <p:spPr bwMode="auto">
          <a:xfrm>
            <a:off x="31532" y="5257800"/>
            <a:ext cx="873146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093788" lvl="1" indent="-684213" eaLnBrk="1" fontAlgn="auto" hangingPunct="1">
              <a:spcBef>
                <a:spcPts val="0"/>
              </a:spcBef>
              <a:spcAft>
                <a:spcPts val="1800"/>
              </a:spcAft>
              <a:buClr>
                <a:srgbClr val="FF9900"/>
              </a:buClr>
              <a:buSzPct val="115000"/>
              <a:buFont typeface="Wingdings 2" panose="05020102010507070707" pitchFamily="18" charset="2"/>
              <a:buChar char=""/>
              <a:defRPr/>
            </a:pPr>
            <a:r>
              <a:rPr lang="en-US" sz="3400" b="1" i="1" dirty="0" smtClean="0">
                <a:effectLst>
                  <a:outerShdw blurRad="38100" dist="38100" dir="2700000" algn="tl">
                    <a:srgbClr val="000000">
                      <a:alpha val="43137"/>
                    </a:srgbClr>
                  </a:outerShdw>
                </a:effectLst>
              </a:rPr>
              <a:t>Cowardice:  </a:t>
            </a:r>
            <a:r>
              <a:rPr lang="en-US" sz="3400" b="1" i="1" dirty="0" smtClean="0">
                <a:solidFill>
                  <a:srgbClr val="FF9900"/>
                </a:solidFill>
                <a:effectLst>
                  <a:outerShdw blurRad="38100" dist="38100" dir="2700000" algn="tl">
                    <a:srgbClr val="000000">
                      <a:alpha val="43137"/>
                    </a:srgbClr>
                  </a:outerShdw>
                </a:effectLst>
              </a:rPr>
              <a:t>2 Tim. 1:7</a:t>
            </a:r>
            <a:endParaRPr lang="en-US" sz="3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569738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dissolve">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dissolv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dissolve">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Effect transition="in" filter="dissolve">
                                      <p:cBhvr>
                                        <p:cTn id="42" dur="500"/>
                                        <p:tgtEl>
                                          <p:spTgt spid="20">
                                            <p:txEl>
                                              <p:pRg st="0" end="0"/>
                                            </p:txEl>
                                          </p:spTgt>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21">
                                            <p:txEl>
                                              <p:pRg st="0" end="0"/>
                                            </p:txEl>
                                          </p:spTgt>
                                        </p:tgtEl>
                                        <p:attrNameLst>
                                          <p:attrName>style.visibility</p:attrName>
                                        </p:attrNameLst>
                                      </p:cBhvr>
                                      <p:to>
                                        <p:strVal val="visible"/>
                                      </p:to>
                                    </p:set>
                                    <p:animEffect transition="in" filter="dissolve">
                                      <p:cBhvr>
                                        <p:cTn id="46" dur="500"/>
                                        <p:tgtEl>
                                          <p:spTgt spid="21">
                                            <p:txEl>
                                              <p:pRg st="0" end="0"/>
                                            </p:txEl>
                                          </p:spTgt>
                                        </p:tgtEl>
                                      </p:cBhvr>
                                    </p:animEffect>
                                  </p:childTnLst>
                                </p:cTn>
                              </p:par>
                            </p:childTnLst>
                          </p:cTn>
                        </p:par>
                        <p:par>
                          <p:cTn id="47" fill="hold">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22">
                                            <p:txEl>
                                              <p:pRg st="0" end="0"/>
                                            </p:txEl>
                                          </p:spTgt>
                                        </p:tgtEl>
                                        <p:attrNameLst>
                                          <p:attrName>style.visibility</p:attrName>
                                        </p:attrNameLst>
                                      </p:cBhvr>
                                      <p:to>
                                        <p:strVal val="visible"/>
                                      </p:to>
                                    </p:set>
                                    <p:animEffect transition="in" filter="dissolve">
                                      <p:cBhvr>
                                        <p:cTn id="50"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7" grpId="0" build="p"/>
      <p:bldP spid="8" grpId="0" build="p"/>
      <p:bldP spid="9" grpId="0" build="p"/>
      <p:bldP spid="20" grpId="0" build="p"/>
      <p:bldP spid="21" grpId="0" build="p"/>
      <p:bldP spid="2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2400"/>
              </a:spcAft>
              <a:buFont typeface="Wingdings 2"/>
              <a:buChar char=""/>
              <a:defRPr/>
            </a:pPr>
            <a:r>
              <a:rPr lang="en-US" sz="4000" b="1" i="1" dirty="0" smtClean="0">
                <a:effectLst>
                  <a:outerShdw blurRad="38100" dist="38100" dir="2700000" algn="tl">
                    <a:srgbClr val="000000">
                      <a:alpha val="43137"/>
                    </a:srgbClr>
                  </a:outerShdw>
                </a:effectLst>
              </a:rPr>
              <a:t>It keeps one from confessing Christ: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Confessing Christ is a prerequisite of salvation:  </a:t>
            </a:r>
            <a:r>
              <a:rPr lang="en-US" sz="3600" b="1" i="1" dirty="0" smtClean="0">
                <a:solidFill>
                  <a:srgbClr val="FF9900"/>
                </a:solidFill>
                <a:effectLst>
                  <a:outerShdw blurRad="38100" dist="38100" dir="2700000" algn="tl">
                    <a:srgbClr val="000000">
                      <a:alpha val="43137"/>
                    </a:srgbClr>
                  </a:outerShdw>
                </a:effectLst>
              </a:rPr>
              <a:t>Matt. 10:32; Rom. 10:9-10; Acts 8:36-37</a:t>
            </a: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Fear can keep one from making this confession:  </a:t>
            </a:r>
            <a:r>
              <a:rPr lang="en-US" sz="3600" b="1" i="1" dirty="0" smtClean="0">
                <a:solidFill>
                  <a:srgbClr val="FF9900"/>
                </a:solidFill>
                <a:effectLst>
                  <a:outerShdw blurRad="38100" dist="38100" dir="2700000" algn="tl">
                    <a:srgbClr val="000000">
                      <a:alpha val="43137"/>
                    </a:srgbClr>
                  </a:outerShdw>
                </a:effectLst>
              </a:rPr>
              <a:t>Jn. 12:42-43</a:t>
            </a:r>
            <a:endParaRPr lang="en-US" sz="3600" b="1" dirty="0" smtClean="0">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6</a:t>
            </a:fld>
            <a:endParaRPr lang="en-US" altLang="en-US"/>
          </a:p>
        </p:txBody>
      </p:sp>
    </p:spTree>
    <p:extLst>
      <p:ext uri="{BB962C8B-B14F-4D97-AF65-F5344CB8AC3E}">
        <p14:creationId xmlns:p14="http://schemas.microsoft.com/office/powerpoint/2010/main" val="308232030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dissolve">
                                      <p:cBhvr>
                                        <p:cTn id="23" dur="500"/>
                                        <p:tgtEl>
                                          <p:spTgt spid="3">
                                            <p:txEl>
                                              <p:pRg st="1" end="1"/>
                                            </p:txEl>
                                          </p:spTgt>
                                        </p:tgtEl>
                                      </p:cBhvr>
                                    </p:animEffect>
                                  </p:childTnLst>
                                </p:cTn>
                              </p:par>
                            </p:childTnLst>
                          </p:cTn>
                        </p:par>
                        <p:par>
                          <p:cTn id="24" fill="hold">
                            <p:stCondLst>
                              <p:cond delay="1000"/>
                            </p:stCondLst>
                            <p:childTnLst>
                              <p:par>
                                <p:cTn id="25" presetID="9"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sp>
        <p:nvSpPr>
          <p:cNvPr id="3" name="Content Placeholder 2"/>
          <p:cNvSpPr>
            <a:spLocks noGrp="1"/>
          </p:cNvSpPr>
          <p:nvPr>
            <p:ph idx="1"/>
          </p:nvPr>
        </p:nvSpPr>
        <p:spPr>
          <a:xfrm>
            <a:off x="304800" y="1630362"/>
            <a:ext cx="8839200" cy="5227638"/>
          </a:xfrm>
        </p:spPr>
        <p:txBody>
          <a:bodyPr rtlCol="0" anchor="t">
            <a:noAutofit/>
          </a:bodyPr>
          <a:lstStyle/>
          <a:p>
            <a:pPr marL="438912" indent="-320040" eaLnBrk="1" fontAlgn="auto" hangingPunct="1">
              <a:spcBef>
                <a:spcPts val="0"/>
              </a:spcBef>
              <a:spcAft>
                <a:spcPts val="2400"/>
              </a:spcAft>
              <a:buFont typeface="Wingdings 2"/>
              <a:buChar char=""/>
              <a:defRPr/>
            </a:pPr>
            <a:r>
              <a:rPr lang="en-US" sz="4000" b="1" i="1" dirty="0" smtClean="0">
                <a:effectLst>
                  <a:outerShdw blurRad="38100" dist="38100" dir="2700000" algn="tl">
                    <a:srgbClr val="000000">
                      <a:alpha val="43137"/>
                    </a:srgbClr>
                  </a:outerShdw>
                </a:effectLst>
              </a:rPr>
              <a:t>It keeps our faith a secret: </a:t>
            </a:r>
            <a:endParaRPr lang="en-US" sz="4000" b="1" i="1" dirty="0" smtClean="0">
              <a:solidFill>
                <a:srgbClr val="FF9900"/>
              </a:solidFill>
              <a:effectLst>
                <a:outerShdw blurRad="38100" dist="38100" dir="2700000" algn="tl">
                  <a:srgbClr val="000000">
                    <a:alpha val="43137"/>
                  </a:srgbClr>
                </a:outerShdw>
              </a:effectLst>
            </a:endParaRP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Remember Joseph of </a:t>
            </a:r>
            <a:r>
              <a:rPr lang="en-US" sz="3600" b="1" dirty="0" err="1" smtClean="0">
                <a:effectLst>
                  <a:outerShdw blurRad="38100" dist="38100" dir="2700000" algn="tl">
                    <a:srgbClr val="000000">
                      <a:alpha val="43137"/>
                    </a:srgbClr>
                  </a:outerShdw>
                </a:effectLst>
              </a:rPr>
              <a:t>Arimathea</a:t>
            </a:r>
            <a:r>
              <a:rPr lang="en-US" sz="3600" b="1" dirty="0" smtClean="0">
                <a:effectLst>
                  <a:outerShdw blurRad="38100" dist="38100" dir="2700000" algn="tl">
                    <a:srgbClr val="000000">
                      <a:alpha val="43137"/>
                    </a:srgbClr>
                  </a:outerShdw>
                </a:effectLst>
              </a:rPr>
              <a:t>?  </a:t>
            </a:r>
            <a:r>
              <a:rPr lang="en-US" sz="3600" b="1" i="1" dirty="0" smtClean="0">
                <a:solidFill>
                  <a:srgbClr val="FF9900"/>
                </a:solidFill>
                <a:effectLst>
                  <a:outerShdw blurRad="38100" dist="38100" dir="2700000" algn="tl">
                    <a:srgbClr val="000000">
                      <a:alpha val="43137"/>
                    </a:srgbClr>
                  </a:outerShdw>
                </a:effectLst>
              </a:rPr>
              <a:t>Jn. 19:38</a:t>
            </a: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Are you a “secret” disciple of Jesus?</a:t>
            </a:r>
          </a:p>
          <a:p>
            <a:pPr marL="1028700" lvl="1" indent="-619125" eaLnBrk="1" fontAlgn="auto" hangingPunct="1">
              <a:spcBef>
                <a:spcPts val="0"/>
              </a:spcBef>
              <a:spcAft>
                <a:spcPts val="2400"/>
              </a:spcAft>
              <a:buClr>
                <a:srgbClr val="FF9900"/>
              </a:buClr>
              <a:buSzPct val="115000"/>
              <a:buFont typeface="Wingdings 2" panose="05020102010507070707" pitchFamily="18" charset="2"/>
              <a:buChar char=""/>
              <a:defRPr/>
            </a:pPr>
            <a:r>
              <a:rPr lang="en-US" sz="3600" b="1" dirty="0" smtClean="0">
                <a:effectLst>
                  <a:outerShdw blurRad="38100" dist="38100" dir="2700000" algn="tl">
                    <a:srgbClr val="000000">
                      <a:alpha val="43137"/>
                    </a:srgbClr>
                  </a:outerShdw>
                </a:effectLst>
              </a:rPr>
              <a:t>How many will face judgment unprepared because you were afraid?</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7</a:t>
            </a:fld>
            <a:endParaRPr lang="en-US" altLang="en-US"/>
          </a:p>
        </p:txBody>
      </p:sp>
    </p:spTree>
    <p:extLst>
      <p:ext uri="{BB962C8B-B14F-4D97-AF65-F5344CB8AC3E}">
        <p14:creationId xmlns:p14="http://schemas.microsoft.com/office/powerpoint/2010/main" val="158691694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8</a:t>
            </a:fld>
            <a:endParaRPr lang="en-US" altLang="en-US"/>
          </a:p>
        </p:txBody>
      </p:sp>
      <p:sp>
        <p:nvSpPr>
          <p:cNvPr id="7" name="Rectangle 6"/>
          <p:cNvSpPr/>
          <p:nvPr/>
        </p:nvSpPr>
        <p:spPr>
          <a:xfrm>
            <a:off x="206376" y="2489061"/>
            <a:ext cx="8937624" cy="4216539"/>
          </a:xfrm>
          <a:prstGeom prst="rect">
            <a:avLst/>
          </a:prstGeom>
        </p:spPr>
        <p:txBody>
          <a:bodyPr wrap="square">
            <a:spAutoFit/>
          </a:bodyPr>
          <a:lstStyle/>
          <a:p>
            <a:r>
              <a:rPr lang="en-US" sz="3200" i="1" dirty="0">
                <a:latin typeface="Gill Sans MT" panose="020B0502020104020203" pitchFamily="34" charset="0"/>
              </a:rPr>
              <a:t>When in the better land, before the bar we stand,</a:t>
            </a:r>
            <a:endParaRPr lang="en-US" sz="3200" dirty="0">
              <a:latin typeface="Gill Sans MT" panose="020B0502020104020203" pitchFamily="34" charset="0"/>
            </a:endParaRPr>
          </a:p>
          <a:p>
            <a:r>
              <a:rPr lang="en-US" sz="3200" i="1" dirty="0">
                <a:latin typeface="Gill Sans MT" panose="020B0502020104020203" pitchFamily="34" charset="0"/>
              </a:rPr>
              <a:t>How deeply grieved our souls will be,</a:t>
            </a:r>
            <a:endParaRPr lang="en-US" sz="3200" dirty="0">
              <a:latin typeface="Gill Sans MT" panose="020B0502020104020203" pitchFamily="34" charset="0"/>
            </a:endParaRPr>
          </a:p>
          <a:p>
            <a:r>
              <a:rPr lang="en-US" sz="3200" i="1" dirty="0">
                <a:latin typeface="Gill Sans MT" panose="020B0502020104020203" pitchFamily="34" charset="0"/>
              </a:rPr>
              <a:t>If any lost one there, should cry in deep despair,</a:t>
            </a:r>
            <a:endParaRPr lang="en-US" sz="3200" dirty="0">
              <a:latin typeface="Gill Sans MT" panose="020B0502020104020203" pitchFamily="34" charset="0"/>
            </a:endParaRPr>
          </a:p>
          <a:p>
            <a:r>
              <a:rPr lang="en-US" sz="3200" i="1" dirty="0">
                <a:latin typeface="Gill Sans MT" panose="020B0502020104020203" pitchFamily="34" charset="0"/>
              </a:rPr>
              <a:t>‘You never mentioned Him to me.’</a:t>
            </a:r>
            <a:endParaRPr lang="en-US" sz="3200" dirty="0">
              <a:latin typeface="Gill Sans MT" panose="020B0502020104020203" pitchFamily="34" charset="0"/>
            </a:endParaRPr>
          </a:p>
          <a:p>
            <a:r>
              <a:rPr lang="en-US" sz="1200" i="1" dirty="0">
                <a:latin typeface="Gill Sans MT" panose="020B0502020104020203" pitchFamily="34" charset="0"/>
              </a:rPr>
              <a:t> </a:t>
            </a:r>
            <a:endParaRPr lang="en-US" sz="1200" dirty="0">
              <a:latin typeface="Gill Sans MT" panose="020B0502020104020203" pitchFamily="34" charset="0"/>
            </a:endParaRPr>
          </a:p>
          <a:p>
            <a:r>
              <a:rPr lang="en-US" sz="3200" i="1" dirty="0">
                <a:latin typeface="Gill Sans MT" panose="020B0502020104020203" pitchFamily="34" charset="0"/>
              </a:rPr>
              <a:t>O let us spread the word, where-</a:t>
            </a:r>
            <a:r>
              <a:rPr lang="en-US" sz="3200" i="1" dirty="0" err="1">
                <a:latin typeface="Gill Sans MT" panose="020B0502020104020203" pitchFamily="34" charset="0"/>
              </a:rPr>
              <a:t>eer</a:t>
            </a:r>
            <a:r>
              <a:rPr lang="en-US" sz="3200" i="1" dirty="0">
                <a:latin typeface="Gill Sans MT" panose="020B0502020104020203" pitchFamily="34" charset="0"/>
              </a:rPr>
              <a:t> it may be heard,</a:t>
            </a:r>
            <a:endParaRPr lang="en-US" sz="3200" dirty="0">
              <a:latin typeface="Gill Sans MT" panose="020B0502020104020203" pitchFamily="34" charset="0"/>
            </a:endParaRPr>
          </a:p>
          <a:p>
            <a:r>
              <a:rPr lang="en-US" sz="3200" i="1" dirty="0">
                <a:latin typeface="Gill Sans MT" panose="020B0502020104020203" pitchFamily="34" charset="0"/>
              </a:rPr>
              <a:t>Help groping souls the light to see,</a:t>
            </a:r>
            <a:endParaRPr lang="en-US" sz="3200" dirty="0">
              <a:latin typeface="Gill Sans MT" panose="020B0502020104020203" pitchFamily="34" charset="0"/>
            </a:endParaRPr>
          </a:p>
          <a:p>
            <a:r>
              <a:rPr lang="en-US" sz="3200" i="1" dirty="0">
                <a:latin typeface="Gill Sans MT" panose="020B0502020104020203" pitchFamily="34" charset="0"/>
              </a:rPr>
              <a:t>That yonder none may say, you showed me not the way,</a:t>
            </a:r>
            <a:endParaRPr lang="en-US" sz="3200" dirty="0">
              <a:latin typeface="Gill Sans MT" panose="020B0502020104020203" pitchFamily="34" charset="0"/>
            </a:endParaRPr>
          </a:p>
          <a:p>
            <a:r>
              <a:rPr lang="en-US" sz="3200" i="1" dirty="0">
                <a:latin typeface="Gill Sans MT" panose="020B0502020104020203" pitchFamily="34" charset="0"/>
              </a:rPr>
              <a:t>‘You never mentioned Him to me.’</a:t>
            </a:r>
            <a:endParaRPr lang="en-US" sz="3200" dirty="0">
              <a:latin typeface="Gill Sans MT" panose="020B0502020104020203" pitchFamily="34" charset="0"/>
            </a:endParaRPr>
          </a:p>
        </p:txBody>
      </p:sp>
      <p:sp>
        <p:nvSpPr>
          <p:cNvPr id="8" name="Rectangle 7"/>
          <p:cNvSpPr/>
          <p:nvPr/>
        </p:nvSpPr>
        <p:spPr>
          <a:xfrm>
            <a:off x="609600" y="1654314"/>
            <a:ext cx="7690823" cy="707886"/>
          </a:xfrm>
          <a:prstGeom prst="rect">
            <a:avLst/>
          </a:prstGeom>
        </p:spPr>
        <p:txBody>
          <a:bodyPr wrap="none">
            <a:spAutoFit/>
          </a:bodyPr>
          <a:lstStyle/>
          <a:p>
            <a:r>
              <a:rPr lang="en-US" sz="4000" b="1" i="1" dirty="0">
                <a:latin typeface="Gill Sans MT" panose="020B0502020104020203" pitchFamily="34" charset="0"/>
                <a:ea typeface="Times New Roman" panose="02020603050405020304" pitchFamily="18" charset="0"/>
                <a:cs typeface="Times New Roman" panose="02020603050405020304" pitchFamily="18" charset="0"/>
              </a:rPr>
              <a:t>You Never Mentioned Him To Me</a:t>
            </a:r>
            <a:endParaRPr lang="en-US" sz="4000" b="1" i="1" dirty="0"/>
          </a:p>
        </p:txBody>
      </p:sp>
    </p:spTree>
    <p:extLst>
      <p:ext uri="{BB962C8B-B14F-4D97-AF65-F5344CB8AC3E}">
        <p14:creationId xmlns:p14="http://schemas.microsoft.com/office/powerpoint/2010/main" val="190999267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marL="685800" indent="-685800" eaLnBrk="1" fontAlgn="auto" hangingPunct="1">
              <a:spcAft>
                <a:spcPts val="0"/>
              </a:spcAft>
              <a:buFont typeface="Wingdings 2" panose="05020102010507070707" pitchFamily="18" charset="2"/>
              <a:buChar char=""/>
              <a:defRPr/>
            </a:pPr>
            <a:r>
              <a:rPr lang="en-US" dirty="0" smtClean="0">
                <a:solidFill>
                  <a:schemeClr val="accent1">
                    <a:satMod val="150000"/>
                  </a:schemeClr>
                </a:solidFill>
              </a:rPr>
              <a:t>What is wrong with fear?</a:t>
            </a:r>
            <a:endParaRPr lang="en-US" i="1" dirty="0">
              <a:solidFill>
                <a:schemeClr val="accent1">
                  <a:satMod val="150000"/>
                </a:schemeClr>
              </a:solidFill>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9</a:t>
            </a:fld>
            <a:endParaRPr lang="en-US" altLang="en-US"/>
          </a:p>
        </p:txBody>
      </p:sp>
      <p:sp>
        <p:nvSpPr>
          <p:cNvPr id="7" name="Rectangle 6"/>
          <p:cNvSpPr/>
          <p:nvPr/>
        </p:nvSpPr>
        <p:spPr>
          <a:xfrm>
            <a:off x="206376" y="2426715"/>
            <a:ext cx="8937624" cy="4339650"/>
          </a:xfrm>
          <a:prstGeom prst="rect">
            <a:avLst/>
          </a:prstGeom>
        </p:spPr>
        <p:txBody>
          <a:bodyPr wrap="square">
            <a:spAutoFit/>
          </a:bodyPr>
          <a:lstStyle/>
          <a:p>
            <a:r>
              <a:rPr lang="en-US" sz="3200" i="1" dirty="0">
                <a:latin typeface="Gill Sans MT" panose="020B0502020104020203" pitchFamily="34" charset="0"/>
              </a:rPr>
              <a:t>A few sweet words may guide, a lost one to His side,</a:t>
            </a:r>
            <a:endParaRPr lang="en-US" sz="3200" dirty="0">
              <a:latin typeface="Gill Sans MT" panose="020B0502020104020203" pitchFamily="34" charset="0"/>
            </a:endParaRPr>
          </a:p>
          <a:p>
            <a:r>
              <a:rPr lang="en-US" sz="3200" i="1" dirty="0">
                <a:latin typeface="Gill Sans MT" panose="020B0502020104020203" pitchFamily="34" charset="0"/>
              </a:rPr>
              <a:t>Or turn sad eyes on Calvary,</a:t>
            </a:r>
            <a:endParaRPr lang="en-US" sz="3200" dirty="0">
              <a:latin typeface="Gill Sans MT" panose="020B0502020104020203" pitchFamily="34" charset="0"/>
            </a:endParaRPr>
          </a:p>
          <a:p>
            <a:r>
              <a:rPr lang="en-US" sz="3200" i="1" dirty="0">
                <a:latin typeface="Gill Sans MT" panose="020B0502020104020203" pitchFamily="34" charset="0"/>
              </a:rPr>
              <a:t>So work as days go by, that yonder none may cry</a:t>
            </a:r>
            <a:endParaRPr lang="en-US" sz="3200" dirty="0">
              <a:latin typeface="Gill Sans MT" panose="020B0502020104020203" pitchFamily="34" charset="0"/>
            </a:endParaRPr>
          </a:p>
          <a:p>
            <a:r>
              <a:rPr lang="en-US" sz="3200" i="1" dirty="0">
                <a:latin typeface="Gill Sans MT" panose="020B0502020104020203" pitchFamily="34" charset="0"/>
              </a:rPr>
              <a:t>‘You never mentioned Him to me.’</a:t>
            </a:r>
            <a:endParaRPr lang="en-US" sz="3200" dirty="0">
              <a:latin typeface="Gill Sans MT" panose="020B0502020104020203" pitchFamily="34" charset="0"/>
            </a:endParaRPr>
          </a:p>
          <a:p>
            <a:r>
              <a:rPr lang="en-US" sz="1200" i="1" dirty="0">
                <a:latin typeface="Gill Sans MT" panose="020B0502020104020203" pitchFamily="34" charset="0"/>
              </a:rPr>
              <a:t> </a:t>
            </a:r>
            <a:endParaRPr lang="en-US" sz="1200" dirty="0">
              <a:latin typeface="Gill Sans MT" panose="020B0502020104020203" pitchFamily="34" charset="0"/>
            </a:endParaRPr>
          </a:p>
          <a:p>
            <a:r>
              <a:rPr lang="en-US" sz="800" b="1" dirty="0">
                <a:latin typeface="Gill Sans MT" panose="020B0502020104020203" pitchFamily="34" charset="0"/>
              </a:rPr>
              <a:t> </a:t>
            </a:r>
            <a:endParaRPr lang="en-US" sz="800" dirty="0">
              <a:latin typeface="Gill Sans MT" panose="020B0502020104020203" pitchFamily="34" charset="0"/>
            </a:endParaRPr>
          </a:p>
          <a:p>
            <a:r>
              <a:rPr lang="en-US" sz="3200" i="1" dirty="0">
                <a:latin typeface="Gill Sans MT" panose="020B0502020104020203" pitchFamily="34" charset="0"/>
              </a:rPr>
              <a:t>You never mentioned Him to me</a:t>
            </a:r>
            <a:endParaRPr lang="en-US" sz="3200" dirty="0">
              <a:latin typeface="Gill Sans MT" panose="020B0502020104020203" pitchFamily="34" charset="0"/>
            </a:endParaRPr>
          </a:p>
          <a:p>
            <a:r>
              <a:rPr lang="en-US" sz="3200" i="1" dirty="0">
                <a:latin typeface="Gill Sans MT" panose="020B0502020104020203" pitchFamily="34" charset="0"/>
              </a:rPr>
              <a:t>Nor help me the light to see</a:t>
            </a:r>
            <a:endParaRPr lang="en-US" sz="3200" dirty="0">
              <a:latin typeface="Gill Sans MT" panose="020B0502020104020203" pitchFamily="34" charset="0"/>
            </a:endParaRPr>
          </a:p>
          <a:p>
            <a:r>
              <a:rPr lang="en-US" sz="3200" i="1" dirty="0">
                <a:latin typeface="Gill Sans MT" panose="020B0502020104020203" pitchFamily="34" charset="0"/>
              </a:rPr>
              <a:t>You met me day by day and knew I was astray</a:t>
            </a:r>
            <a:endParaRPr lang="en-US" sz="3200" dirty="0">
              <a:latin typeface="Gill Sans MT" panose="020B0502020104020203" pitchFamily="34" charset="0"/>
            </a:endParaRPr>
          </a:p>
          <a:p>
            <a:r>
              <a:rPr lang="en-US" sz="3200" i="1" dirty="0">
                <a:latin typeface="Gill Sans MT" panose="020B0502020104020203" pitchFamily="34" charset="0"/>
              </a:rPr>
              <a:t>You never mentioned Him to me.</a:t>
            </a:r>
            <a:endParaRPr lang="en-US" sz="3200" dirty="0">
              <a:latin typeface="Gill Sans MT" panose="020B0502020104020203" pitchFamily="34" charset="0"/>
            </a:endParaRPr>
          </a:p>
        </p:txBody>
      </p:sp>
      <p:sp>
        <p:nvSpPr>
          <p:cNvPr id="8" name="Rectangle 7"/>
          <p:cNvSpPr/>
          <p:nvPr/>
        </p:nvSpPr>
        <p:spPr>
          <a:xfrm>
            <a:off x="609600" y="1654314"/>
            <a:ext cx="7690823" cy="707886"/>
          </a:xfrm>
          <a:prstGeom prst="rect">
            <a:avLst/>
          </a:prstGeom>
        </p:spPr>
        <p:txBody>
          <a:bodyPr wrap="none">
            <a:spAutoFit/>
          </a:bodyPr>
          <a:lstStyle/>
          <a:p>
            <a:r>
              <a:rPr lang="en-US" sz="4000" b="1" i="1" dirty="0">
                <a:latin typeface="Gill Sans MT" panose="020B0502020104020203" pitchFamily="34" charset="0"/>
                <a:ea typeface="Times New Roman" panose="02020603050405020304" pitchFamily="18" charset="0"/>
                <a:cs typeface="Times New Roman" panose="02020603050405020304" pitchFamily="18" charset="0"/>
              </a:rPr>
              <a:t>You Never Mentioned Him To Me</a:t>
            </a:r>
            <a:endParaRPr lang="en-US" sz="4000" b="1" i="1" dirty="0"/>
          </a:p>
        </p:txBody>
      </p:sp>
      <p:sp>
        <p:nvSpPr>
          <p:cNvPr id="3" name="Rounded Rectangle 2"/>
          <p:cNvSpPr/>
          <p:nvPr/>
        </p:nvSpPr>
        <p:spPr>
          <a:xfrm>
            <a:off x="206376" y="1633532"/>
            <a:ext cx="8556624" cy="4843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i="1" dirty="0" smtClean="0">
                <a:solidFill>
                  <a:schemeClr val="tx1"/>
                </a:solidFill>
              </a:rPr>
              <a:t>“You </a:t>
            </a:r>
            <a:r>
              <a:rPr lang="en-US" sz="3400" i="1" dirty="0">
                <a:solidFill>
                  <a:schemeClr val="tx1"/>
                </a:solidFill>
              </a:rPr>
              <a:t>are the light of the world.  A city that is set on a hill cannot be hidden.  15 Nor do they light a lamp and put it under a basket, but on a lampstand, and it gives light to all who are in the house.  16 Let your light so shine before men, that they may see your good works and glorify your Father in heaven</a:t>
            </a:r>
            <a:r>
              <a:rPr lang="en-US" sz="3400" i="1" dirty="0" smtClean="0">
                <a:solidFill>
                  <a:schemeClr val="tx1"/>
                </a:solidFill>
              </a:rPr>
              <a:t>.”  </a:t>
            </a:r>
          </a:p>
          <a:p>
            <a:pPr algn="r"/>
            <a:r>
              <a:rPr lang="en-US" sz="3400" b="1" i="1" dirty="0" smtClean="0">
                <a:solidFill>
                  <a:schemeClr val="tx1"/>
                </a:solidFill>
              </a:rPr>
              <a:t>Matthew </a:t>
            </a:r>
            <a:r>
              <a:rPr lang="en-US" sz="3400" b="1" i="1" dirty="0" smtClean="0">
                <a:solidFill>
                  <a:schemeClr val="tx1"/>
                </a:solidFill>
              </a:rPr>
              <a:t>5:14-16</a:t>
            </a:r>
            <a:endParaRPr lang="en-US" sz="3400" b="1" dirty="0">
              <a:solidFill>
                <a:schemeClr val="tx1"/>
              </a:solidFill>
            </a:endParaRPr>
          </a:p>
        </p:txBody>
      </p:sp>
    </p:spTree>
    <p:extLst>
      <p:ext uri="{BB962C8B-B14F-4D97-AF65-F5344CB8AC3E}">
        <p14:creationId xmlns:p14="http://schemas.microsoft.com/office/powerpoint/2010/main" val="3919542057"/>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12340</TotalTime>
  <Words>949</Words>
  <Application>Microsoft Office PowerPoint</Application>
  <PresentationFormat>On-screen Show (4:3)</PresentationFormat>
  <Paragraphs>146</Paragraphs>
  <Slides>19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Corbel</vt:lpstr>
      <vt:lpstr>Gill Sans MT</vt:lpstr>
      <vt:lpstr>Times New Roman</vt:lpstr>
      <vt:lpstr>Wingdings</vt:lpstr>
      <vt:lpstr>Wingdings 2</vt:lpstr>
      <vt:lpstr>Wingdings 3</vt:lpstr>
      <vt:lpstr>Module</vt:lpstr>
      <vt:lpstr>PowerPoint Presentation</vt:lpstr>
      <vt:lpstr>Overcoming Sin (9):  Fear 2 Timothy 1:7</vt:lpstr>
      <vt:lpstr>Introduction</vt:lpstr>
      <vt:lpstr>Introduction</vt:lpstr>
      <vt:lpstr>Introduction</vt:lpstr>
      <vt:lpstr>What is wrong with fear?</vt:lpstr>
      <vt:lpstr>What is wrong with fear?</vt:lpstr>
      <vt:lpstr>What is wrong with fear?</vt:lpstr>
      <vt:lpstr>What is wrong with fear?</vt:lpstr>
      <vt:lpstr>What is wrong with fear?</vt:lpstr>
      <vt:lpstr>What is wrong with fear?</vt:lpstr>
      <vt:lpstr>What is wrong with fear?</vt:lpstr>
      <vt:lpstr>What is wrong with fear?</vt:lpstr>
      <vt:lpstr>How to overcome fear?</vt:lpstr>
      <vt:lpstr>How to overcome fear?</vt:lpstr>
      <vt:lpstr>How to overcome fear?</vt:lpstr>
      <vt:lpstr>How to overcome fear?</vt:lpstr>
      <vt:lpstr>How to overcome fear?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Sin (Part 9):  Fear</dc:title>
  <dc:creator>Craig Thomas</dc:creator>
  <dc:description>Westside:  09/14/2014 AM</dc:description>
  <cp:lastModifiedBy>Craig Thomas</cp:lastModifiedBy>
  <cp:revision>965</cp:revision>
  <dcterms:created xsi:type="dcterms:W3CDTF">2009-06-28T13:18:56Z</dcterms:created>
  <dcterms:modified xsi:type="dcterms:W3CDTF">2014-09-14T12:21:03Z</dcterms:modified>
</cp:coreProperties>
</file>