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9" r:id="rId4"/>
    <p:sldId id="258" r:id="rId5"/>
    <p:sldId id="261" r:id="rId6"/>
    <p:sldId id="262" r:id="rId7"/>
    <p:sldId id="260" r:id="rId8"/>
    <p:sldId id="257" r:id="rId9"/>
    <p:sldId id="263" r:id="rId10"/>
    <p:sldId id="266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013E5-2EFB-45DA-91C3-1BEA306062C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DCE3CB-41C3-408D-8166-399C91829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5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E078D1-2B66-41F0-9AEC-73DC1CF9206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6FF01F-0FC6-4BBB-B7B9-A92228A7D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6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1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5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97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6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Creator:  God who made the world and all things in it  vs. 24;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Heb 3:4; Rom 1:18-20; Ps 19:1-6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Lord:  Lord of heaven and earth  vs. 24:  authority cp. Isa 45:9;</a:t>
            </a:r>
          </a:p>
          <a:p>
            <a:r>
              <a:rPr lang="en-US" dirty="0"/>
              <a:t> </a:t>
            </a:r>
            <a:r>
              <a:rPr lang="en-US" dirty="0" smtClean="0"/>
              <a:t>          oversight:  made nations and determined time and place of existence  vs. 26</a:t>
            </a:r>
          </a:p>
          <a:p>
            <a:endParaRPr lang="en-US" dirty="0"/>
          </a:p>
          <a:p>
            <a:r>
              <a:rPr lang="en-US" dirty="0" smtClean="0"/>
              <a:t>Provider:  gives life, breath and all things  vs. 25; in Him we live, move, and exist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vs. 28- what we have , we have not because of us, but because of God-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we receive what we need and enjoy as blessings.</a:t>
            </a:r>
          </a:p>
          <a:p>
            <a:endParaRPr lang="en-US" dirty="0"/>
          </a:p>
          <a:p>
            <a:r>
              <a:rPr lang="en-US" dirty="0" smtClean="0"/>
              <a:t>Father:  We are offspring of the Divine Nature; we are His children  vs. 28-29; we are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not just the top of the animal kingdom, we are related to God!</a:t>
            </a:r>
          </a:p>
          <a:p>
            <a:endParaRPr lang="en-US" dirty="0"/>
          </a:p>
          <a:p>
            <a:r>
              <a:rPr lang="en-US" dirty="0" smtClean="0"/>
              <a:t>Judge:  He has fixed a day in which He will judge the world in righteousness through</a:t>
            </a:r>
          </a:p>
          <a:p>
            <a:r>
              <a:rPr lang="en-US" dirty="0"/>
              <a:t> </a:t>
            </a:r>
            <a:r>
              <a:rPr lang="en-US" dirty="0" smtClean="0"/>
              <a:t>             the Man He raised from the dead (Jesus)- He as expectations for us to meet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and will hold us accountable for how we have lived.</a:t>
            </a:r>
          </a:p>
          <a:p>
            <a:endParaRPr lang="en-US" dirty="0" smtClean="0"/>
          </a:p>
          <a:p>
            <a:r>
              <a:rPr lang="en-US" dirty="0" smtClean="0"/>
              <a:t>Our response:  to Lord- obey Jer 10:23; Prov 3:5-7; accept His will  Js 4:15;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to Provider- praise and thank Ps 100; to Father- seek God,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grope after Him to find Him vs. 27  - Heb 11:6;  1 Pet 1:14-15;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to Judge- repent- vs. 30; Acts 14:15; 26:17-18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F01F-0FC6-4BBB-B7B9-A92228A7D0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8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3BA7-B832-4688-B4A8-9628FF9B29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1A5D-8126-4259-9EB3-7F3C146D2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Responses in Athens</a:t>
            </a:r>
            <a:br>
              <a:rPr lang="en-US" b="1" dirty="0" smtClean="0"/>
            </a:br>
            <a:r>
              <a:rPr lang="en-US" sz="3100" b="1" dirty="0" smtClean="0">
                <a:solidFill>
                  <a:schemeClr val="accent2"/>
                </a:solidFill>
              </a:rPr>
              <a:t>Acts 17:32-34</a:t>
            </a:r>
            <a:endParaRPr lang="en-US" sz="31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Sneered</a:t>
            </a:r>
          </a:p>
          <a:p>
            <a:endParaRPr lang="en-US" b="1" dirty="0"/>
          </a:p>
          <a:p>
            <a:r>
              <a:rPr lang="en-US" b="1" dirty="0" smtClean="0"/>
              <a:t>Willing to Hear More</a:t>
            </a:r>
          </a:p>
          <a:p>
            <a:endParaRPr lang="en-US" b="1" dirty="0"/>
          </a:p>
          <a:p>
            <a:r>
              <a:rPr lang="en-US" b="1" dirty="0" smtClean="0"/>
              <a:t>Joined Paul and Believed</a:t>
            </a:r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/>
              <a:t>How will </a:t>
            </a:r>
            <a:r>
              <a:rPr lang="en-US" sz="3600" b="1" dirty="0" smtClean="0">
                <a:solidFill>
                  <a:schemeClr val="accent2"/>
                </a:solidFill>
              </a:rPr>
              <a:t>you</a:t>
            </a:r>
            <a:r>
              <a:rPr lang="en-US" sz="3600" b="1" dirty="0" smtClean="0"/>
              <a:t> respond?</a:t>
            </a:r>
            <a:endParaRPr lang="en-US" sz="3600" b="1" dirty="0"/>
          </a:p>
        </p:txBody>
      </p:sp>
      <p:pic>
        <p:nvPicPr>
          <p:cNvPr id="4" name="Picture 2" descr="http://www.travlang.com/blog/wp-content/uploads/2010/04/acropolis-landmark_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00200"/>
            <a:ext cx="3505201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4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1"/>
            <a:ext cx="8458200" cy="106679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Message that Changed the World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89916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Athens:</a:t>
            </a:r>
          </a:p>
          <a:p>
            <a:r>
              <a:rPr lang="en-US" sz="3000" b="1" dirty="0" smtClean="0">
                <a:solidFill>
                  <a:schemeClr val="tx2"/>
                </a:solidFill>
              </a:rPr>
              <a:t>Knowing the Unknown God Makes All the Difference</a:t>
            </a:r>
          </a:p>
          <a:p>
            <a:endParaRPr lang="en-US" sz="1500" b="1" dirty="0">
              <a:solidFill>
                <a:schemeClr val="accent2"/>
              </a:solidFill>
            </a:endParaRPr>
          </a:p>
          <a:p>
            <a:r>
              <a:rPr lang="en-US" sz="3000" b="1" dirty="0" smtClean="0">
                <a:solidFill>
                  <a:schemeClr val="accent2"/>
                </a:solidFill>
              </a:rPr>
              <a:t>Acts 17:16-34 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pic>
        <p:nvPicPr>
          <p:cNvPr id="14338" name="Picture 2" descr="http://www.travlang.com/blog/wp-content/uploads/2010/04/acropolis-landmark_3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8855" y="1803400"/>
            <a:ext cx="3810000" cy="2667000"/>
          </a:xfrm>
          <a:prstGeom prst="rect">
            <a:avLst/>
          </a:prstGeom>
          <a:noFill/>
        </p:spPr>
      </p:pic>
      <p:pic>
        <p:nvPicPr>
          <p:cNvPr id="5" name="Picture 4" descr="http://www.graphicsfuel.com/wp-content/uploads/2011/04/world-globe03-512x5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9409" y="16510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Paul’s spirit was provoked within him as he was observing the city full of idols.   </a:t>
            </a:r>
            <a:r>
              <a:rPr lang="en-US" sz="2800" b="1" dirty="0" smtClean="0">
                <a:solidFill>
                  <a:schemeClr val="accent2"/>
                </a:solidFill>
              </a:rPr>
              <a:t>Acts 17:16-21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sz="2800" b="1" dirty="0" smtClean="0">
                <a:solidFill>
                  <a:schemeClr val="accent2"/>
                </a:solidFill>
              </a:rPr>
              <a:t>-Petronius, a contemporary of Paul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(quoting a man named </a:t>
            </a:r>
            <a:r>
              <a:rPr lang="en-US" sz="2800" b="1" dirty="0" err="1" smtClean="0">
                <a:solidFill>
                  <a:schemeClr val="accent2"/>
                </a:solidFill>
              </a:rPr>
              <a:t>Quartilla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514601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Our region is so full of deities that you may more frequently meet with a god than a man.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       </a:t>
            </a:r>
          </a:p>
          <a:p>
            <a:pPr marL="0" indent="0">
              <a:buNone/>
            </a:pPr>
            <a:r>
              <a:rPr lang="en-US" sz="3500" dirty="0" smtClean="0"/>
              <a:t>  </a:t>
            </a:r>
            <a:r>
              <a:rPr lang="en-US" sz="3500" b="1" dirty="0" smtClean="0"/>
              <a:t>       Billions of Idolaters in the World Today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Shiva                 Five Officials               </a:t>
            </a:r>
            <a:r>
              <a:rPr lang="en-US" b="1" dirty="0" err="1" smtClean="0"/>
              <a:t>Buhdda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Hinduism           Chinese Traditional     </a:t>
            </a:r>
            <a:r>
              <a:rPr lang="en-US" sz="2800" b="1" dirty="0" smtClean="0"/>
              <a:t>Buddhism</a:t>
            </a:r>
          </a:p>
          <a:p>
            <a:pPr>
              <a:buNone/>
            </a:pPr>
            <a:r>
              <a:rPr lang="en-US" sz="2800" b="1" dirty="0" smtClean="0"/>
              <a:t>       </a:t>
            </a:r>
            <a:r>
              <a:rPr lang="en-US" sz="2800" b="1" dirty="0" smtClean="0">
                <a:solidFill>
                  <a:schemeClr val="accent2"/>
                </a:solidFill>
              </a:rPr>
              <a:t>1.1 Billion                  394 Million               376 Million              </a:t>
            </a:r>
          </a:p>
        </p:txBody>
      </p:sp>
      <p:pic>
        <p:nvPicPr>
          <p:cNvPr id="1026" name="Picture 2" descr="http://upload.wikimedia.org/wikipedia/commons/thumb/5/52/Bangalore_Shiva.jpg/250px-Bangalore_Sh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6779"/>
            <a:ext cx="2327031" cy="2459228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7/7c/Buddha_lanta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200072"/>
            <a:ext cx="2333888" cy="2800665"/>
          </a:xfrm>
          <a:prstGeom prst="rect">
            <a:avLst/>
          </a:prstGeom>
          <a:noFill/>
        </p:spPr>
      </p:pic>
      <p:pic>
        <p:nvPicPr>
          <p:cNvPr id="1030" name="Picture 6" descr="File:Five officials haikou 2010 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66872" y="2242223"/>
            <a:ext cx="288652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Epircurean</a:t>
            </a:r>
            <a:r>
              <a:rPr lang="en-US" sz="2800" b="1" dirty="0" smtClean="0"/>
              <a:t> philosophy has led to another “god”, </a:t>
            </a:r>
            <a:br>
              <a:rPr lang="en-US" sz="2800" b="1" dirty="0" smtClean="0"/>
            </a:br>
            <a:r>
              <a:rPr lang="en-US" sz="2800" b="1" dirty="0" smtClean="0"/>
              <a:t> both in </a:t>
            </a:r>
            <a:r>
              <a:rPr lang="en-US" sz="2800" b="1" dirty="0" smtClean="0">
                <a:solidFill>
                  <a:schemeClr val="tx2"/>
                </a:solidFill>
              </a:rPr>
              <a:t>1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st</a:t>
            </a:r>
            <a:r>
              <a:rPr lang="en-US" sz="2800" b="1" dirty="0" smtClean="0">
                <a:solidFill>
                  <a:schemeClr val="tx2"/>
                </a:solidFill>
              </a:rPr>
              <a:t> century </a:t>
            </a:r>
            <a:r>
              <a:rPr lang="en-US" sz="2800" b="1" dirty="0" smtClean="0"/>
              <a:t>Athens and </a:t>
            </a:r>
            <a:r>
              <a:rPr lang="en-US" sz="2800" b="1" dirty="0" smtClean="0">
                <a:solidFill>
                  <a:schemeClr val="tx2"/>
                </a:solidFill>
              </a:rPr>
              <a:t>21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st</a:t>
            </a:r>
            <a:r>
              <a:rPr lang="en-US" sz="2800" b="1" dirty="0" smtClean="0">
                <a:solidFill>
                  <a:schemeClr val="tx2"/>
                </a:solidFill>
              </a:rPr>
              <a:t> century </a:t>
            </a:r>
            <a:r>
              <a:rPr lang="en-US" sz="2800" b="1" dirty="0" smtClean="0"/>
              <a:t>America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endParaRPr lang="en-US" sz="1600" dirty="0" smtClean="0"/>
          </a:p>
          <a:p>
            <a:pPr>
              <a:buNone/>
            </a:pPr>
            <a:r>
              <a:rPr lang="en-US" sz="2800" b="1" dirty="0" smtClean="0"/>
              <a:t>“Wherefore we call pleasure the Alpha and Omega of</a:t>
            </a:r>
          </a:p>
          <a:p>
            <a:pPr>
              <a:buNone/>
            </a:pPr>
            <a:r>
              <a:rPr lang="en-US" sz="2800" b="1" dirty="0" smtClean="0"/>
              <a:t>a blessed life.  Pleasure is our first and kindred good.</a:t>
            </a:r>
          </a:p>
          <a:p>
            <a:pPr>
              <a:buNone/>
            </a:pPr>
            <a:r>
              <a:rPr lang="en-US" sz="2800" b="1" dirty="0" smtClean="0"/>
              <a:t> It is the starting point of every choice and aversion,</a:t>
            </a:r>
          </a:p>
          <a:p>
            <a:pPr>
              <a:buNone/>
            </a:pPr>
            <a:r>
              <a:rPr lang="en-US" sz="2800" b="1" dirty="0" smtClean="0"/>
              <a:t>and to it we come back, inasmuch as we make feeling</a:t>
            </a:r>
          </a:p>
          <a:p>
            <a:pPr>
              <a:buNone/>
            </a:pPr>
            <a:r>
              <a:rPr lang="en-US" sz="2800" b="1" dirty="0" smtClean="0"/>
              <a:t>the rule by which to judge every good thing.”</a:t>
            </a:r>
          </a:p>
          <a:p>
            <a:pPr>
              <a:buNone/>
            </a:pPr>
            <a:r>
              <a:rPr lang="en-US" sz="3000" b="1" dirty="0" smtClean="0"/>
              <a:t>                                   </a:t>
            </a:r>
            <a:r>
              <a:rPr lang="en-US" sz="3000" b="1" dirty="0" smtClean="0">
                <a:solidFill>
                  <a:schemeClr val="tx2"/>
                </a:solidFill>
              </a:rPr>
              <a:t>– Epicurus (341-270 B.C.)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“Lovers of pleasure rather than lovers of God”</a:t>
            </a:r>
          </a:p>
          <a:p>
            <a:pPr algn="ctr">
              <a:buNone/>
            </a:pPr>
            <a:r>
              <a:rPr lang="en-US" b="1" dirty="0" smtClean="0"/>
              <a:t>  </a:t>
            </a:r>
            <a:r>
              <a:rPr lang="en-US" sz="2800" b="1" dirty="0" smtClean="0">
                <a:solidFill>
                  <a:schemeClr val="accent2"/>
                </a:solidFill>
              </a:rPr>
              <a:t>2 Tim 3:4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We’re Not “Preaching to the Synagogue”</a:t>
            </a:r>
            <a:br>
              <a:rPr lang="en-US" sz="3200" b="1" dirty="0" smtClean="0"/>
            </a:br>
            <a:r>
              <a:rPr lang="en-US" sz="3200" b="1" dirty="0" smtClean="0"/>
              <a:t> As Much Anymore  </a:t>
            </a:r>
            <a:r>
              <a:rPr lang="en-US" sz="2800" b="1" dirty="0" smtClean="0">
                <a:solidFill>
                  <a:schemeClr val="accent2"/>
                </a:solidFill>
              </a:rPr>
              <a:t>Acts 17:17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b="1" dirty="0" smtClean="0"/>
              <a:t>46% of Americans believe in Creationism </a:t>
            </a:r>
            <a:r>
              <a:rPr lang="en-US" sz="2400" b="1" dirty="0" smtClean="0">
                <a:solidFill>
                  <a:schemeClr val="accent2"/>
                </a:solidFill>
              </a:rPr>
              <a:t>Gallup Poll 2012</a:t>
            </a:r>
          </a:p>
          <a:p>
            <a:endParaRPr lang="en-US" b="1" dirty="0" smtClean="0"/>
          </a:p>
          <a:p>
            <a:r>
              <a:rPr lang="en-US" sz="2400" b="1" dirty="0" smtClean="0"/>
              <a:t>30% of </a:t>
            </a:r>
            <a:r>
              <a:rPr lang="en-US" sz="2400" b="1" dirty="0" smtClean="0"/>
              <a:t>Americans </a:t>
            </a:r>
            <a:r>
              <a:rPr lang="en-US" sz="2400" b="1" dirty="0" smtClean="0"/>
              <a:t>believe Bible is inspired word for word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chemeClr val="accent2"/>
                </a:solidFill>
              </a:rPr>
              <a:t>Gallup Poll 2012</a:t>
            </a:r>
          </a:p>
          <a:p>
            <a:pPr>
              <a:buNone/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r>
              <a:rPr lang="en-US" sz="2400" b="1" dirty="0" smtClean="0"/>
              <a:t>Lack of belief in God and the Bible has opened the door for pleasure to become “god</a:t>
            </a:r>
            <a:r>
              <a:rPr lang="en-US" sz="2400" b="1" dirty="0" smtClean="0"/>
              <a:t>” and to govern morals.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Unknown_g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5715000" cy="487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Paul Preached What We Need to Preach:  The Unknown God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>
                <a:solidFill>
                  <a:schemeClr val="accent2"/>
                </a:solidFill>
              </a:rPr>
              <a:t>Acts 17:22-23</a:t>
            </a:r>
            <a:endParaRPr lang="en-US" sz="31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The Message that Changed the World</a:t>
            </a:r>
            <a:br>
              <a:rPr lang="en-US" sz="4000" b="1" dirty="0" smtClean="0"/>
            </a:br>
            <a:r>
              <a:rPr lang="en-US" sz="3000" b="1" dirty="0" smtClean="0">
                <a:solidFill>
                  <a:schemeClr val="accent2"/>
                </a:solidFill>
              </a:rPr>
              <a:t>Knowing the Unknown God Makes All the Difference </a:t>
            </a:r>
            <a:br>
              <a:rPr lang="en-US" sz="3000" b="1" dirty="0" smtClean="0">
                <a:solidFill>
                  <a:schemeClr val="accent2"/>
                </a:solidFill>
              </a:rPr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1600" b="1" dirty="0"/>
          </a:p>
          <a:p>
            <a:pPr>
              <a:buNone/>
            </a:pPr>
            <a:r>
              <a:rPr lang="en-US" sz="2500" b="1" dirty="0" smtClean="0"/>
              <a:t>                                                                                                 </a:t>
            </a:r>
          </a:p>
          <a:p>
            <a:pPr>
              <a:buNone/>
            </a:pPr>
            <a:r>
              <a:rPr lang="en-US" sz="2600" b="1" dirty="0" smtClean="0"/>
              <a:t> </a:t>
            </a:r>
            <a:endParaRPr lang="en-US" b="1" dirty="0"/>
          </a:p>
          <a:p>
            <a:pPr>
              <a:buNone/>
            </a:pP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828800"/>
            <a:ext cx="29718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Creator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3276600"/>
            <a:ext cx="1828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Lord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276600"/>
            <a:ext cx="20574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Provider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3276600"/>
            <a:ext cx="1828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Father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3276600"/>
            <a:ext cx="1752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Judge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2362200"/>
            <a:ext cx="11430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667000"/>
            <a:ext cx="228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34000" y="2667000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43600" y="2362200"/>
            <a:ext cx="1295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143000" y="42672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581400" y="42672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715000" y="42672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924800" y="42672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43000" y="56388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581400" y="56388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715000" y="56388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924800" y="56388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28600" y="4800600"/>
            <a:ext cx="1905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Authority/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Oversight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514600" y="4800600"/>
            <a:ext cx="1905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Blessings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724400" y="4800600"/>
            <a:ext cx="1981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Relationship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858000" y="4800600"/>
            <a:ext cx="21336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Accountability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2400" y="6019800"/>
            <a:ext cx="2133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Obey/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Accept Will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514600" y="6019800"/>
            <a:ext cx="1905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Praise &amp; Thank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800600" y="6019800"/>
            <a:ext cx="1905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Seek Him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934200" y="6019800"/>
            <a:ext cx="1981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Repent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8" grpId="0" animBg="1"/>
      <p:bldP spid="107" grpId="0" animBg="1"/>
      <p:bldP spid="110" grpId="0" animBg="1"/>
      <p:bldP spid="112" grpId="0" animBg="1"/>
      <p:bldP spid="116" grpId="0" animBg="1"/>
      <p:bldP spid="123" grpId="0" animBg="1"/>
      <p:bldP spid="126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Do You Believe in the Creator?:</a:t>
            </a:r>
            <a:br>
              <a:rPr lang="en-US" sz="3200" b="1" dirty="0" smtClean="0"/>
            </a:br>
            <a:r>
              <a:rPr lang="en-US" sz="2600" b="1" dirty="0" smtClean="0">
                <a:solidFill>
                  <a:schemeClr val="accent2"/>
                </a:solidFill>
              </a:rPr>
              <a:t>You will be a lover of God, rather than a lover of pleasure</a:t>
            </a:r>
            <a:endParaRPr lang="en-US" sz="2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endParaRPr lang="en-US" sz="1600" dirty="0" smtClean="0"/>
          </a:p>
          <a:p>
            <a:r>
              <a:rPr lang="en-US" sz="2800" b="1" dirty="0" smtClean="0"/>
              <a:t>You believe in a Lord: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chemeClr val="accent2"/>
                </a:solidFill>
              </a:rPr>
              <a:t>You will obey Him and submit to His will for your life</a:t>
            </a:r>
          </a:p>
          <a:p>
            <a:endParaRPr lang="en-US" sz="1400" dirty="0" smtClean="0"/>
          </a:p>
          <a:p>
            <a:r>
              <a:rPr lang="en-US" sz="2800" b="1" dirty="0" smtClean="0"/>
              <a:t>You believe in a Provider: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chemeClr val="accent2"/>
                </a:solidFill>
              </a:rPr>
              <a:t>You will praise and thank Him for His blessings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2800" b="1" dirty="0" smtClean="0"/>
              <a:t>You believe in a Father: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You will seek Him and develop a relationship with Him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2800" b="1" dirty="0" smtClean="0"/>
              <a:t>You believe in a Judge: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b="1" dirty="0" smtClean="0">
                <a:solidFill>
                  <a:schemeClr val="accent2"/>
                </a:solidFill>
              </a:rPr>
              <a:t>You will repent of your sins and prepare for Judgment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631</Words>
  <Application>Microsoft Office PowerPoint</Application>
  <PresentationFormat>On-screen Show (4:3)</PresentationFormat>
  <Paragraphs>120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The Message that Changed the World</vt:lpstr>
      <vt:lpstr>Paul’s spirit was provoked within him as he was observing the city full of idols.   Acts 17:16-21</vt:lpstr>
      <vt:lpstr>PowerPoint Presentation</vt:lpstr>
      <vt:lpstr>Epircurean philosophy has led to another “god”,   both in 1st century Athens and 21st century America</vt:lpstr>
      <vt:lpstr>We’re Not “Preaching to the Synagogue”  As Much Anymore  Acts 17:17</vt:lpstr>
      <vt:lpstr>Paul Preached What We Need to Preach:  The Unknown God    Acts 17:22-23</vt:lpstr>
      <vt:lpstr>   The Message that Changed the World Knowing the Unknown God Makes All the Difference     </vt:lpstr>
      <vt:lpstr>Do You Believe in the Creator?: You will be a lover of God, rather than a lover of pleasure</vt:lpstr>
      <vt:lpstr>Three Responses in Athens Acts 17:32-34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 that Changed the World</dc:title>
  <dc:creator>Alan Timothy Jones</dc:creator>
  <cp:lastModifiedBy>Craig Thomas</cp:lastModifiedBy>
  <cp:revision>40</cp:revision>
  <cp:lastPrinted>2014-10-15T16:07:14Z</cp:lastPrinted>
  <dcterms:created xsi:type="dcterms:W3CDTF">2012-11-16T19:20:04Z</dcterms:created>
  <dcterms:modified xsi:type="dcterms:W3CDTF">2014-10-22T15:28:15Z</dcterms:modified>
</cp:coreProperties>
</file>