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6" r:id="rId2"/>
    <p:sldId id="271" r:id="rId3"/>
    <p:sldId id="256" r:id="rId4"/>
    <p:sldId id="257" r:id="rId5"/>
    <p:sldId id="258" r:id="rId6"/>
    <p:sldId id="272" r:id="rId7"/>
    <p:sldId id="269" r:id="rId8"/>
    <p:sldId id="262" r:id="rId9"/>
    <p:sldId id="263" r:id="rId10"/>
    <p:sldId id="270" r:id="rId11"/>
    <p:sldId id="264" r:id="rId12"/>
    <p:sldId id="267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4116BC-3EF0-4B7D-A564-B1E1754DB6A6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22F9E2-8C06-451E-9F46-E5C6831838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5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2F9E2-8C06-451E-9F46-E5C68318388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52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2F9E2-8C06-451E-9F46-E5C68318388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13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 smtClean="0"/>
              <a:t>MES  Mal 3:1</a:t>
            </a:r>
          </a:p>
          <a:p>
            <a:pPr eaLnBrk="1" hangingPunct="1"/>
            <a:endParaRPr lang="en-US" sz="900" b="1" dirty="0" smtClean="0"/>
          </a:p>
          <a:p>
            <a:pPr eaLnBrk="1" hangingPunct="1"/>
            <a:r>
              <a:rPr lang="en-US" b="1" dirty="0" smtClean="0"/>
              <a:t>BIR  Mic 5:2; Isa 7:14</a:t>
            </a:r>
          </a:p>
          <a:p>
            <a:pPr eaLnBrk="1" hangingPunct="1"/>
            <a:endParaRPr lang="en-US" sz="900" b="1" dirty="0" smtClean="0"/>
          </a:p>
          <a:p>
            <a:pPr eaLnBrk="1" hangingPunct="1"/>
            <a:r>
              <a:rPr lang="en-US" b="1" dirty="0" smtClean="0"/>
              <a:t>LIN  2 Sam 7:12-13</a:t>
            </a:r>
          </a:p>
          <a:p>
            <a:pPr eaLnBrk="1" hangingPunct="1"/>
            <a:endParaRPr lang="en-US" sz="800" b="1" dirty="0" smtClean="0"/>
          </a:p>
          <a:p>
            <a:pPr eaLnBrk="1" hangingPunct="1"/>
            <a:r>
              <a:rPr lang="en-US" b="1" dirty="0" smtClean="0"/>
              <a:t>DIV  Isa 7:14 </a:t>
            </a:r>
          </a:p>
          <a:p>
            <a:pPr eaLnBrk="1" hangingPunct="1"/>
            <a:endParaRPr lang="en-US" sz="800" b="1" dirty="0" smtClean="0"/>
          </a:p>
          <a:p>
            <a:pPr eaLnBrk="1" hangingPunct="1"/>
            <a:r>
              <a:rPr lang="en-US" b="1" dirty="0" smtClean="0"/>
              <a:t>MIR  Isa 35:5-10</a:t>
            </a:r>
          </a:p>
          <a:p>
            <a:pPr eaLnBrk="1" hangingPunct="1"/>
            <a:endParaRPr lang="en-US" sz="800" b="1" dirty="0" smtClean="0"/>
          </a:p>
          <a:p>
            <a:pPr eaLnBrk="1" hangingPunct="1"/>
            <a:r>
              <a:rPr lang="en-US" b="1" dirty="0" smtClean="0"/>
              <a:t>CHA  Isa 42:1-4</a:t>
            </a:r>
          </a:p>
          <a:p>
            <a:pPr eaLnBrk="1" hangingPunct="1"/>
            <a:endParaRPr lang="en-US" sz="800" b="1" dirty="0" smtClean="0"/>
          </a:p>
          <a:p>
            <a:pPr eaLnBrk="1" hangingPunct="1"/>
            <a:r>
              <a:rPr lang="en-US" b="1" dirty="0" smtClean="0"/>
              <a:t>SUF  Isa 53:1-3</a:t>
            </a:r>
          </a:p>
          <a:p>
            <a:pPr eaLnBrk="1" hangingPunct="1"/>
            <a:endParaRPr lang="en-US" sz="800" b="1" dirty="0" smtClean="0"/>
          </a:p>
          <a:p>
            <a:pPr eaLnBrk="1" hangingPunct="1"/>
            <a:r>
              <a:rPr lang="en-US" b="1" dirty="0" smtClean="0"/>
              <a:t>SAC  Isa 53:4-6</a:t>
            </a:r>
          </a:p>
          <a:p>
            <a:pPr eaLnBrk="1" hangingPunct="1"/>
            <a:endParaRPr lang="en-US" sz="800" b="1" dirty="0" smtClean="0"/>
          </a:p>
          <a:p>
            <a:pPr eaLnBrk="1" hangingPunct="1"/>
            <a:r>
              <a:rPr lang="en-US" b="1" dirty="0" smtClean="0"/>
              <a:t>RES  Isa 53:10-11</a:t>
            </a:r>
          </a:p>
          <a:p>
            <a:pPr eaLnBrk="1" hangingPunct="1"/>
            <a:endParaRPr lang="en-US" sz="800" b="1" dirty="0" smtClean="0"/>
          </a:p>
          <a:p>
            <a:pPr eaLnBrk="1" hangingPunct="1"/>
            <a:r>
              <a:rPr lang="en-US" b="1" dirty="0" smtClean="0"/>
              <a:t>EXA  Isa 53:12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CDFE-3A61-412A-B0C7-5D969E3ABEC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965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 smtClean="0"/>
              <a:t>MES  Mal 3:1</a:t>
            </a:r>
          </a:p>
          <a:p>
            <a:pPr eaLnBrk="1" hangingPunct="1"/>
            <a:endParaRPr lang="en-US" sz="900" b="1" dirty="0" smtClean="0"/>
          </a:p>
          <a:p>
            <a:pPr eaLnBrk="1" hangingPunct="1"/>
            <a:r>
              <a:rPr lang="en-US" b="1" dirty="0" smtClean="0"/>
              <a:t>BIR  Mic 5:2; Isa 7:14</a:t>
            </a:r>
          </a:p>
          <a:p>
            <a:pPr eaLnBrk="1" hangingPunct="1"/>
            <a:endParaRPr lang="en-US" sz="900" b="1" dirty="0" smtClean="0"/>
          </a:p>
          <a:p>
            <a:pPr eaLnBrk="1" hangingPunct="1"/>
            <a:r>
              <a:rPr lang="en-US" b="1" dirty="0" smtClean="0"/>
              <a:t>LIN  2 Sam 7:12-13</a:t>
            </a:r>
          </a:p>
          <a:p>
            <a:pPr eaLnBrk="1" hangingPunct="1"/>
            <a:endParaRPr lang="en-US" sz="800" b="1" dirty="0" smtClean="0"/>
          </a:p>
          <a:p>
            <a:pPr eaLnBrk="1" hangingPunct="1"/>
            <a:r>
              <a:rPr lang="en-US" b="1" dirty="0" smtClean="0"/>
              <a:t>DIV  Isa 7:14 </a:t>
            </a:r>
          </a:p>
          <a:p>
            <a:pPr eaLnBrk="1" hangingPunct="1"/>
            <a:endParaRPr lang="en-US" sz="800" b="1" dirty="0" smtClean="0"/>
          </a:p>
          <a:p>
            <a:pPr eaLnBrk="1" hangingPunct="1"/>
            <a:r>
              <a:rPr lang="en-US" b="1" dirty="0" smtClean="0"/>
              <a:t>MIR  Isa 35:5-10</a:t>
            </a:r>
          </a:p>
          <a:p>
            <a:pPr eaLnBrk="1" hangingPunct="1"/>
            <a:endParaRPr lang="en-US" sz="800" b="1" dirty="0" smtClean="0"/>
          </a:p>
          <a:p>
            <a:pPr eaLnBrk="1" hangingPunct="1"/>
            <a:r>
              <a:rPr lang="en-US" b="1" dirty="0" smtClean="0"/>
              <a:t>CHA  Isa 42:1-4</a:t>
            </a:r>
          </a:p>
          <a:p>
            <a:pPr eaLnBrk="1" hangingPunct="1"/>
            <a:endParaRPr lang="en-US" sz="800" b="1" dirty="0" smtClean="0"/>
          </a:p>
          <a:p>
            <a:pPr eaLnBrk="1" hangingPunct="1"/>
            <a:r>
              <a:rPr lang="en-US" b="1" dirty="0" smtClean="0"/>
              <a:t>SUF  Isa 53:1-3</a:t>
            </a:r>
          </a:p>
          <a:p>
            <a:pPr eaLnBrk="1" hangingPunct="1"/>
            <a:endParaRPr lang="en-US" sz="800" b="1" dirty="0" smtClean="0"/>
          </a:p>
          <a:p>
            <a:pPr eaLnBrk="1" hangingPunct="1"/>
            <a:r>
              <a:rPr lang="en-US" b="1" dirty="0" smtClean="0"/>
              <a:t>SAC  Isa 53:4-6</a:t>
            </a:r>
          </a:p>
          <a:p>
            <a:pPr eaLnBrk="1" hangingPunct="1"/>
            <a:endParaRPr lang="en-US" sz="800" b="1" dirty="0" smtClean="0"/>
          </a:p>
          <a:p>
            <a:pPr eaLnBrk="1" hangingPunct="1"/>
            <a:r>
              <a:rPr lang="en-US" b="1" dirty="0" smtClean="0"/>
              <a:t>RES  Isa 53:10-11</a:t>
            </a:r>
          </a:p>
          <a:p>
            <a:pPr eaLnBrk="1" hangingPunct="1"/>
            <a:endParaRPr lang="en-US" sz="800" b="1" dirty="0" smtClean="0"/>
          </a:p>
          <a:p>
            <a:pPr eaLnBrk="1" hangingPunct="1"/>
            <a:r>
              <a:rPr lang="en-US" b="1" dirty="0" smtClean="0"/>
              <a:t>EXA  Isa 53:12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CDFE-3A61-412A-B0C7-5D969E3ABEC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904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2F9E2-8C06-451E-9F46-E5C68318388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88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FDA9-F3E7-4419-BB10-4ED9BEA40025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D2E3-7A16-47E9-8F67-3BE9A1253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FDA9-F3E7-4419-BB10-4ED9BEA40025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D2E3-7A16-47E9-8F67-3BE9A1253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FDA9-F3E7-4419-BB10-4ED9BEA40025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D2E3-7A16-47E9-8F67-3BE9A1253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FDA9-F3E7-4419-BB10-4ED9BEA40025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D2E3-7A16-47E9-8F67-3BE9A1253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FDA9-F3E7-4419-BB10-4ED9BEA40025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D2E3-7A16-47E9-8F67-3BE9A1253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FDA9-F3E7-4419-BB10-4ED9BEA40025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D2E3-7A16-47E9-8F67-3BE9A1253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FDA9-F3E7-4419-BB10-4ED9BEA40025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D2E3-7A16-47E9-8F67-3BE9A1253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FDA9-F3E7-4419-BB10-4ED9BEA40025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D2E3-7A16-47E9-8F67-3BE9A1253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FDA9-F3E7-4419-BB10-4ED9BEA40025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D2E3-7A16-47E9-8F67-3BE9A1253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FDA9-F3E7-4419-BB10-4ED9BEA40025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D2E3-7A16-47E9-8F67-3BE9A1253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FDA9-F3E7-4419-BB10-4ED9BEA40025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D2E3-7A16-47E9-8F67-3BE9A1253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7FDA9-F3E7-4419-BB10-4ED9BEA40025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D2E3-7A16-47E9-8F67-3BE9A1253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Jesus </a:t>
            </a:r>
            <a:r>
              <a:rPr lang="en-US" sz="4000" b="1" dirty="0"/>
              <a:t>is the King: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 </a:t>
            </a:r>
            <a:r>
              <a:rPr lang="en-US" sz="3100" b="1" dirty="0"/>
              <a:t>This is the Foundation for </a:t>
            </a:r>
            <a:r>
              <a:rPr lang="en-US" sz="3100" b="1" dirty="0" smtClean="0"/>
              <a:t>Conversion and Salvation  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26664"/>
            <a:ext cx="9144000" cy="52578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b="1" dirty="0" smtClean="0"/>
              <a:t>       </a:t>
            </a:r>
            <a:r>
              <a:rPr lang="en-US" b="1" dirty="0" smtClean="0"/>
              <a:t>The evidence is clear</a:t>
            </a:r>
          </a:p>
          <a:p>
            <a:pPr>
              <a:buNone/>
            </a:pPr>
            <a:endParaRPr lang="en-US" sz="2800" b="1" dirty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/>
          </a:p>
          <a:p>
            <a:pPr>
              <a:buNone/>
            </a:pPr>
            <a:endParaRPr lang="en-US" sz="1400" b="1" dirty="0" smtClean="0"/>
          </a:p>
          <a:p>
            <a:pPr algn="ctr">
              <a:buNone/>
            </a:pPr>
            <a:r>
              <a:rPr lang="en-US" b="1" dirty="0"/>
              <a:t> </a:t>
            </a:r>
            <a:r>
              <a:rPr lang="en-US" b="1" dirty="0" smtClean="0"/>
              <a:t>     </a:t>
            </a:r>
            <a:r>
              <a:rPr lang="en-US" sz="3000" b="1" dirty="0"/>
              <a:t>T</a:t>
            </a:r>
            <a:r>
              <a:rPr lang="en-US" sz="3000" b="1" dirty="0" smtClean="0"/>
              <a:t>he </a:t>
            </a:r>
            <a:r>
              <a:rPr lang="en-US" sz="3000" b="1" dirty="0"/>
              <a:t>only question is will you </a:t>
            </a:r>
            <a:r>
              <a:rPr lang="en-US" sz="3000" b="1" dirty="0" smtClean="0"/>
              <a:t>be persuaded by it?</a:t>
            </a:r>
          </a:p>
          <a:p>
            <a:pPr algn="ctr">
              <a:buNone/>
            </a:pPr>
            <a:endParaRPr lang="en-US" sz="800" b="1" dirty="0" smtClean="0"/>
          </a:p>
          <a:p>
            <a:pPr algn="ctr">
              <a:buNone/>
            </a:pPr>
            <a:r>
              <a:rPr lang="en-US" b="1" dirty="0" smtClean="0">
                <a:solidFill>
                  <a:schemeClr val="tx2"/>
                </a:solidFill>
              </a:rPr>
              <a:t>  </a:t>
            </a:r>
            <a:r>
              <a:rPr lang="en-US" sz="3600" b="1" dirty="0" smtClean="0">
                <a:solidFill>
                  <a:schemeClr val="tx2"/>
                </a:solidFill>
              </a:rPr>
              <a:t>Will you let Jesus be </a:t>
            </a:r>
            <a:r>
              <a:rPr lang="en-US" sz="3600" b="1" u="sng" dirty="0" smtClean="0">
                <a:solidFill>
                  <a:schemeClr val="tx2"/>
                </a:solidFill>
              </a:rPr>
              <a:t>your</a:t>
            </a:r>
            <a:r>
              <a:rPr lang="en-US" sz="3600" b="1" dirty="0" smtClean="0">
                <a:solidFill>
                  <a:schemeClr val="tx2"/>
                </a:solidFill>
              </a:rPr>
              <a:t> King?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 smtClean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1524000" y="2514600"/>
            <a:ext cx="1371600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MES</a:t>
            </a: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2895600" y="2514600"/>
            <a:ext cx="1371600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BIR</a:t>
            </a: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4267200" y="2514600"/>
            <a:ext cx="1371600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LIN</a:t>
            </a:r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5638800" y="2514600"/>
            <a:ext cx="1447800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DIV</a:t>
            </a: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7086600" y="2514600"/>
            <a:ext cx="1447800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MIR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1524000" y="3429000"/>
            <a:ext cx="13716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/>
              <a:t>CHA</a:t>
            </a: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2895600" y="3429000"/>
            <a:ext cx="13716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/>
              <a:t>SUF</a:t>
            </a: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4267200" y="3429000"/>
            <a:ext cx="13716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SAC</a:t>
            </a: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5638800" y="3429000"/>
            <a:ext cx="14478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RES</a:t>
            </a: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7086600" y="3429000"/>
            <a:ext cx="14478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EXA</a:t>
            </a:r>
          </a:p>
        </p:txBody>
      </p:sp>
    </p:spTree>
    <p:extLst>
      <p:ext uri="{BB962C8B-B14F-4D97-AF65-F5344CB8AC3E}">
        <p14:creationId xmlns:p14="http://schemas.microsoft.com/office/powerpoint/2010/main" val="401271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b="1" dirty="0" smtClean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What </a:t>
            </a:r>
            <a:r>
              <a:rPr lang="en-US" b="1" dirty="0" smtClean="0">
                <a:solidFill>
                  <a:schemeClr val="tx2"/>
                </a:solidFill>
              </a:rPr>
              <a:t>will you do with the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   message that changed the world?</a:t>
            </a:r>
          </a:p>
          <a:p>
            <a:endParaRPr lang="en-US" b="1" dirty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What is the condition of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   </a:t>
            </a:r>
            <a:r>
              <a:rPr lang="en-US" b="1" u="sng" dirty="0" smtClean="0">
                <a:solidFill>
                  <a:schemeClr val="tx2"/>
                </a:solidFill>
              </a:rPr>
              <a:t>your</a:t>
            </a:r>
            <a:r>
              <a:rPr lang="en-US" b="1" dirty="0" smtClean="0">
                <a:solidFill>
                  <a:schemeClr val="tx2"/>
                </a:solidFill>
              </a:rPr>
              <a:t> eyes, </a:t>
            </a:r>
            <a:r>
              <a:rPr lang="en-US" b="1" u="sng" dirty="0" smtClean="0">
                <a:solidFill>
                  <a:schemeClr val="tx2"/>
                </a:solidFill>
              </a:rPr>
              <a:t>your</a:t>
            </a:r>
            <a:r>
              <a:rPr lang="en-US" b="1" dirty="0" smtClean="0">
                <a:solidFill>
                  <a:schemeClr val="tx2"/>
                </a:solidFill>
              </a:rPr>
              <a:t> ears, and </a:t>
            </a:r>
            <a:r>
              <a:rPr lang="en-US" b="1" u="sng" dirty="0" smtClean="0">
                <a:solidFill>
                  <a:schemeClr val="tx2"/>
                </a:solidFill>
              </a:rPr>
              <a:t>your</a:t>
            </a:r>
            <a:r>
              <a:rPr lang="en-US" b="1" dirty="0" smtClean="0">
                <a:solidFill>
                  <a:schemeClr val="tx2"/>
                </a:solidFill>
              </a:rPr>
              <a:t> heart?  </a:t>
            </a:r>
            <a:endParaRPr lang="en-US" b="1" dirty="0">
              <a:solidFill>
                <a:schemeClr val="tx2"/>
              </a:solidFill>
            </a:endParaRPr>
          </a:p>
          <a:p>
            <a:endParaRPr lang="en-US" b="1" dirty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The change is up to you!</a:t>
            </a:r>
          </a:p>
          <a:p>
            <a:endParaRPr lang="en-US" b="1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chemeClr val="tx2"/>
                </a:solidFill>
              </a:rPr>
              <a:t> </a:t>
            </a:r>
            <a:endParaRPr lang="en-US" sz="3600" dirty="0"/>
          </a:p>
        </p:txBody>
      </p:sp>
      <p:pic>
        <p:nvPicPr>
          <p:cNvPr id="3" name="Picture 4" descr="http://www.graphicsfuel.com/wp-content/uploads/2011/04/world-globe03-512x51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3886200"/>
            <a:ext cx="2292096" cy="2292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b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US" b="1" dirty="0" smtClean="0">
              <a:solidFill>
                <a:schemeClr val="tx2"/>
              </a:solidFill>
            </a:endParaRPr>
          </a:p>
          <a:p>
            <a:endParaRPr lang="en-US" b="1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sz="3600" b="1" dirty="0" smtClean="0">
                <a:solidFill>
                  <a:schemeClr val="tx2"/>
                </a:solidFill>
              </a:rPr>
              <a:t>Will you return and be healed</a:t>
            </a:r>
          </a:p>
          <a:p>
            <a:pPr algn="ctr">
              <a:buNone/>
            </a:pPr>
            <a:r>
              <a:rPr lang="en-US" sz="3600" b="1" dirty="0" smtClean="0">
                <a:solidFill>
                  <a:schemeClr val="tx2"/>
                </a:solidFill>
              </a:rPr>
              <a:t> or</a:t>
            </a:r>
          </a:p>
          <a:p>
            <a:pPr algn="ctr">
              <a:buNone/>
            </a:pPr>
            <a:r>
              <a:rPr lang="en-US" sz="3600" b="1" dirty="0" smtClean="0">
                <a:solidFill>
                  <a:schemeClr val="tx2"/>
                </a:solidFill>
              </a:rPr>
              <a:t>will you refuse to believe?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38201"/>
            <a:ext cx="9144000" cy="1447799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The Message that Changed the World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12192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4800" b="1" dirty="0" smtClean="0">
                <a:solidFill>
                  <a:schemeClr val="accent2"/>
                </a:solidFill>
              </a:rPr>
              <a:t>Acts</a:t>
            </a:r>
            <a:endParaRPr lang="en-US" sz="4800" b="1" dirty="0">
              <a:solidFill>
                <a:schemeClr val="accent2"/>
              </a:solidFill>
            </a:endParaRPr>
          </a:p>
        </p:txBody>
      </p:sp>
      <p:sp>
        <p:nvSpPr>
          <p:cNvPr id="12290" name="AutoShape 2" descr="data:image/jpeg;base64,/9j/4AAQSkZJRgABAQAAAQABAAD/2wCEAAkGBhAQEBIPEBIQEBAUFhUVFBUYEhQUEBAVFRQVFxYQFhQXGyYeFxkjGhYVHy8gIycpLC0sFR8xNTAqNSYrLCkBCQoKDgwOGg8PGi8kHyQ1LCk2LCksLCotLSw0LSksKSksLzAsLC8sLCwsLSwpKTIsKSwsLCwsKS8sLCwqLCwsKf/AABEIAOEA4QMBIgACEQEDEQH/xAAcAAABBQEBAQAAAAAAAAAAAAAAAgMEBQYBBwj/xABAEAABBAADBQYEAggFBAMAAAABAAIDEQQSIQUxQVFhBhMicYGRBzJSoRSxI0JicoLB0fAzkrLh8RVDU6IWJDT/xAAbAQACAwEBAQAAAAAAAAAAAAAAAgMFBgQBB//EADMRAAIBAwIDBgQGAgMAAAAAAAABAgMEESExBRJBMlFhcYGxEyKRoRTB0eHw8QZCIyRS/9oADAMBAAIRAxEAPwD3FCEIAEIQgAQhCABCCVVYrtBG05WfpHc/1B68fReqLewspqO5aqNLtGNvHMeQ1/2VDiMXJIRmJI+m/D7Aa/dcAAGt+X/K5q1ZQhzZ/bz1Xp350TOd1+5Fq/a/0geup9gmXY+V2g0+w/K1Ee8D/kgfak4MW0UB/fuqx3MZzaqVeVLuzny29hHOT6j9PPzPcfXRdMHIkff81xmLZprSkMcDuIVpSjaVFiDT9cv9Tzciuw7+DvtX3CZGKeNLcCOFlWYChYrCgus5QD557XBf2OIqdFtPzf5s9a7jjNpSDjfnRUiPbB/WaD5aKqa5dzLPU764p7Tfrr7niqSXUv4toRu40euikrL5lIg2iWcaVza8XUny1ljxJY1u80CFFw+ODgCdL48FJBV8tUmtmTqSex1CEIGBCEIAEIQgAQhCABCEIAEIQgAUfGY1kQt19ANXHyCY2ltZsXhHikqw0a0OZ5KgkxDn+J58R38a6b6+y5Lm5VFdM+LSIalVR0W4/jdpPkOvgZysfccfX2TEUR3nU8+IHTkkB1bv79V0zFVK4rycyniWVjCWnXrnOO/THd48jzJ5Y+dOPpx9SnWSsI13cufSuKhAlxoanlaltwbgCQGZ+FWK6+folta1xUlJ0o/J3Yytun5JYW2yAMMA53y+Hf8AKCB6kKbNBbaDWeugHUUN6TC2QVmLTz6eR4rkzmZvE4g1uzED7K1o0I0bdqe7/wDWI79OqGImKja11NJ6g8PJLws72glrcwG/n/VEmDa/WJwviCTXnzSYcJK06W13oWHpY1HqFTfh6sLj4kI/K9nDb06fXAFhhMaJNwPU14fddxkBe3Q04bt2vTVOtH+/nzSlplRcqXw6rzn0HKAuo0av1/mjMrbGYASa3lfwP8iOKrnbLmF/Ka66u/osndcLr05vkWV4COLO4SDvHZc1cepVphMCIwdS4mrJrh+Sh7Fa7xEtLd29tE+vJWyueF2sI0o1HH5tdSSCW5Ddi2g5X+F3LU2Oadhm4sNj7JyWBrxTgCOqbhwTGatFepP5qxj8dTw2nH6P9H9hsPJMimDuh5JxQXNT8M96Hf8AmppR6oljPox9CEJCQEIQgAQhCABCEIAFA2ptMQtoavO4cv2indoY5sLC879zRzPJY6fEue4ucbJVTxG++AuSHaf2Iqk+XRDj5SSSd5Nk8SeZXMyZzIzLKSk5PMnlnIPZlwu5b01mRnXgF9hcMGCt54nif9lICoodpOaABVBTYtrsPzWD9ltbTidpyKC+XHR7fUXDLIKn2m/9JuI0rXc7qFZRYlrm5xda8NdOiqNoY8SEVuG7mb4qLjNWnK2S5t8NeJ6htspG40rd21mBti83AV9/JUOZGZZu2vatspKHU9NFs/Hd4KPzD7jmpoWVwuLMbswr1FrQYbHtfpRad9GgSOdb1peG8QVaChUfzL7jJktdBSQuq5HF2hJBSl4eikJKUlGAhMkgktB1FWOV7k68mjVXWl7vWln8PjHSF2I8OaPeNQJGmxV7rGtfkuSvdfBlGON/Zb/Tc8ky/wAPj2l5iJ8YF+Y/mpapMVhRMGSxvyuGrXVenKlO2XtASs1rO3RwG7o4dCNV5Go+flls9U11X6r7kkJdGTUIQpyUEIQgAXCa1XVnO2m1+6iELTT5bB5hg+Y+u71PJPTg5yUUJUmoRcmVW19rd9Ia+QaNHT6vXf7KFnUPDmm+VXpoPP7eydzrG8UoSo3Uot5659DgjPnXMx/OjOmM6M6rBh/OjOmM6M6AH86M6YzozoAuMBtUMZkcLAuq68Cq4OTGdGddFW4qVYRhN6R0QD+dLhje8kMaXkb64KO1wvW6+56XwT42kRpeRnJvg+43+tpacaec1Hp4fzT7+QD34Cf/AMT/ALf1TztnvY0PkOUk0GCi4+brofeleNxLBHnDszQN95if6lRdobNdPlcJAG1oMtjXjebVaGfCacIZp5nLTTK+vT09gLQFKCqtmYaaJxDzna7jYtlbgRZu+m5WivqM5VIZlHD7mPkUugpIXVKMLQkgpS8PRQKZxeHD2OYaAI5XXWk4msRjY46zuDb3XetKKpy8r59vEYpIcWzDtdll74H5W1WU6+L++W5I2ZthrZC9wokVp8tXdFvmSb6pPaWFngmjIOY5XUQQdLDtOO9UedZOvc1baqoRxiOy3Wvnn3Im2melRyBwDmmwRYPMJSzfZLadgwOO7xM8uLf5+pWkWitq6r01NfxnXGXMsghCF0DAvLdtbS/E4l8l228rP3G6A+up9Vuu1m0O4wkjgac4ZG+b9L9BZ9F5thmqzsqejn6FXf1NoepYQuoXyopIcuSOpo801nWN/wAimndcq6JfX+sCW/ZH86M6YzozrOnQP50Z0xnRnQA/nRnTGdGdAD+dGdMZ1IwOFdK9rRVE2bNeEEZiPf7qSnTlUkoxWoD2BwxmkEYcG6Ek76A5DiVoBsFjWERmpDVPeA8t11IG4cdyk4fARR/IxjTzrX3OqkgrY2fCYUYNVEnJ9e7y/UTmI2F2TEwh1F7/AKnEk3zrcFOtIBSgVaU6UKSxBYPcigV0JIK6CmGFroSAlLwYUugpIXV4MLVF2v8A8Fho6PGvAeFw1+yuwU3icKyVuSRoc3Q0b4ajcua6outSlTXUN0efhxJAGpJAHUk0Fqo+zMTIrlGZ7WuzEOLWneb14gaWqmLDYJkri+STwPdTaBY4DcLAs68zrSsz2xhNgsfl1F+HX0vks5ZUrelzOu4t7LqeJLqVL2Owz2ytAuMtD63O+mUfsvbp52t7DKHtDm6hwBHkRYWbkbHiWMEYcGU+PP8AS0NrI4XZ1DXDfqOBVh2ZlPciFxt8YAPkb09CHN/hVlaU/hTaj2Zarz/de3oSU3h4LdCEKyOgwvxHxvihgHAOkPr4W/k9ZrDKX2yxWfHS8mZWD0aCfuSomHV9Qjy0ooz1xPmqyZJxLfBfI/Y6f0UXOrGNoIo7jofIqvxkGR+UWRWbdZA43XLmsZ/kNlJVPxEVo8J+f9HRbTTXKczIzJnOjOsqdQ9mRmTOdGdAD2ZGZRzKOYXRIEAP51qOy8ThGXOFAm22KJB3nyND2ULs/sVrmtnk8V3lYQC2t2Yg7zv+y0gK1fCOGzg1cT07l+bIpzWw4ClApsFKBWkaETHAUoFNgpQKUdMcBXQUgFKBSjpigV0JIK6ClGFroSAlLwYUqntVOWYV1EAktbv1IJ1A9B7WrHEThjHPO5rS4+gteb7S2tJO8ueTVktbdhgP6oVRxS7jRpuHWSa/c9yNZ0ZkznRnWOENT2V22yMdw8VmdYd1dQp3sNVqMGG98XNIuixwHP5xm66k/wAZXl2dW2w9tyR4hhLrD3RtffEAhoPmBxV3ZcS5IxpVFldH3fxjxeGj1BCELSHYeMbTnz4qd/OWT2zmvsnsOVWl9vef2nf6ip+HctLjCwZeTy2y0gKXiHhmWU/q+E6b2uIBHTn/AMpiFynQu/v+S5Lil8SDit+nn0PYyw8mexeHMTsp1G9p4ObwKazq+l2aXxd0TqyzG7c0g3TSPLQ8tCs46wSCCCDRHEEcF864hZStpp4+V7eHevT77lpTmpolYSAyvbG0gFx3ncABZPsFqMN2fga0Bze8dxcSQT6A0B0/NUHZtgdiAT+q1zh56D+ZWvaVd8DsqU6Lq1IpvONddNOhDXqNSwhGCwDIQWsujzObnz80nH7NjkZJ4Gl7hvqnFwHh8Q13qQCuS4ljKzOAJ0A4uPIAan0V9O3oqnyNJR9iJTlkrOyeMLojGd8ZrqAda98yvQVXbOdhy6R0JYXPIL6OtjS8vDj6lTwVFZwcKEYOSeNMru6fYeT1HAUsFNApQK6Wj1McBSgUgFdBStDpjgKUCmwUoFKOmOAroKQClApR0KBXQkgroKUYoO28724doaPA54Dze6tWiupH2WFzrdduJAMLRq3PYG9CLJI9AR6rz/Msfxhf9nfoj0ezozpnMjMqgB7OgS1qN419tUzmXHO0QgPYf+tM5oXnf/VD/ZXVqvx67iT4jM7fjcP2nfmVOgcou0o8mJnZ9Msg9nuTkD1ud1koZLDwW0LlOicquF6nQvSNCljG5Zzb2De2R0tWx2tgaN0Ap3I9eKvo3KQxyq+IWMbylyN4xqmTUqvw3kyGzMf3MrX7xuPUHf8A30WzG0IqDu8ZR3HMFVYzs3DJqy4Xfsi2n+AnT0pQdo9mXMZmhc+Qj5mkC3dW1/p181R29K+4dCcVBSjvv7dTqk6dVrXDH8FtaafEhge4R5nHQAeAWRenHQeq1I33x3XxrlfJYDY+0m4eRzntcXVlq8pFkE2CL4BabZfaRk8nd5S1xBI1sGtTemmifhV7TceWtPM5PZ59F3I9qwa1itEWWMwMUgJeADXzimvYN9h/BN4ISsFyTRyRcCRThwAzigeGtKWClM00Gnlp+SuJW8efnjo/DTPn3kSnphlbH2ni7wxFsmYGiQ3O0b9fDqRpvpWrMSw0A5tuFtFi3DmBvIQDrfHnxNbh9z7pXXj915ThVj25J+mPzGyug4ClApsFKBUrQyY4ClApsFKBStDpjgKUCmwUoFKOmOAroKQClApR0yg7a7NfNA10bQ50ZLj9WTKc2XnuBrovPA5exgrzjtfsJ0EzpWMqB5sFo8MbjVtI/Vs2Rw1ros3xezb/AOePr+o6KPMjMmi8Kdgdj4idpfFE97Bdu0DdOAJrMdNwWfjTlN4isnpGzIc7RNB9ocdEuALv8MULef8AxlC0f4GQ3Izz/tth+72hOODi14/jaCfvmVdC9ar4rYLLNBONz2Fh82HMPs8+yx0L1uaEualFlPcR5askW0L1PheqiGRToZE7RAWsb1KY9VsUilxvUbR4TWuToKiscnmuSNDHcVhI5WlsjQ6wRdDM0H6Xbws7sbDjC4xzJCQC0tjcRQfZafetPNaUFIxWFZKzJIMzdDVkajcQQbBVdc2aqSjVgkpRefPwZ0U6uE4vZkwFKBWU2rJBhy9shkme9tx5iXOhGoGV5dzF6AHTUlORdrO7ZF3rXuc9oddNHhNgEG/EdDeg38FC+I04ycammPHOPP8AjJFSbWYmqBSgVVxdoMM66lboL1sfmNfJP4PasUtd27Nv4HSqu+W8b966VXpSeIyT9ULyyW6J4KUCmwUoFStHqY4ClApsFKBSNEiY4ClApsFKBStDpjgKUCmwUoFKOmOApMsTXtLHAOa4UQRYIPAhAK7aVrI6ZDwewsNE0sZDGGnfbQ4m+BLrJCnMaGgNAAAFAAUABwA4BctGZRxhGOkVgbJ578QWRsmhZG1rKjJIa0NFFxoUPIn+JUWxsP3uJgj+qRgPlmF/a1ffEbBhs0c4P+I0tI6sqj7OA9Ez8OMF3mOa/hExzz5kZW/6ifRZWvScr3la6r6f0SRWT1y0IQtEdZmfiJszv8DIQLdERKPJt5//AELvZeQRPX0G9gcC0gEEURwIO8LwXbmyzhMTLhzdMd4TzYdWH/KR6gq34fUynD1KniFPVT9ByGRToZFURSKbFIrFoqy3ikUyKRVEUqmxSqNo8LON6kMeq6ORSWSJGgJrXJZJo1V8L1F8NFGa9Rdq7abh2Zjq8/K36qqzfIWoK0404Oc3hIkgnJ4RhsTiXSPc95txJvzTZkJqzu3dOibfJZJ5m+mqTmXzWWW2y9wPZ1IwG0pIHZ4yA6qumk1yFg0oOZGZEW4vMXhhg9G2N2tikZ+mc2OQDxXo12/VvpwV1hMfHKLje1/OjZHmN4XkGZP4PaD4XiRji1w43w4g9FeUOM1I4jUWV39TnlbroewgpQKi4PFCWNsgDmh4DgCKcAeYUgFahNNZRybDgKUCmwUoFK0OmOApQKbBXQUuB0xwFdzJvMjOlwOmOFyS56adImZJUYPcmS+I+I0gZpve7ruaPbf7K7+FWzMmHkxBGsrqb+5HY/1F3ssHtvEPxmNLI9S54ijHkct+V2fVe1bLwDcPDHAz5Y2ho60NT6nX1VBTSrXU6vRaL2/nmddKJKQhCsToBYH4q7AzxsxrB4ovDJ1jJ0d/C4+zjyW+SJ4Gva5jwHNcC1wO5wIog+ilo1HSmpIiq01Ug4s+eYpFLikTnafYLsDiXQmyz5onfWw7vUbj1HVQY5FpE1JKSM7KLi8MtYpVMilVRHKpcUqVoQuIpVKjlVRFMpccqRo8LRkiyva97DK0h5Lw0AsrRg1N3e82NK4LQRyqv2/skTszs/xmjTU+Nos5K3Xqa66cdKrilCdW3cYLL3/rxOm2ko1E2ZDMjMm8yMywmC6wOZkZk3mRmXmAwOZk9g8V3b2yZWvy6gOFsJ4EjjW+uii5kZl6tHlBgv2drJ2fI+Sy7Mc7+8500AigNfX0V7gPiE3KBMwl1my2gKoUaJ1N3yCweZGZdlO9r03mMiN0ovdHq2y+1+Gnf3YLmOPy5qAd0BBOvRXgcvDQ+tV6l2OgkjwjGy2HEucAd7WuNgHkeP8AErzh99UuJOE145OarSUFlGhzLudR+8XDKrfBCmSC9IdImHSpp0yOUfI++VRpcQmZJ1CnifPcMXzyAsHJuYUXnoBZ9F61yps9zl4GPhnsTvsRNj3D9G1zxFfF7iS53o015u6L05Q9kbLjw0EeHjFMY0AcyeLj1Js+qmKmo0/hxx/MlrFYQIQhSjAhCEAUHbLsu3H4csFCZluiceDuLD+y7cfQ8F4jJG6N7o3tLHtJa5p0LSN4K+jVifiD2I/FNOJw7f8A7LR4mj/vtHD98cDx3cqsbO55HyS29ivu7fnXPHc8tjkUqOVVocQaNgjQjcQRvBCfjkVy0UxaxyqVHMqiOVSY5krR4XEcykxzKojmUiOZI0eFJ2l2d3b+9aDkkJvfTX8RfXePXkqa1vBICCCAQdCCAWkciDoVR7b2FGGOmi8GXVzNS0ix8tm2kctR5LJ8R4TJOVWltvju7y1t7pNKEtzP2i03aLWewWGBy0Wm7RaMBgctFpu10WTQsk6ADUk8gEYDBsOw2xWPP4p5vI4tYygRmyjxnyzaDnrwW671UHZ/B/h8OyM6P+Z+753bxpy0HorAzrbWVuqNFLGHu/MqatTmmyaZkgzKEZ0h2IXXyiJkx06YkxCiPxKjSYlMoHvMSpcSth2Y2MYm97IP0rxoOLG8vM8fQKr7KdnS7LiZhpvjaePKQjly9+S2K4rmquxEsLaj/vIEIQuE7gQhCABCEIAEIQgDDduvh8MTmxOGAbiN7m7mz/0f13HjzXlD2uY4seC17TTmkEOaRvBB3FfSCzfazsPBjxm/wsQB4ZQN9bmvH6w+44HgrK2vOT5J7exX3Npz/NDc8XZKn2SpW29gYjBSd3Owtv5XjWOTq13Hy0PRQWyq4TUllFRKLi8MtGTKSyZVDJ0+ydeNC4Ldk6a2rP8AoJf3a9yAojJ0xteY9ya5tvXhf3XJePloTfg/YkorNSK8UUWZGZItFr57g0IvMjMkWp2y9lOnJOYMY2rdxJ+lo4mv5c09OlKpJRgssWTUVlk3ZPZ187RI5wjjN0azPdRrRtihfEn0K0mB2FhoXB7Wuc8bi52aj9QAAAPVIwwbGwMYKaN2tnnZPE2nfxC2FrwylRinKOZfn4FRUuZzbSehY/iEk4hV5xCQ7Eqy5TnyWDsQmn4lV7sUlYOGWd4jha6R54Dh1J3AdSjlxqxlroh6TErXdl+yJdU+JbQ3sjO88nPHL9n35Kf2b7FMw9SzVLNvH/jjPS956n0padV1e6/1h9SzoWuPmn9AQhCrywBCEIAEIQgAQhCABCEIAEIQgBjG4GOZhilY2Rjt7XAEH/fqvOO0fwkOsmBf17l5+zJP5O916chTUq86T+VkVSjCovmR83bQwM2Gf3c8b4n8nCr6g7nDqLTDcQvpHG4CKZhjmjZKw72uaHN9isVtj4P4OW3Yd8mGdyH6SL/K42PRytKfEIPtrBW1LGS7LyeUsxaa2hK4tFXls3oavStd3PRanaXwl2jFrF3WIb+y/I//ACvoexKocX2exsbCyTDzxm78TKY4afK+qsVz1s11jv5Rq20lTefLcSjSlTqJyRS2n4MDI+6AFVeZzWb/AN8i9yVFgspJnGRo4OcWEnoA1xI9K6hOSbSc6rJIG4XoPIKgsOFu4zKbwvuztr3Hw9Fqyfg8I1ramZA88KJLgOrmEA+59NFPbiwAGimtGgA0a0cgFnxjF38d1HutPb2lOhHEF69fqVlSpKo9TQfjFw41V2DwOJm/woJ5P3Y3uHuBS0OzvhvtKWszGQN5yPF/5WZj70ppThHtMWNKUtkVpxq7C98jgyNrnvO5rQXOPoFvtlfCSFlOxMz5j9LR3bPK9XH3C2WzdkQYZuSCJkQ45RqfM73eq5Kl7Tj2dTqp2U32tDAbD+HE8lPxTu5Z9DSDKfM/K37nyXoGzNkw4ZndwsDG8fqcebnHUnzUtCratedXtP0LKlQhT7KBCEKAmBCEIAEIQgAQhCABCEIAEIQgAQhCABCEIAEIQgAXAhCAM12m/wDzyrw/H/MfNCFcWPUqbzdDWH3hen9gN4XELouuwyG37aPTOC6hCz5eAhCEACEIQAIQhAAhCEACEIQAIQhA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292" name="Picture 4" descr="http://www.graphicsfuel.com/wp-content/uploads/2011/04/world-globe03-512x5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733800"/>
            <a:ext cx="2819400" cy="2819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8701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The Message that Changed the World 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86200"/>
            <a:ext cx="8763000" cy="22098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b="1" dirty="0" smtClean="0">
                <a:solidFill>
                  <a:schemeClr val="tx2"/>
                </a:solidFill>
              </a:rPr>
              <a:t>Rome:  The change is up to you!</a:t>
            </a:r>
          </a:p>
          <a:p>
            <a:endParaRPr lang="en-US" b="1" dirty="0"/>
          </a:p>
          <a:p>
            <a:r>
              <a:rPr lang="en-US" b="1" dirty="0" smtClean="0">
                <a:solidFill>
                  <a:schemeClr val="accent2"/>
                </a:solidFill>
              </a:rPr>
              <a:t>Acts 28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The Message that Changed the World:</a:t>
            </a:r>
            <a:br>
              <a:rPr lang="en-US" sz="4000" b="1" dirty="0" smtClean="0"/>
            </a:br>
            <a:r>
              <a:rPr lang="en-US" sz="3600" b="1" dirty="0" smtClean="0">
                <a:solidFill>
                  <a:schemeClr val="tx2"/>
                </a:solidFill>
              </a:rPr>
              <a:t>Rome:  The Change is up to You!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486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</a:t>
            </a:r>
            <a:endParaRPr lang="en-US" sz="800" dirty="0" smtClean="0"/>
          </a:p>
          <a:p>
            <a:pPr algn="ctr">
              <a:buNone/>
            </a:pPr>
            <a:r>
              <a:rPr lang="en-US" b="1" dirty="0" smtClean="0">
                <a:solidFill>
                  <a:schemeClr val="tx2"/>
                </a:solidFill>
              </a:rPr>
              <a:t>How the Gospel Came to Rome</a:t>
            </a:r>
          </a:p>
          <a:p>
            <a:pPr>
              <a:buNone/>
            </a:pPr>
            <a:endParaRPr lang="en-US" sz="1400" dirty="0" smtClean="0"/>
          </a:p>
          <a:p>
            <a:pPr>
              <a:buFont typeface="Courier New" pitchFamily="49" charset="0"/>
              <a:buChar char="o"/>
            </a:pPr>
            <a:r>
              <a:rPr lang="en-US" sz="2800" b="1" dirty="0" smtClean="0"/>
              <a:t>Jesus’ plans for Paul  </a:t>
            </a:r>
            <a:r>
              <a:rPr lang="en-US" sz="2600" b="1" dirty="0" smtClean="0">
                <a:solidFill>
                  <a:schemeClr val="accent2"/>
                </a:solidFill>
              </a:rPr>
              <a:t>Acts 9:15-16</a:t>
            </a:r>
          </a:p>
          <a:p>
            <a:pPr>
              <a:buNone/>
            </a:pPr>
            <a:endParaRPr lang="en-US" sz="800" b="1" dirty="0" smtClean="0"/>
          </a:p>
          <a:p>
            <a:pPr>
              <a:buFont typeface="Courier New" pitchFamily="49" charset="0"/>
              <a:buChar char="o"/>
            </a:pPr>
            <a:r>
              <a:rPr lang="en-US" sz="2800" b="1" dirty="0" smtClean="0"/>
              <a:t>Paul’s plans for Rome  </a:t>
            </a:r>
            <a:r>
              <a:rPr lang="en-US" sz="2600" b="1" dirty="0" smtClean="0">
                <a:solidFill>
                  <a:schemeClr val="accent2"/>
                </a:solidFill>
              </a:rPr>
              <a:t>Rom 15:30-32</a:t>
            </a:r>
          </a:p>
          <a:p>
            <a:pPr>
              <a:buNone/>
            </a:pPr>
            <a:endParaRPr lang="en-US" sz="800" b="1" dirty="0" smtClean="0"/>
          </a:p>
          <a:p>
            <a:pPr>
              <a:buFont typeface="Courier New" pitchFamily="49" charset="0"/>
              <a:buChar char="o"/>
            </a:pPr>
            <a:r>
              <a:rPr lang="en-US" sz="2800" b="1" dirty="0" smtClean="0"/>
              <a:t>Jesus got Paul to Rome using </a:t>
            </a:r>
            <a:r>
              <a:rPr lang="en-US" sz="2800" b="1" u="sng" dirty="0" smtClean="0"/>
              <a:t>His</a:t>
            </a:r>
            <a:r>
              <a:rPr lang="en-US" sz="2800" b="1" dirty="0" smtClean="0"/>
              <a:t> plans  </a:t>
            </a:r>
            <a:r>
              <a:rPr lang="en-US" sz="2600" b="1" dirty="0" smtClean="0">
                <a:solidFill>
                  <a:schemeClr val="accent2"/>
                </a:solidFill>
              </a:rPr>
              <a:t>Acts 21-28</a:t>
            </a:r>
          </a:p>
          <a:p>
            <a:pPr>
              <a:buNone/>
            </a:pPr>
            <a:r>
              <a:rPr lang="en-US" sz="2600" b="1" dirty="0" smtClean="0"/>
              <a:t>   </a:t>
            </a:r>
            <a:r>
              <a:rPr lang="en-US" sz="2600" b="1" dirty="0" smtClean="0"/>
              <a:t> </a:t>
            </a:r>
            <a:r>
              <a:rPr lang="en-US" sz="2800" b="1" dirty="0" smtClean="0"/>
              <a:t>Paul arrested; went before Felix, Festus, Agrippa, </a:t>
            </a:r>
            <a:r>
              <a:rPr lang="en-US" sz="2800" b="1" dirty="0"/>
              <a:t> </a:t>
            </a:r>
            <a:r>
              <a:rPr lang="en-US" sz="2800" b="1" dirty="0" smtClean="0"/>
              <a:t>and appealed to Caesar</a:t>
            </a:r>
            <a:r>
              <a:rPr lang="en-US" sz="2800" b="1" dirty="0" smtClean="0"/>
              <a:t> </a:t>
            </a:r>
            <a:endParaRPr lang="en-US" sz="2800" b="1" dirty="0" smtClean="0"/>
          </a:p>
          <a:p>
            <a:pPr>
              <a:buNone/>
            </a:pPr>
            <a:endParaRPr lang="en-US" sz="800" b="1" dirty="0" smtClean="0"/>
          </a:p>
          <a:p>
            <a:pPr>
              <a:buFont typeface="Courier New" pitchFamily="49" charset="0"/>
              <a:buChar char="o"/>
            </a:pPr>
            <a:r>
              <a:rPr lang="en-US" sz="2800" b="1" dirty="0" smtClean="0"/>
              <a:t>Paul meets </a:t>
            </a:r>
            <a:r>
              <a:rPr lang="en-US" sz="2800" b="1" dirty="0" smtClean="0"/>
              <a:t>brethren; </a:t>
            </a:r>
            <a:r>
              <a:rPr lang="en-US" sz="2800" b="1" dirty="0" smtClean="0"/>
              <a:t>gains opportunity to preach to the Jews  </a:t>
            </a:r>
            <a:r>
              <a:rPr lang="en-US" sz="2600" b="1" dirty="0" smtClean="0">
                <a:solidFill>
                  <a:schemeClr val="accent2"/>
                </a:solidFill>
              </a:rPr>
              <a:t>Acts 28:15-22</a:t>
            </a:r>
            <a:endParaRPr lang="en-US" sz="2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The Message that Changed the World:</a:t>
            </a:r>
            <a:br>
              <a:rPr lang="en-US" sz="4000" b="1" dirty="0" smtClean="0"/>
            </a:br>
            <a:r>
              <a:rPr lang="en-US" sz="3600" b="1" dirty="0" smtClean="0">
                <a:solidFill>
                  <a:schemeClr val="tx2"/>
                </a:solidFill>
              </a:rPr>
              <a:t>Rome:  The Change is up to You!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        </a:t>
            </a:r>
            <a:endParaRPr lang="en-US" sz="800" dirty="0" smtClean="0"/>
          </a:p>
          <a:p>
            <a:pPr algn="ctr">
              <a:buNone/>
            </a:pPr>
            <a:r>
              <a:rPr lang="en-US" sz="2700" b="1" dirty="0" smtClean="0">
                <a:solidFill>
                  <a:schemeClr val="tx2"/>
                </a:solidFill>
              </a:rPr>
              <a:t>Paul Explained How Jesus Fulfilled the Hope of Israel</a:t>
            </a:r>
          </a:p>
          <a:p>
            <a:pPr algn="ctr">
              <a:buNone/>
            </a:pPr>
            <a:r>
              <a:rPr lang="en-US" sz="2700" b="1" dirty="0" smtClean="0">
                <a:solidFill>
                  <a:schemeClr val="accent2"/>
                </a:solidFill>
              </a:rPr>
              <a:t>Acts 28:23</a:t>
            </a:r>
          </a:p>
          <a:p>
            <a:pPr algn="ctr">
              <a:buNone/>
            </a:pPr>
            <a:endParaRPr lang="en-US" b="1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600" b="1" dirty="0" smtClean="0">
                <a:solidFill>
                  <a:schemeClr val="tx2"/>
                </a:solidFill>
              </a:rPr>
              <a:t>Testified about the kingdom of God</a:t>
            </a:r>
          </a:p>
          <a:p>
            <a:pPr algn="ctr">
              <a:buNone/>
            </a:pPr>
            <a:endParaRPr lang="en-US" sz="2800" b="1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600" b="1" dirty="0" smtClean="0">
                <a:solidFill>
                  <a:schemeClr val="tx2"/>
                </a:solidFill>
              </a:rPr>
              <a:t>Tried to persuade them concerning Jesus</a:t>
            </a:r>
          </a:p>
          <a:p>
            <a:pPr algn="ctr">
              <a:buNone/>
            </a:pPr>
            <a:endParaRPr lang="en-US" sz="2800" b="1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600" b="1" dirty="0" smtClean="0">
                <a:solidFill>
                  <a:schemeClr val="tx2"/>
                </a:solidFill>
              </a:rPr>
              <a:t>Source of persuasion:  </a:t>
            </a:r>
            <a:r>
              <a:rPr lang="en-US" sz="2600" b="1" dirty="0" smtClean="0">
                <a:solidFill>
                  <a:schemeClr val="accent2"/>
                </a:solidFill>
              </a:rPr>
              <a:t>the Law of Moses </a:t>
            </a:r>
            <a:r>
              <a:rPr lang="en-US" sz="2600" b="1" dirty="0">
                <a:solidFill>
                  <a:schemeClr val="accent2"/>
                </a:solidFill>
              </a:rPr>
              <a:t>&amp;</a:t>
            </a:r>
            <a:r>
              <a:rPr lang="en-US" sz="2600" b="1" dirty="0" smtClean="0">
                <a:solidFill>
                  <a:schemeClr val="accent2"/>
                </a:solidFill>
              </a:rPr>
              <a:t> </a:t>
            </a:r>
            <a:r>
              <a:rPr lang="en-US" sz="2600" b="1" dirty="0" smtClean="0">
                <a:solidFill>
                  <a:schemeClr val="accent2"/>
                </a:solidFill>
              </a:rPr>
              <a:t>the Prophets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15962"/>
          </a:xfrm>
        </p:spPr>
        <p:txBody>
          <a:bodyPr>
            <a:noAutofit/>
          </a:bodyPr>
          <a:lstStyle/>
          <a:p>
            <a:r>
              <a:rPr lang="en-US" sz="2700" b="1" dirty="0" smtClean="0"/>
              <a:t>I’m picking up your uncle I’ve never met at the airport</a:t>
            </a:r>
            <a:endParaRPr lang="en-US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700" b="1" dirty="0" smtClean="0"/>
              <a:t>You give me 10 marks of I.D. and I will recognize him</a:t>
            </a:r>
          </a:p>
          <a:p>
            <a:pPr marL="0" indent="0" algn="ctr">
              <a:buNone/>
            </a:pPr>
            <a:endParaRPr lang="en-US" sz="800" b="1" dirty="0" smtClean="0"/>
          </a:p>
          <a:p>
            <a:r>
              <a:rPr lang="en-US" sz="2700" b="1" dirty="0" smtClean="0"/>
              <a:t>Man (implied)</a:t>
            </a:r>
          </a:p>
          <a:p>
            <a:r>
              <a:rPr lang="en-US" sz="2700" b="1" dirty="0" smtClean="0"/>
              <a:t>Short</a:t>
            </a:r>
          </a:p>
          <a:p>
            <a:r>
              <a:rPr lang="en-US" sz="2700" b="1" dirty="0" smtClean="0"/>
              <a:t>Thin</a:t>
            </a:r>
          </a:p>
          <a:p>
            <a:r>
              <a:rPr lang="en-US" sz="2700" b="1" dirty="0" smtClean="0"/>
              <a:t>Red Hair</a:t>
            </a:r>
          </a:p>
          <a:p>
            <a:r>
              <a:rPr lang="en-US" sz="2700" b="1" dirty="0" smtClean="0"/>
              <a:t>Mustache</a:t>
            </a:r>
          </a:p>
          <a:p>
            <a:r>
              <a:rPr lang="en-US" sz="2700" b="1" dirty="0" smtClean="0"/>
              <a:t>Glasses</a:t>
            </a:r>
          </a:p>
          <a:p>
            <a:r>
              <a:rPr lang="en-US" sz="2700" b="1" dirty="0" smtClean="0"/>
              <a:t>Black Suit</a:t>
            </a:r>
          </a:p>
          <a:p>
            <a:r>
              <a:rPr lang="en-US" sz="2700" b="1" dirty="0" smtClean="0"/>
              <a:t>Teal Shirt</a:t>
            </a:r>
          </a:p>
          <a:p>
            <a:r>
              <a:rPr lang="en-US" sz="2700" b="1" dirty="0" smtClean="0"/>
              <a:t>Black Tie</a:t>
            </a:r>
          </a:p>
          <a:p>
            <a:r>
              <a:rPr lang="en-US" sz="2700" b="1" dirty="0" smtClean="0"/>
              <a:t>Brief Case</a:t>
            </a:r>
          </a:p>
          <a:p>
            <a:pPr marL="0" indent="0">
              <a:buNone/>
            </a:pP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151964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>The Message That Changed the World:</a:t>
            </a:r>
            <a:br>
              <a:rPr lang="en-US" sz="4000" b="1" dirty="0" smtClean="0"/>
            </a:br>
            <a:r>
              <a:rPr lang="en-US" sz="3600" b="1" dirty="0" smtClean="0">
                <a:solidFill>
                  <a:schemeClr val="tx2"/>
                </a:solidFill>
              </a:rPr>
              <a:t>Rome</a:t>
            </a:r>
            <a:r>
              <a:rPr lang="en-US" sz="3600" b="1" dirty="0">
                <a:solidFill>
                  <a:schemeClr val="tx2"/>
                </a:solidFill>
              </a:rPr>
              <a:t>:  The Change is up to You!</a:t>
            </a:r>
            <a:r>
              <a:rPr lang="en-US" sz="3600" b="1" dirty="0" smtClean="0">
                <a:solidFill>
                  <a:srgbClr val="0070C0"/>
                </a:solidFill>
              </a:rPr>
              <a:t/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3184"/>
            <a:ext cx="91440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Jesus is the King God Predicted Would Come:</a:t>
            </a:r>
          </a:p>
          <a:p>
            <a:pPr>
              <a:buNone/>
            </a:pPr>
            <a:endParaRPr lang="en-US" sz="2800" b="1" dirty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/>
          </a:p>
          <a:p>
            <a:pPr>
              <a:buNone/>
            </a:pPr>
            <a:endParaRPr lang="en-US" sz="1400" b="1" dirty="0" smtClean="0"/>
          </a:p>
          <a:p>
            <a:pPr algn="ctr"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Jesus </a:t>
            </a:r>
            <a:r>
              <a:rPr lang="en-US" sz="2800" b="1" dirty="0"/>
              <a:t>r</a:t>
            </a:r>
            <a:r>
              <a:rPr lang="en-US" sz="2800" b="1" dirty="0" smtClean="0"/>
              <a:t>ightfully </a:t>
            </a:r>
            <a:r>
              <a:rPr lang="en-US" sz="2800" b="1" dirty="0"/>
              <a:t>w</a:t>
            </a:r>
            <a:r>
              <a:rPr lang="en-US" sz="2800" b="1" dirty="0" smtClean="0"/>
              <a:t>ears the crown!</a:t>
            </a:r>
          </a:p>
          <a:p>
            <a:pPr algn="ctr">
              <a:buNone/>
            </a:pPr>
            <a:r>
              <a:rPr lang="en-US" sz="2800" b="1" dirty="0" smtClean="0"/>
              <a:t>    Jesus is ruling God’s Kingdom!!</a:t>
            </a:r>
            <a:endParaRPr lang="en-US" sz="2800" b="1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1524000" y="2514600"/>
            <a:ext cx="1371600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MES</a:t>
            </a: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2895600" y="2514600"/>
            <a:ext cx="1371600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BIR</a:t>
            </a: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4267200" y="2514600"/>
            <a:ext cx="1371600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LIN</a:t>
            </a:r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5638800" y="2514600"/>
            <a:ext cx="1447800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DIV</a:t>
            </a: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7086600" y="2514600"/>
            <a:ext cx="1447800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MIR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1524000" y="3429000"/>
            <a:ext cx="13716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/>
              <a:t>CHA</a:t>
            </a: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2895600" y="3429000"/>
            <a:ext cx="13716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/>
              <a:t>SUF</a:t>
            </a: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4267200" y="3429000"/>
            <a:ext cx="13716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SAC</a:t>
            </a: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5638800" y="3429000"/>
            <a:ext cx="14478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RES</a:t>
            </a: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7086600" y="3429000"/>
            <a:ext cx="14478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EXA</a:t>
            </a:r>
          </a:p>
        </p:txBody>
      </p:sp>
    </p:spTree>
    <p:extLst>
      <p:ext uri="{BB962C8B-B14F-4D97-AF65-F5344CB8AC3E}">
        <p14:creationId xmlns:p14="http://schemas.microsoft.com/office/powerpoint/2010/main" val="347268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The Message that Changed the World:</a:t>
            </a:r>
            <a:br>
              <a:rPr lang="en-US" sz="4000" b="1" dirty="0" smtClean="0"/>
            </a:br>
            <a:r>
              <a:rPr lang="en-US" sz="4000" b="1" dirty="0" smtClean="0">
                <a:solidFill>
                  <a:schemeClr val="tx2"/>
                </a:solidFill>
              </a:rPr>
              <a:t>Rome:  The Change is up to You!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 </a:t>
            </a:r>
            <a:r>
              <a:rPr lang="en-US" b="1" dirty="0" smtClean="0"/>
              <a:t>Result of Paul’s preaching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Acts 28:24</a:t>
            </a:r>
          </a:p>
          <a:p>
            <a:pPr>
              <a:buNone/>
            </a:pPr>
            <a:endParaRPr lang="en-US" b="1" dirty="0"/>
          </a:p>
          <a:p>
            <a:r>
              <a:rPr lang="en-US" b="1" dirty="0" smtClean="0"/>
              <a:t>Some were being persuaded</a:t>
            </a:r>
          </a:p>
          <a:p>
            <a:pPr>
              <a:buNone/>
            </a:pPr>
            <a:endParaRPr lang="en-US" b="1" dirty="0"/>
          </a:p>
          <a:p>
            <a:r>
              <a:rPr lang="en-US" b="1" dirty="0" smtClean="0"/>
              <a:t>Others would not believe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The Message that Changed the World:</a:t>
            </a:r>
            <a:br>
              <a:rPr lang="en-US" sz="4000" b="1" dirty="0" smtClean="0"/>
            </a:br>
            <a:r>
              <a:rPr lang="en-US" sz="4000" b="1" dirty="0" smtClean="0">
                <a:solidFill>
                  <a:schemeClr val="tx2"/>
                </a:solidFill>
              </a:rPr>
              <a:t>Rome:  The Change is up to You!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 </a:t>
            </a:r>
            <a:r>
              <a:rPr lang="en-US" sz="2800" b="1" dirty="0" smtClean="0"/>
              <a:t>Why Would Some not Believe and Return (Change)?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Acts 28:25-31; Isa 6:9-10</a:t>
            </a:r>
          </a:p>
          <a:p>
            <a:pPr algn="ctr">
              <a:buNone/>
            </a:pPr>
            <a:endParaRPr lang="en-US" sz="14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2600" b="1" dirty="0" smtClean="0"/>
              <a:t>Their </a:t>
            </a:r>
            <a:r>
              <a:rPr lang="en-US" sz="2600" b="1" dirty="0" smtClean="0">
                <a:solidFill>
                  <a:schemeClr val="tx2"/>
                </a:solidFill>
              </a:rPr>
              <a:t>hearts </a:t>
            </a:r>
            <a:r>
              <a:rPr lang="en-US" sz="2600" b="1" dirty="0" smtClean="0"/>
              <a:t>were dull, </a:t>
            </a:r>
            <a:r>
              <a:rPr lang="en-US" sz="2600" b="1" dirty="0" smtClean="0">
                <a:solidFill>
                  <a:schemeClr val="tx2"/>
                </a:solidFill>
              </a:rPr>
              <a:t>ears</a:t>
            </a:r>
            <a:r>
              <a:rPr lang="en-US" sz="2600" b="1" dirty="0" smtClean="0"/>
              <a:t> scarcely heard, </a:t>
            </a:r>
            <a:r>
              <a:rPr lang="en-US" sz="2600" b="1" dirty="0" smtClean="0">
                <a:solidFill>
                  <a:schemeClr val="tx2"/>
                </a:solidFill>
              </a:rPr>
              <a:t>eyes</a:t>
            </a:r>
            <a:r>
              <a:rPr lang="en-US" sz="2600" b="1" dirty="0" smtClean="0"/>
              <a:t> were closed</a:t>
            </a:r>
          </a:p>
          <a:p>
            <a:pPr>
              <a:buNone/>
            </a:pPr>
            <a:endParaRPr lang="en-US" sz="1400" b="1" dirty="0"/>
          </a:p>
          <a:p>
            <a:pPr>
              <a:buNone/>
            </a:pPr>
            <a:r>
              <a:rPr lang="en-US" sz="2600" b="1" dirty="0" smtClean="0"/>
              <a:t>Did not see with their </a:t>
            </a:r>
            <a:r>
              <a:rPr lang="en-US" sz="2600" b="1" dirty="0" smtClean="0">
                <a:solidFill>
                  <a:schemeClr val="tx2"/>
                </a:solidFill>
              </a:rPr>
              <a:t>eyes</a:t>
            </a:r>
            <a:r>
              <a:rPr lang="en-US" sz="2600" b="1" dirty="0" smtClean="0"/>
              <a:t>, hear with their </a:t>
            </a:r>
            <a:r>
              <a:rPr lang="en-US" sz="2600" b="1" dirty="0" smtClean="0">
                <a:solidFill>
                  <a:schemeClr val="tx2"/>
                </a:solidFill>
              </a:rPr>
              <a:t>ears</a:t>
            </a:r>
            <a:r>
              <a:rPr lang="en-US" sz="2600" b="1" dirty="0" smtClean="0"/>
              <a:t>, and</a:t>
            </a:r>
          </a:p>
          <a:p>
            <a:pPr>
              <a:buNone/>
            </a:pPr>
            <a:r>
              <a:rPr lang="en-US" sz="2600" b="1" dirty="0" smtClean="0">
                <a:solidFill>
                  <a:schemeClr val="tx2"/>
                </a:solidFill>
              </a:rPr>
              <a:t>understand</a:t>
            </a:r>
            <a:r>
              <a:rPr lang="en-US" sz="2600" b="1" dirty="0" smtClean="0"/>
              <a:t> with their heart and return to God for healing</a:t>
            </a:r>
          </a:p>
          <a:p>
            <a:pPr>
              <a:buNone/>
            </a:pPr>
            <a:endParaRPr lang="en-US" sz="1400" b="1" dirty="0"/>
          </a:p>
          <a:p>
            <a:pPr>
              <a:buNone/>
            </a:pPr>
            <a:r>
              <a:rPr lang="en-US" sz="2600" b="1" dirty="0" smtClean="0"/>
              <a:t>Paul’s only choice:  preach to the Gentiles, to others who</a:t>
            </a:r>
          </a:p>
          <a:p>
            <a:pPr>
              <a:buNone/>
            </a:pPr>
            <a:r>
              <a:rPr lang="en-US" sz="2600" b="1" dirty="0" smtClean="0"/>
              <a:t>would listen and receive salvation  </a:t>
            </a:r>
            <a:r>
              <a:rPr lang="en-US" sz="2600" b="1" dirty="0" smtClean="0">
                <a:solidFill>
                  <a:schemeClr val="accent2"/>
                </a:solidFill>
              </a:rPr>
              <a:t>see Phil 1:12-13; 4:22</a:t>
            </a:r>
          </a:p>
          <a:p>
            <a:pPr>
              <a:buNone/>
            </a:pPr>
            <a:endParaRPr lang="en-US" sz="2800" b="1" dirty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/>
          </a:p>
          <a:p>
            <a:pPr algn="ctr">
              <a:buNone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470</Words>
  <Application>Microsoft Office PowerPoint</Application>
  <PresentationFormat>On-screen Show (4:3)</PresentationFormat>
  <Paragraphs>165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Courier New</vt:lpstr>
      <vt:lpstr>Office Theme</vt:lpstr>
      <vt:lpstr>PowerPoint Presentation</vt:lpstr>
      <vt:lpstr>The Message that Changed the World</vt:lpstr>
      <vt:lpstr>The Message that Changed the World </vt:lpstr>
      <vt:lpstr>The Message that Changed the World: Rome:  The Change is up to You!</vt:lpstr>
      <vt:lpstr>The Message that Changed the World: Rome:  The Change is up to You!</vt:lpstr>
      <vt:lpstr>I’m picking up your uncle I’ve never met at the airport</vt:lpstr>
      <vt:lpstr>  The Message That Changed the World: Rome:  The Change is up to You!  </vt:lpstr>
      <vt:lpstr>The Message that Changed the World: Rome:  The Change is up to You!</vt:lpstr>
      <vt:lpstr>The Message that Changed the World: Rome:  The Change is up to You!</vt:lpstr>
      <vt:lpstr> Jesus is the King:   This is the Foundation for Conversion and Salvation 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Message that Changed the World</dc:title>
  <dc:creator>Alan Timothy Jones</dc:creator>
  <cp:lastModifiedBy>Craig Thomas</cp:lastModifiedBy>
  <cp:revision>23</cp:revision>
  <dcterms:created xsi:type="dcterms:W3CDTF">2012-12-27T18:45:27Z</dcterms:created>
  <dcterms:modified xsi:type="dcterms:W3CDTF">2014-10-24T16:58:51Z</dcterms:modified>
</cp:coreProperties>
</file>