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sldIdLst>
    <p:sldId id="259" r:id="rId2"/>
    <p:sldId id="256" r:id="rId3"/>
    <p:sldId id="257" r:id="rId4"/>
    <p:sldId id="469" r:id="rId5"/>
    <p:sldId id="468" r:id="rId6"/>
    <p:sldId id="470" r:id="rId7"/>
    <p:sldId id="471" r:id="rId8"/>
    <p:sldId id="472" r:id="rId9"/>
    <p:sldId id="473" r:id="rId10"/>
    <p:sldId id="474" r:id="rId11"/>
    <p:sldId id="475" r:id="rId12"/>
    <p:sldId id="476" r:id="rId13"/>
    <p:sldId id="477" r:id="rId14"/>
    <p:sldId id="478" r:id="rId15"/>
    <p:sldId id="479" r:id="rId16"/>
    <p:sldId id="480" r:id="rId17"/>
    <p:sldId id="481" r:id="rId18"/>
    <p:sldId id="482" r:id="rId19"/>
    <p:sldId id="297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00"/>
    <a:srgbClr val="FFFFFF"/>
    <a:srgbClr val="100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74" autoAdjust="0"/>
    <p:restoredTop sz="94678" autoAdjust="0"/>
  </p:normalViewPr>
  <p:slideViewPr>
    <p:cSldViewPr showGuides="1">
      <p:cViewPr varScale="1">
        <p:scale>
          <a:sx n="83" d="100"/>
          <a:sy n="83" d="100"/>
        </p:scale>
        <p:origin x="965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272A0C-ABE7-41F3-9CD2-1CE8BBDF7F70}" type="datetimeFigureOut">
              <a:rPr lang="en-US" smtClean="0"/>
              <a:t>12/7/2014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7FB4A-0EC3-48F9-BEC8-748778C950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268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776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7FB4A-0EC3-48F9-BEC8-748778C9508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291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3659C-F515-4372-8ECC-76CB2FEE0C5C}" type="datetime1">
              <a:rPr lang="en-US" smtClean="0"/>
              <a:t>12/7/2014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857E35-FEA3-4221-9C54-1043E63ACA7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846033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F844F-B8C7-4013-A07E-A793DAAD2950}" type="datetime1">
              <a:rPr lang="en-US" smtClean="0"/>
              <a:t>12/7/2014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D8920-5024-4352-9BBB-788DE03888B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2223721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A812E-8A69-453B-B758-6BB9B25F0F48}" type="datetime1">
              <a:rPr lang="en-US" smtClean="0"/>
              <a:t>12/7/2014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862B1-888C-4FA4-A674-530EA06A67A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6253885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28279-46E1-4235-9070-477D3BF0B812}" type="datetime1">
              <a:rPr lang="en-US" smtClean="0"/>
              <a:t>12/7/2014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2D182-E177-439E-963A-8290377CD48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7284496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E44C1-6005-45B6-B907-982075972C94}" type="datetime1">
              <a:rPr lang="en-US" smtClean="0"/>
              <a:t>12/7/2014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64FAF9-B184-4648-A1AA-4916B9885E1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78737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39526-997F-44B1-9DEA-ABCFF930549D}" type="datetime1">
              <a:rPr lang="en-US" smtClean="0"/>
              <a:t>12/7/2014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C2C74E-9754-49C9-BA82-29C2BEF3259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74442971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2C18A-015E-4296-86E6-7EB84E254E08}" type="datetime1">
              <a:rPr lang="en-US" smtClean="0"/>
              <a:t>12/7/2014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C09C8-A718-40B0-8F13-B66258D369F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6049043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1E891-1B91-4DA4-BE3E-095934E410B9}" type="datetime1">
              <a:rPr lang="en-US" smtClean="0"/>
              <a:t>12/7/2014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8CF5D-AC06-4281-BAC8-27EAF84AAEE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08448906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683C7-6D5C-45A3-B884-105FA39CB9B0}" type="datetime1">
              <a:rPr lang="en-US" smtClean="0"/>
              <a:t>12/7/2014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5B24A-AB5F-4F5D-A80B-00D568921CE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0121652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BE4B2-9BC4-4456-8B0C-528C1CC1487B}" type="datetime1">
              <a:rPr lang="en-US" smtClean="0"/>
              <a:t>12/7/2014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5C002-0C1A-42E4-A3F4-47EA616916F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251671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F5715-69D7-400A-A8D0-E6AA13FFAE1D}" type="datetime1">
              <a:rPr lang="en-US" smtClean="0"/>
              <a:t>12/7/2014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fld id="{89AA0D79-05D1-43D3-9988-8B91E8B6FAF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04902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3B5194F-45C8-4493-98AE-E07CBCCB9666}" type="datetime1">
              <a:rPr lang="en-US" smtClean="0"/>
              <a:t>12/7/2014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fld id="{A74110EA-B87B-49AF-8A67-F9C13B182B1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0" r:id="rId2"/>
    <p:sldLayoutId id="2147483956" r:id="rId3"/>
    <p:sldLayoutId id="2147483951" r:id="rId4"/>
    <p:sldLayoutId id="2147483952" r:id="rId5"/>
    <p:sldLayoutId id="2147483953" r:id="rId6"/>
    <p:sldLayoutId id="2147483957" r:id="rId7"/>
    <p:sldLayoutId id="2147483958" r:id="rId8"/>
    <p:sldLayoutId id="2147483959" r:id="rId9"/>
    <p:sldLayoutId id="2147483954" r:id="rId10"/>
    <p:sldLayoutId id="2147483960" r:id="rId11"/>
  </p:sldLayoutIdLst>
  <p:transition>
    <p:wedg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j0400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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Scene #2:  Old prophet enters the picture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839200" cy="52276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learn of another prophet, an old prophet who lives in Bethel:  </a:t>
            </a:r>
            <a:r>
              <a:rPr lang="en-US" sz="3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Kgs. 13:11-14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3088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defRPr/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Old prophet gives Judean prophet his second temptation:  </a:t>
            </a:r>
            <a:r>
              <a:rPr lang="en-US" sz="3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Kgs. 13:15-17</a:t>
            </a:r>
            <a:endParaRPr lang="en-US" sz="3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3088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defRPr/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Old prophet shows his true colors:  </a:t>
            </a:r>
            <a:r>
              <a:rPr lang="en-US" sz="3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Kgs. 13:18</a:t>
            </a:r>
            <a:endParaRPr lang="en-US" sz="3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3564825" y="6477000"/>
            <a:ext cx="2024940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Believing a Lie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882394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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Scene #2:  Old prophet enters the picture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52284"/>
            <a:ext cx="8839200" cy="52276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God says something, He means it!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Gal. 1:6-9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3088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Judean prophet makes a grave mistake, he believes the old prophet.</a:t>
            </a:r>
          </a:p>
          <a:p>
            <a:pPr marL="573088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the Judean prophet dishonest?  Could he be bought?  No!  But he believed the lie!</a:t>
            </a:r>
          </a:p>
          <a:p>
            <a:pPr marL="573088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believing a lie carry consequences?  Does sincere belief of a thing bring safety?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Phil. 2:12; 1 Jn. 4:1; Rom. 16:18; 2 Pet. 2:1-3; Acts 17:11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3564825" y="6477000"/>
            <a:ext cx="2024940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Believing a Lie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36024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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Scene #3:  Dinner party at 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old 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prophet’s house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52284"/>
            <a:ext cx="8839200" cy="52276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4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Kgs. 13:19-22</a:t>
            </a:r>
            <a:endParaRPr lang="en-US" sz="3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3088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Consequences of believing a lie are announced by the old prophet from Bethel:  the Judean prophet is going to die!</a:t>
            </a:r>
          </a:p>
          <a:p>
            <a:pPr marL="573088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you imagine how he felt?  Do you suppose he finished his dinner?</a:t>
            </a:r>
          </a:p>
          <a:p>
            <a:pPr marL="573088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Imagine how the old prophet must have felt?</a:t>
            </a:r>
            <a:endParaRPr lang="en-US" sz="3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3564825" y="6477000"/>
            <a:ext cx="2024940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Believing a Lie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71718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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Scene #4:  Judean prophet’s tragic death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52284"/>
            <a:ext cx="8839200" cy="52276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Kgs. 13:23-25</a:t>
            </a:r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3088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Lions don’t kill fast…ever wonder about the last thoughts of the Judean prophet?</a:t>
            </a:r>
          </a:p>
          <a:p>
            <a:pPr marL="573088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such an unusual scene?  </a:t>
            </a:r>
            <a:r>
              <a:rPr lang="en-US" sz="3600" b="1" i="1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lso v. 28</a:t>
            </a:r>
          </a:p>
          <a:p>
            <a:pPr marL="573088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important lesson needed to be learned!</a:t>
            </a:r>
            <a:endParaRPr lang="en-US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3564825" y="6477000"/>
            <a:ext cx="2024940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Believing a Lie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85679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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Scene #5:  The old prophet’s statement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88142"/>
            <a:ext cx="8839200" cy="5227638"/>
          </a:xfrm>
        </p:spPr>
        <p:txBody>
          <a:bodyPr rtlCol="0" anchor="t">
            <a:noAutofit/>
          </a:bodyPr>
          <a:lstStyle/>
          <a:p>
            <a:pPr marL="573088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Recall our proposition:</a:t>
            </a:r>
          </a:p>
          <a:p>
            <a:pPr marL="573088" indent="-457200" eaLnBrk="1" fontAlgn="auto" hangingPunct="1">
              <a:spcBef>
                <a:spcPts val="0"/>
              </a:spcBef>
              <a:spcAft>
                <a:spcPts val="2400"/>
              </a:spcAft>
              <a:buSzPct val="100000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 believing a lie have consequences for the Judean prophet?  Yes!  Why!</a:t>
            </a:r>
            <a:endParaRPr lang="en-US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3564825" y="6477000"/>
            <a:ext cx="2024940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Believing a Lie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84682" y="2129834"/>
            <a:ext cx="8785225" cy="426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>
                <a:solidFill>
                  <a:schemeClr val="tx1"/>
                </a:solidFill>
              </a:rPr>
              <a:t>“If you sincerely believe something religiously, if you believe it with all your heart and if you honestly follow the convictions of your beliefs that it will result in a home in heaven.  It will result in safety as far as the eternal home of your soul is concerned.”</a:t>
            </a:r>
            <a:endParaRPr lang="en-US" sz="3600" i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75717" y="1685647"/>
            <a:ext cx="8785225" cy="510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600" b="1" dirty="0">
                <a:solidFill>
                  <a:schemeClr val="tx1"/>
                </a:solidFill>
              </a:rPr>
              <a:t>1 Kgs. 13:26:</a:t>
            </a:r>
            <a:r>
              <a:rPr lang="en-US" sz="3600" dirty="0">
                <a:solidFill>
                  <a:schemeClr val="tx1"/>
                </a:solidFill>
              </a:rPr>
              <a:t>  </a:t>
            </a:r>
            <a:r>
              <a:rPr lang="en-US" sz="3600" i="1" dirty="0">
                <a:solidFill>
                  <a:schemeClr val="tx1"/>
                </a:solidFill>
              </a:rPr>
              <a:t>“Now when the prophet who had brought him back from the way heard it, he said, ‘It is the man of God </a:t>
            </a:r>
            <a:r>
              <a:rPr lang="en-US" sz="3600" i="1" u="sng" dirty="0">
                <a:solidFill>
                  <a:schemeClr val="tx1"/>
                </a:solidFill>
              </a:rPr>
              <a:t>who was disobedient to the word of the LORD</a:t>
            </a:r>
            <a:r>
              <a:rPr lang="en-US" sz="3600" i="1" dirty="0">
                <a:solidFill>
                  <a:schemeClr val="tx1"/>
                </a:solidFill>
              </a:rPr>
              <a:t>.  Therefore the LORD has delivered him to the lion, which has torn him and killed him, according to the word of the LORD which He spoke to him.’”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52385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8" grpId="0" animBg="1"/>
      <p:bldP spid="8" grpId="1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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Scene #5:  The old prophet’s statement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10553"/>
            <a:ext cx="9144000" cy="5227638"/>
          </a:xfrm>
        </p:spPr>
        <p:txBody>
          <a:bodyPr rtlCol="0" anchor="t">
            <a:noAutofit/>
          </a:bodyPr>
          <a:lstStyle/>
          <a:p>
            <a:pPr marL="573088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can I make sure I don’t believe a lie?</a:t>
            </a:r>
          </a:p>
          <a:p>
            <a:pPr marL="968375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 the men that wrote God’s book!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Jn. 16:13; 1 Cor. 2:1-13; Jn. 14:15; 1 Jn. 2:3-5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68375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the truth, don’t believe it </a:t>
            </a: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unless it’s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God’s book!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17:11; 1 Pet. 4:11; Gal. 1:6-9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68375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better it sounds, the smoother it flows the more you need to check it out!  </a:t>
            </a:r>
            <a:r>
              <a:rPr lang="en-US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Jn. 4:1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3564825" y="6477000"/>
            <a:ext cx="2024940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Believing a Lie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43592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Which is error and which is truth?  Which is a lie?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3564825" y="6477000"/>
            <a:ext cx="2024940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Believing a Lie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1600200"/>
            <a:ext cx="22076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u="sng" dirty="0" smtClean="0">
                <a:latin typeface="+mj-lt"/>
              </a:rPr>
              <a:t>Man says</a:t>
            </a:r>
            <a:endParaRPr lang="en-US" sz="4000" b="1" i="1" u="sng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0" y="1600200"/>
            <a:ext cx="21355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u="sng" dirty="0" smtClean="0">
                <a:latin typeface="+mj-lt"/>
              </a:rPr>
              <a:t>God says</a:t>
            </a:r>
            <a:endParaRPr lang="en-US" sz="4000" b="1" i="1" u="sng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5171" y="3846493"/>
            <a:ext cx="43268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+mj-lt"/>
              </a:rPr>
              <a:t>One church is as good as another.</a:t>
            </a:r>
            <a:endParaRPr lang="en-US" sz="2800" b="1" i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17171" y="3846493"/>
            <a:ext cx="43268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+mj-lt"/>
              </a:rPr>
              <a:t>Matt. 16:18; Acts 2; Eph. 1:22-23; 4:4; 5:23</a:t>
            </a:r>
            <a:endParaRPr lang="en-US" sz="2800" b="1" i="1" dirty="0">
              <a:latin typeface="+mj-lt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4191000" y="4151293"/>
            <a:ext cx="626171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8601" y="5015805"/>
            <a:ext cx="396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+mj-lt"/>
              </a:rPr>
              <a:t>All are going to heaven, we’re just traveling different roads.</a:t>
            </a:r>
            <a:endParaRPr lang="en-US" sz="2800" b="1" i="1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54387" y="5302672"/>
            <a:ext cx="4326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+mj-lt"/>
              </a:rPr>
              <a:t>Matt. 7:13-14; Jn. 14:6</a:t>
            </a:r>
            <a:endParaRPr lang="en-US" sz="2800" b="1" i="1" dirty="0">
              <a:latin typeface="+mj-lt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4174429" y="5320605"/>
            <a:ext cx="626171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28600" y="2398693"/>
            <a:ext cx="432682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+mj-lt"/>
              </a:rPr>
              <a:t>Universe and man came</a:t>
            </a:r>
          </a:p>
          <a:p>
            <a:r>
              <a:rPr lang="en-US" sz="2800" b="1" i="1" dirty="0" smtClean="0">
                <a:latin typeface="+mj-lt"/>
              </a:rPr>
              <a:t>to be via ‘Big Bang’ and evolution.</a:t>
            </a:r>
            <a:endParaRPr lang="en-US" sz="2800" b="1" i="1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800600" y="2703486"/>
            <a:ext cx="43268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+mj-lt"/>
              </a:rPr>
              <a:t>Gen. 1 &amp; 2</a:t>
            </a:r>
            <a:endParaRPr lang="en-US" sz="2800" b="1" i="1" dirty="0">
              <a:latin typeface="+mj-lt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4174429" y="2703493"/>
            <a:ext cx="626171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99472" y="2514600"/>
            <a:ext cx="8328025" cy="3581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i="1" dirty="0" smtClean="0">
                <a:solidFill>
                  <a:schemeClr val="tx1"/>
                </a:solidFill>
              </a:rPr>
              <a:t>Which is error and which is truth?</a:t>
            </a:r>
          </a:p>
          <a:p>
            <a:pPr algn="ctr"/>
            <a:endParaRPr lang="en-US" sz="1200" b="1" i="1" dirty="0">
              <a:solidFill>
                <a:schemeClr val="tx1"/>
              </a:solidFill>
            </a:endParaRPr>
          </a:p>
          <a:p>
            <a:pPr algn="ctr"/>
            <a:r>
              <a:rPr lang="en-US" sz="6000" b="1" i="1" dirty="0" smtClean="0">
                <a:solidFill>
                  <a:schemeClr val="tx1"/>
                </a:solidFill>
              </a:rPr>
              <a:t>Which is a lie?</a:t>
            </a:r>
            <a:endParaRPr lang="en-US" sz="6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60586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1" grpId="0"/>
      <p:bldP spid="12" grpId="0" animBg="1"/>
      <p:bldP spid="13" grpId="0"/>
      <p:bldP spid="14" grpId="0"/>
      <p:bldP spid="15" grpId="0" animBg="1"/>
      <p:bldP spid="17" grpId="0"/>
      <p:bldP spid="18" grpId="0"/>
      <p:bldP spid="19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Which is error and which is truth?  Which is a lie?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3564825" y="6477000"/>
            <a:ext cx="2024940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Believing a Lie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1600200"/>
            <a:ext cx="22076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u="sng" dirty="0" smtClean="0">
                <a:latin typeface="+mj-lt"/>
              </a:rPr>
              <a:t>Man says</a:t>
            </a:r>
            <a:endParaRPr lang="en-US" sz="4000" b="1" i="1" u="sng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0" y="1600200"/>
            <a:ext cx="21355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u="sng" dirty="0" smtClean="0">
                <a:latin typeface="+mj-lt"/>
              </a:rPr>
              <a:t>God says</a:t>
            </a:r>
            <a:endParaRPr lang="en-US" sz="4000" b="1" i="1" u="sng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5171" y="2743200"/>
            <a:ext cx="43268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+mj-lt"/>
              </a:rPr>
              <a:t>Peter first pope, pope head of the church.</a:t>
            </a:r>
            <a:endParaRPr lang="en-US" sz="3200" b="1" i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17171" y="2743200"/>
            <a:ext cx="43268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+mj-lt"/>
              </a:rPr>
              <a:t>Eph. 1:22-23; Acts 20:28; Matt. 8:14; 1 Cor. 9:5</a:t>
            </a:r>
            <a:endParaRPr lang="en-US" sz="3200" b="1" i="1" dirty="0">
              <a:latin typeface="+mj-lt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4191000" y="3048000"/>
            <a:ext cx="626171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8601" y="4297740"/>
            <a:ext cx="396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+mj-lt"/>
              </a:rPr>
              <a:t>Observe religious holidays (e.g., Easter, Christmas).</a:t>
            </a:r>
            <a:endParaRPr lang="en-US" sz="3200" b="1" i="1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54387" y="4584607"/>
            <a:ext cx="43268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+mj-lt"/>
              </a:rPr>
              <a:t>Col. 3:17; 1 Pet. 4:11</a:t>
            </a:r>
            <a:endParaRPr lang="en-US" sz="3200" b="1" i="1" dirty="0">
              <a:latin typeface="+mj-lt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4174429" y="4602540"/>
            <a:ext cx="626171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97389" y="2362200"/>
            <a:ext cx="8328025" cy="3581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i="1" dirty="0" smtClean="0">
                <a:solidFill>
                  <a:schemeClr val="tx1"/>
                </a:solidFill>
              </a:rPr>
              <a:t>Which is error and which is truth?</a:t>
            </a:r>
          </a:p>
          <a:p>
            <a:pPr algn="ctr"/>
            <a:endParaRPr lang="en-US" sz="1200" b="1" i="1" dirty="0">
              <a:solidFill>
                <a:schemeClr val="tx1"/>
              </a:solidFill>
            </a:endParaRPr>
          </a:p>
          <a:p>
            <a:pPr algn="ctr"/>
            <a:r>
              <a:rPr lang="en-US" sz="6000" b="1" i="1" dirty="0" smtClean="0">
                <a:solidFill>
                  <a:schemeClr val="tx1"/>
                </a:solidFill>
              </a:rPr>
              <a:t>Which is a lie?</a:t>
            </a:r>
            <a:endParaRPr lang="en-US" sz="6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44263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1" grpId="0"/>
      <p:bldP spid="12" grpId="0" animBg="1"/>
      <p:bldP spid="13" grpId="0"/>
      <p:bldP spid="14" grpId="0"/>
      <p:bldP spid="15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Which is error and which is truth?  Which is a lie?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3564825" y="6477000"/>
            <a:ext cx="2024940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Believing a Lie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1600200"/>
            <a:ext cx="22076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u="sng" dirty="0" smtClean="0">
                <a:latin typeface="+mj-lt"/>
              </a:rPr>
              <a:t>Man says</a:t>
            </a:r>
            <a:endParaRPr lang="en-US" sz="4000" b="1" i="1" u="sng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0" y="1600200"/>
            <a:ext cx="21355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u="sng" dirty="0" smtClean="0">
                <a:latin typeface="+mj-lt"/>
              </a:rPr>
              <a:t>God says</a:t>
            </a:r>
            <a:endParaRPr lang="en-US" sz="4000" b="1" i="1" u="sng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1739" y="2994206"/>
            <a:ext cx="43268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+mj-lt"/>
              </a:rPr>
              <a:t>Saved by faith only</a:t>
            </a:r>
            <a:endParaRPr lang="en-US" sz="3200" b="1" i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06816" y="3012135"/>
            <a:ext cx="43268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+mj-lt"/>
              </a:rPr>
              <a:t>Jas. 2:24</a:t>
            </a:r>
            <a:endParaRPr lang="en-US" sz="3200" b="1" i="1" dirty="0">
              <a:latin typeface="+mj-lt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4191000" y="3048000"/>
            <a:ext cx="626171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5168" y="4350915"/>
            <a:ext cx="41147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+mj-lt"/>
              </a:rPr>
              <a:t>Baptism not necessary for salvation</a:t>
            </a:r>
            <a:endParaRPr lang="en-US" sz="3200" b="1" i="1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54387" y="4350918"/>
            <a:ext cx="43268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+mj-lt"/>
              </a:rPr>
              <a:t>Gal. 2:26-27; Mk. 16:16; 1 Pet. 3:21</a:t>
            </a:r>
            <a:endParaRPr lang="en-US" sz="3200" b="1" i="1" dirty="0">
              <a:latin typeface="+mj-lt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4174429" y="4655715"/>
            <a:ext cx="626171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413282" y="2669167"/>
            <a:ext cx="8328025" cy="3581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i="1" dirty="0" smtClean="0">
                <a:solidFill>
                  <a:schemeClr val="tx1"/>
                </a:solidFill>
              </a:rPr>
              <a:t>Which is error and which is truth?</a:t>
            </a:r>
          </a:p>
          <a:p>
            <a:pPr algn="ctr"/>
            <a:endParaRPr lang="en-US" sz="1200" b="1" i="1" dirty="0">
              <a:solidFill>
                <a:schemeClr val="tx1"/>
              </a:solidFill>
            </a:endParaRPr>
          </a:p>
          <a:p>
            <a:pPr algn="ctr"/>
            <a:r>
              <a:rPr lang="en-US" sz="6000" b="1" i="1" dirty="0" smtClean="0">
                <a:solidFill>
                  <a:schemeClr val="tx1"/>
                </a:solidFill>
              </a:rPr>
              <a:t>Which is a lie?</a:t>
            </a:r>
            <a:endParaRPr lang="en-US" sz="6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30662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1" grpId="0"/>
      <p:bldP spid="12" grpId="0" animBg="1"/>
      <p:bldP spid="13" grpId="0"/>
      <p:bldP spid="14" grpId="0"/>
      <p:bldP spid="15" grpId="0" animBg="1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Conclusion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30287"/>
            <a:ext cx="8915400" cy="4870513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consequences of believing a lie?  Ask the Judean prophet!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Recall our proposition: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great experiment was conducted long ago, its results were:  </a:t>
            </a:r>
            <a:r>
              <a:rPr lang="en-US" sz="36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Eccl. 12:13-14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2400"/>
              </a:spcAft>
              <a:buFont typeface="Wingdings 2"/>
              <a:buChar char=""/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persuade men who believe lies with the truth from God’s book!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3564825" y="6477000"/>
            <a:ext cx="2024940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Believing a Lie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79387" y="1676400"/>
            <a:ext cx="8785225" cy="426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>
                <a:solidFill>
                  <a:schemeClr val="tx1"/>
                </a:solidFill>
              </a:rPr>
              <a:t>“If you sincerely believe something religiously, if you believe it with all your heart and if you honestly follow the convictions of your beliefs </a:t>
            </a:r>
            <a:r>
              <a:rPr lang="en-US" sz="3600" b="1" i="1" dirty="0" smtClean="0">
                <a:solidFill>
                  <a:schemeClr val="tx1"/>
                </a:solidFill>
              </a:rPr>
              <a:t>it </a:t>
            </a:r>
            <a:r>
              <a:rPr lang="en-US" sz="3600" b="1" i="1" dirty="0">
                <a:solidFill>
                  <a:schemeClr val="tx1"/>
                </a:solidFill>
              </a:rPr>
              <a:t>will result in a home in heaven.  It will result in safety as far as the eternal home of your soul is concerned.”</a:t>
            </a:r>
            <a:endParaRPr lang="en-US" sz="36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utoUpdateAnimBg="0" advAuto="0"/>
      <p:bldP spid="7" grpId="0" animBg="1"/>
      <p:bldP spid="8" grpId="0" animBg="1"/>
      <p:bldP spid="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21942"/>
            <a:ext cx="9144000" cy="1524000"/>
          </a:xfr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6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Believing a Lie</a:t>
            </a:r>
            <a:r>
              <a:rPr lang="en-US" sz="49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900" i="1" dirty="0" smtClean="0">
                <a:solidFill>
                  <a:schemeClr val="accent1"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Kings 13:20-26</a:t>
            </a:r>
            <a:endParaRPr lang="en-US" sz="4000" i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88913"/>
            <a:ext cx="6426200" cy="476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Proposition: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1800"/>
              </a:spcAft>
              <a:buFont typeface="Wingdings 2"/>
              <a:buChar char="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Hypothesis that </a:t>
            </a:r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sincere belief equals safety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only held in religion:</a:t>
            </a:r>
          </a:p>
          <a:p>
            <a:pPr marL="968375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Edsel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New Coke, Pepsi Clear.</a:t>
            </a:r>
          </a:p>
          <a:p>
            <a:pPr marL="968375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Finance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Lincoln Savings &amp; Loan, Bernie Madoff</a:t>
            </a:r>
          </a:p>
          <a:p>
            <a:pPr marL="968375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Military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Napoleon and Waterloo, Hitler and Stalingrad, America and Vietnam</a:t>
            </a:r>
          </a:p>
          <a:p>
            <a:pPr marL="968375" indent="-457200" eaLnBrk="1" fontAlgn="auto" hangingPunct="1">
              <a:spcBef>
                <a:spcPts val="0"/>
              </a:spcBef>
              <a:spcAft>
                <a:spcPts val="1800"/>
              </a:spcAft>
              <a:buSzPct val="100000"/>
              <a:buFont typeface="Wingdings 2" panose="05020102010507070707" pitchFamily="18" charset="2"/>
              <a:buChar char=""/>
              <a:defRPr/>
            </a:pP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Travel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Titanic</a:t>
            </a: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556132" y="6477000"/>
            <a:ext cx="2024940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Believing a Lie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9387" y="1600200"/>
            <a:ext cx="8785225" cy="426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dirty="0">
                <a:solidFill>
                  <a:schemeClr val="tx1"/>
                </a:solidFill>
              </a:rPr>
              <a:t>“If you sincerely believe something religiously, if you believe it with all your heart and if you honestly follow the convictions of your beliefs </a:t>
            </a:r>
            <a:r>
              <a:rPr lang="en-US" sz="3600" b="1" i="1" dirty="0" smtClean="0">
                <a:solidFill>
                  <a:schemeClr val="tx1"/>
                </a:solidFill>
              </a:rPr>
              <a:t>it </a:t>
            </a:r>
            <a:r>
              <a:rPr lang="en-US" sz="3600" b="1" i="1" dirty="0">
                <a:solidFill>
                  <a:schemeClr val="tx1"/>
                </a:solidFill>
              </a:rPr>
              <a:t>will result in a home in heaven.  It will result in safety as far as the eternal home of your soul is concerned.”</a:t>
            </a:r>
            <a:endParaRPr lang="en-US" sz="36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  <p:bldP spid="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Introduction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Affirmation of this proposition is not found in God’s word: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Thess. 2:9-12</a:t>
            </a:r>
            <a:endParaRPr lang="en-US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“delusion” </a:t>
            </a: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not directly from God: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1:2</a:t>
            </a:r>
            <a:endParaRPr lang="en-US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 free will God allows false teachers to spread their lies and influence: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Gen. 3:3-6; 2 Cor. 11:3; 1 Tim. 2:14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Those believing a lie may well have a clear conscience: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23:1; 26:9-11; 1 Tim. </a:t>
            </a:r>
            <a:r>
              <a:rPr lang="en-US" sz="3000" b="1" i="1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4:2</a:t>
            </a:r>
            <a:endParaRPr lang="en-US" sz="3000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allows those not loving the truth to lose their soul:  </a:t>
            </a:r>
            <a:r>
              <a:rPr lang="en-US" sz="3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Thess. 2:12; Mk. 4:24; Lk. 8:18</a:t>
            </a:r>
            <a:endParaRPr lang="en-US" sz="3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3564825" y="6477000"/>
            <a:ext cx="2024940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Believing a Lie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950763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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Background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839200" cy="52276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United Kingdom:  all 12 tribes united under one king (1095 BC – 975 BC).</a:t>
            </a:r>
          </a:p>
          <a:p>
            <a:pPr marL="944562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Saul reigned 40 years,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44562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reigned 40 years,</a:t>
            </a:r>
          </a:p>
          <a:p>
            <a:pPr marL="944562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Solomon reigned 40 years.</a:t>
            </a:r>
          </a:p>
          <a:p>
            <a:pPr marL="573088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his later years Solomon disobeyed God:  </a:t>
            </a:r>
            <a:r>
              <a:rPr lang="en-US" sz="40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Kgs. 11:1-13</a:t>
            </a:r>
            <a:endParaRPr lang="en-US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3564825" y="6477000"/>
            <a:ext cx="2024940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Believing a Lie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53195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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Background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839200" cy="52276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Divided Kingdom:  after Solomon’s death:</a:t>
            </a:r>
          </a:p>
          <a:p>
            <a:pPr marL="944562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Reheboam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(Solomon’s son):  ruled the Southern Kingdom (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Judah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2 tribes).</a:t>
            </a:r>
            <a:endParaRPr lang="en-US" b="1" i="1" dirty="0" smtClean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44562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Jereboam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(no relation to Solomon):  ruled the Northern Kingdom (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Israel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10 tribes).</a:t>
            </a:r>
          </a:p>
          <a:p>
            <a:pPr marL="573088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sz="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Jereboam</a:t>
            </a: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had a major political problem:  </a:t>
            </a:r>
            <a:r>
              <a:rPr lang="en-US" sz="3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Kgs. 12:26-33</a:t>
            </a:r>
            <a:endParaRPr lang="en-US" sz="3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3564825" y="6477000"/>
            <a:ext cx="2024940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Believing a Lie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78877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Scene #1: 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Jereboam’s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glorious “grand opening”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839200" cy="52276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political convenience </a:t>
            </a:r>
            <a:r>
              <a:rPr lang="en-US" sz="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Jereboam</a:t>
            </a: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set up a false religious system </a:t>
            </a:r>
            <a:r>
              <a:rPr lang="en-US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“which he had devised in his own heart.</a:t>
            </a: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Jereboam</a:t>
            </a: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had plans for a pompous and lavish “grand opening” for his altar:  </a:t>
            </a:r>
            <a:r>
              <a:rPr lang="en-US" sz="3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Kgs. 13:1-4a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3088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defRPr/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Instead of arrest, notice what unfolds:  </a:t>
            </a:r>
            <a:r>
              <a:rPr lang="en-US" sz="3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Kgs. 13:4b-7</a:t>
            </a:r>
            <a:endParaRPr lang="en-US" sz="3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3564825" y="6477000"/>
            <a:ext cx="2024940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Believing a Lie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24856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Scene #1: 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Jereboam’s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glorious “grand opening”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839200" cy="52276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600"/>
              </a:spcAft>
              <a:buFont typeface="Wingdings 2"/>
              <a:buChar char=""/>
              <a:defRPr/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Critical juncture in the story; Judean prophet faces his first temptation:  </a:t>
            </a:r>
            <a:r>
              <a:rPr lang="en-US" sz="3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Kgs. 13:7-10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3088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defRPr/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Judean prophet committed to the truth:  </a:t>
            </a:r>
            <a:r>
              <a:rPr lang="en-US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wouldn’t come for half your house.”</a:t>
            </a:r>
          </a:p>
          <a:p>
            <a:pPr marL="573088" indent="-457200" eaLnBrk="1" fontAlgn="auto" hangingPunct="1">
              <a:spcBef>
                <a:spcPts val="0"/>
              </a:spcBef>
              <a:spcAft>
                <a:spcPts val="600"/>
              </a:spcAft>
              <a:buSzPct val="100000"/>
              <a:defRPr/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Judean prophet:  Was he weak or strong?  Faithful or unfaithful?</a:t>
            </a:r>
            <a:endParaRPr lang="en-US" sz="3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3564825" y="6477000"/>
            <a:ext cx="2024940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Believing a Lie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58863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162800" cy="1408176"/>
          </a:xfrm>
        </p:spPr>
        <p:txBody>
          <a:bodyPr>
            <a:normAutofit fontScale="90000"/>
          </a:bodyPr>
          <a:lstStyle/>
          <a:p>
            <a:pPr marL="685800" indent="-685800" eaLnBrk="1" fontAlgn="auto" hangingPunct="1">
              <a:spcAft>
                <a:spcPts val="0"/>
              </a:spcAft>
              <a:buFont typeface="Wingdings 2" panose="05020102010507070707" pitchFamily="18" charset="2"/>
              <a:buChar char=""/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Scene #1:  </a:t>
            </a:r>
            <a:r>
              <a:rPr lang="en-US" dirty="0" err="1" smtClean="0">
                <a:solidFill>
                  <a:schemeClr val="accent1">
                    <a:satMod val="150000"/>
                  </a:schemeClr>
                </a:solidFill>
              </a:rPr>
              <a:t>Jereboam’s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glorious “grand opening”</a:t>
            </a:r>
            <a:endParaRPr lang="en-US" i="1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839200" cy="5227638"/>
          </a:xfrm>
        </p:spPr>
        <p:txBody>
          <a:bodyPr rtlCol="0" anchor="t">
            <a:no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1200"/>
              </a:spcAft>
              <a:buFont typeface="Wingdings 2"/>
              <a:buChar char=""/>
              <a:defRPr/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was determined to follow God’s simple commands:  </a:t>
            </a:r>
            <a:r>
              <a:rPr lang="en-US" sz="3800" b="1" i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Jn. 5:3; Eph. 3:4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3088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preaching and miracle had made its intended effect.</a:t>
            </a:r>
            <a:endParaRPr lang="en-US" sz="3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3088" indent="-457200" eaLnBrk="1" fontAlgn="auto" hangingPunct="1">
              <a:spcBef>
                <a:spcPts val="0"/>
              </a:spcBef>
              <a:spcAft>
                <a:spcPts val="1200"/>
              </a:spcAft>
              <a:buSzPct val="100000"/>
              <a:defRPr/>
            </a:pP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bravely </a:t>
            </a:r>
            <a:r>
              <a:rPr lang="en-US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“fulfilled his ministry” </a:t>
            </a: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resisted the temptation of </a:t>
            </a:r>
            <a:r>
              <a:rPr lang="en-US" sz="3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Jereboam’s</a:t>
            </a:r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reward…weak or strong?  Faithful or unfaithful?</a:t>
            </a:r>
            <a:endParaRPr lang="en-US" sz="3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 descr="bib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2D182-E177-439E-963A-8290377CD485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3564825" y="6477000"/>
            <a:ext cx="2024940" cy="350838"/>
          </a:xfrm>
          <a:prstGeom prst="rect">
            <a:avLst/>
          </a:prstGeom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smtClean="0">
                <a:solidFill>
                  <a:schemeClr val="tx1"/>
                </a:solidFill>
              </a:rPr>
              <a:t>Believing a Lie</a:t>
            </a:r>
            <a:endParaRPr lang="en-US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206492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odule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17853</TotalTime>
  <Words>1349</Words>
  <Application>Microsoft Office PowerPoint</Application>
  <PresentationFormat>On-screen Show (4:3)</PresentationFormat>
  <Paragraphs>142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PowerPoint Presentation</vt:lpstr>
      <vt:lpstr>Believing a Lie 1 Kings 13:20-26</vt:lpstr>
      <vt:lpstr>Introduction</vt:lpstr>
      <vt:lpstr>Introduction</vt:lpstr>
      <vt:lpstr>Background</vt:lpstr>
      <vt:lpstr>Background</vt:lpstr>
      <vt:lpstr>Scene #1:  Jereboam’s glorious “grand opening”</vt:lpstr>
      <vt:lpstr>Scene #1:  Jereboam’s glorious “grand opening”</vt:lpstr>
      <vt:lpstr>Scene #1:  Jereboam’s glorious “grand opening”</vt:lpstr>
      <vt:lpstr>Scene #2:  Old prophet enters the picture</vt:lpstr>
      <vt:lpstr>Scene #2:  Old prophet enters the picture</vt:lpstr>
      <vt:lpstr>Scene #3:  Dinner party at old prophet’s house</vt:lpstr>
      <vt:lpstr>Scene #4:  Judean prophet’s tragic death</vt:lpstr>
      <vt:lpstr>Scene #5:  The old prophet’s statement</vt:lpstr>
      <vt:lpstr>Scene #5:  The old prophet’s statement</vt:lpstr>
      <vt:lpstr>Which is error and which is truth?  Which is a lie?</vt:lpstr>
      <vt:lpstr>Which is error and which is truth?  Which is a lie?</vt:lpstr>
      <vt:lpstr>Which is error and which is truth?  Which is a lie?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Believing a Lie</dc:title>
  <dc:creator>Craig Thomas</dc:creator>
  <dc:description>Westside:  12/07/2014 AM</dc:description>
  <cp:lastModifiedBy>Craig Thomas</cp:lastModifiedBy>
  <cp:revision>1224</cp:revision>
  <dcterms:created xsi:type="dcterms:W3CDTF">2009-06-28T13:18:56Z</dcterms:created>
  <dcterms:modified xsi:type="dcterms:W3CDTF">2014-12-07T12:56:04Z</dcterms:modified>
</cp:coreProperties>
</file>