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259" r:id="rId2"/>
    <p:sldId id="256" r:id="rId3"/>
    <p:sldId id="257" r:id="rId4"/>
    <p:sldId id="483" r:id="rId5"/>
    <p:sldId id="484" r:id="rId6"/>
    <p:sldId id="485" r:id="rId7"/>
    <p:sldId id="486" r:id="rId8"/>
    <p:sldId id="487" r:id="rId9"/>
    <p:sldId id="488" r:id="rId10"/>
    <p:sldId id="489" r:id="rId11"/>
    <p:sldId id="491" r:id="rId12"/>
    <p:sldId id="492" r:id="rId13"/>
    <p:sldId id="493" r:id="rId14"/>
    <p:sldId id="494" r:id="rId15"/>
    <p:sldId id="495" r:id="rId16"/>
    <p:sldId id="496" r:id="rId17"/>
    <p:sldId id="497" r:id="rId18"/>
    <p:sldId id="498" r:id="rId19"/>
    <p:sldId id="499" r:id="rId20"/>
    <p:sldId id="500" r:id="rId21"/>
    <p:sldId id="501" r:id="rId22"/>
    <p:sldId id="502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00"/>
    <a:srgbClr val="FFFFFF"/>
    <a:srgbClr val="1000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74" autoAdjust="0"/>
    <p:restoredTop sz="94678" autoAdjust="0"/>
  </p:normalViewPr>
  <p:slideViewPr>
    <p:cSldViewPr showGuides="1">
      <p:cViewPr varScale="1">
        <p:scale>
          <a:sx n="83" d="100"/>
          <a:sy n="83" d="100"/>
        </p:scale>
        <p:origin x="46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49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272A0C-ABE7-41F3-9CD2-1CE8BBDF7F70}" type="datetimeFigureOut">
              <a:rPr lang="en-US" smtClean="0"/>
              <a:t>12/14/2014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7FB4A-0EC3-48F9-BEC8-748778C950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268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7FB4A-0EC3-48F9-BEC8-748778C9508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7765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7FB4A-0EC3-48F9-BEC8-748778C9508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667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7FB4A-0EC3-48F9-BEC8-748778C9508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612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7FB4A-0EC3-48F9-BEC8-748778C9508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6341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7FB4A-0EC3-48F9-BEC8-748778C9508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501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7FB4A-0EC3-48F9-BEC8-748778C9508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7352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7FB4A-0EC3-48F9-BEC8-748778C9508E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1574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7FB4A-0EC3-48F9-BEC8-748778C9508E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767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7FB4A-0EC3-48F9-BEC8-748778C9508E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8384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7FB4A-0EC3-48F9-BEC8-748778C9508E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779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7FB4A-0EC3-48F9-BEC8-748778C9508E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248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7FB4A-0EC3-48F9-BEC8-748778C9508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2816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7FB4A-0EC3-48F9-BEC8-748778C9508E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226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7FB4A-0EC3-48F9-BEC8-748778C9508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826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7FB4A-0EC3-48F9-BEC8-748778C9508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320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7FB4A-0EC3-48F9-BEC8-748778C9508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331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7FB4A-0EC3-48F9-BEC8-748778C9508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2288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7FB4A-0EC3-48F9-BEC8-748778C9508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1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7FB4A-0EC3-48F9-BEC8-748778C9508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62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7FB4A-0EC3-48F9-BEC8-748778C9508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181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3659C-F515-4372-8ECC-76CB2FEE0C5C}" type="datetime1">
              <a:rPr lang="en-US" smtClean="0"/>
              <a:t>12/14/2014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857E35-FEA3-4221-9C54-1043E63ACA7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846033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844F-B8C7-4013-A07E-A793DAAD2950}" type="datetime1">
              <a:rPr lang="en-US" smtClean="0"/>
              <a:t>12/14/2014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D8920-5024-4352-9BBB-788DE03888B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2223721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A812E-8A69-453B-B758-6BB9B25F0F48}" type="datetime1">
              <a:rPr lang="en-US" smtClean="0"/>
              <a:t>12/14/2014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862B1-888C-4FA4-A674-530EA06A67A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6253885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28279-46E1-4235-9070-477D3BF0B812}" type="datetime1">
              <a:rPr lang="en-US" smtClean="0"/>
              <a:t>12/14/2014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2D182-E177-439E-963A-8290377CD48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67284496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E44C1-6005-45B6-B907-982075972C94}" type="datetime1">
              <a:rPr lang="en-US" smtClean="0"/>
              <a:t>12/14/2014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64FAF9-B184-4648-A1AA-4916B9885E1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78737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39526-997F-44B1-9DEA-ABCFF930549D}" type="datetime1">
              <a:rPr lang="en-US" smtClean="0"/>
              <a:t>12/14/2014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2C74E-9754-49C9-BA82-29C2BEF3259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74442971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2C18A-015E-4296-86E6-7EB84E254E08}" type="datetime1">
              <a:rPr lang="en-US" smtClean="0"/>
              <a:t>12/14/2014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C09C8-A718-40B0-8F13-B66258D369F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46049043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1E891-1B91-4DA4-BE3E-095934E410B9}" type="datetime1">
              <a:rPr lang="en-US" smtClean="0"/>
              <a:t>12/14/2014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8CF5D-AC06-4281-BAC8-27EAF84AAEE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08448906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683C7-6D5C-45A3-B884-105FA39CB9B0}" type="datetime1">
              <a:rPr lang="en-US" smtClean="0"/>
              <a:t>12/14/2014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5B24A-AB5F-4F5D-A80B-00D568921CE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0121652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BE4B2-9BC4-4456-8B0C-528C1CC1487B}" type="datetime1">
              <a:rPr lang="en-US" smtClean="0"/>
              <a:t>12/14/2014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5C002-0C1A-42E4-A3F4-47EA616916F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251671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F5715-69D7-400A-A8D0-E6AA13FFAE1D}" type="datetime1">
              <a:rPr lang="en-US" smtClean="0"/>
              <a:t>12/14/2014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89AA0D79-05D1-43D3-9988-8B91E8B6FAF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04902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3B5194F-45C8-4493-98AE-E07CBCCB9666}" type="datetime1">
              <a:rPr lang="en-US" smtClean="0"/>
              <a:t>12/14/2014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  <a:latin typeface="Corbel" panose="020B0503020204020204" pitchFamily="34" charset="0"/>
              </a:defRPr>
            </a:lvl1pPr>
          </a:lstStyle>
          <a:p>
            <a:fld id="{A74110EA-B87B-49AF-8A67-F9C13B182B1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0" r:id="rId2"/>
    <p:sldLayoutId id="2147483956" r:id="rId3"/>
    <p:sldLayoutId id="2147483951" r:id="rId4"/>
    <p:sldLayoutId id="2147483952" r:id="rId5"/>
    <p:sldLayoutId id="2147483953" r:id="rId6"/>
    <p:sldLayoutId id="2147483957" r:id="rId7"/>
    <p:sldLayoutId id="2147483958" r:id="rId8"/>
    <p:sldLayoutId id="2147483959" r:id="rId9"/>
    <p:sldLayoutId id="2147483954" r:id="rId10"/>
    <p:sldLayoutId id="2147483960" r:id="rId11"/>
  </p:sldLayoutIdLst>
  <p:transition>
    <p:wedg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j04003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23844" y="1868424"/>
            <a:ext cx="2496312" cy="3121152"/>
          </a:xfrm>
          <a:prstGeom prst="roundRect">
            <a:avLst>
              <a:gd name="adj" fmla="val 16667"/>
            </a:avLst>
          </a:prstGeom>
          <a:noFill/>
          <a:ln>
            <a:solidFill>
              <a:schemeClr val="bg1"/>
            </a:solidFill>
          </a:ln>
          <a:effectLst>
            <a:reflection blurRad="12700" stA="50000" endPos="75000" dist="101600" dir="5400000" sy="-100000" algn="bl" rotWithShape="0"/>
          </a:effectLst>
          <a:scene3d>
            <a:camera prst="isometricOffAxis2Left"/>
            <a:lightRig rig="threePt" dir="t"/>
          </a:scene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408176"/>
          </a:xfrm>
        </p:spPr>
        <p:txBody>
          <a:bodyPr>
            <a:normAutofit fontScale="90000"/>
          </a:bodyPr>
          <a:lstStyle/>
          <a:p>
            <a:pPr marL="685800" indent="-685800" eaLnBrk="1" fontAlgn="auto" hangingPunct="1">
              <a:spcAft>
                <a:spcPts val="0"/>
              </a:spcAft>
              <a:buClr>
                <a:srgbClr val="FFC000"/>
              </a:buClr>
              <a:buSzPct val="115000"/>
              <a:buFont typeface="Corbel" panose="020B0503020204020204" pitchFamily="34" charset="0"/>
              <a:buChar char="❷"/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Does Jesus Approve of Homosexuality?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4" name="Picture 4" descr="b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D182-E177-439E-963A-8290377CD485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3193476" y="6477000"/>
            <a:ext cx="2768468" cy="350838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Is Homosexuality Gay?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334000"/>
          </a:xfrm>
        </p:spPr>
        <p:txBody>
          <a:bodyPr rtlCol="0" anchor="t">
            <a:no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Char char=""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That’s a big </a:t>
            </a:r>
            <a:r>
              <a:rPr lang="en-US" sz="3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 </a:t>
            </a:r>
            <a:r>
              <a:rPr lang="en-US" sz="36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Rom. 1:18-28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68375" indent="-457200" eaLnBrk="1" fontAlgn="auto" hangingPunct="1">
              <a:spcBef>
                <a:spcPts val="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Prevailing attitude of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“ungodliness”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“unrighteousness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”:  </a:t>
            </a:r>
            <a:r>
              <a:rPr lang="en-US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18a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68375" indent="-457200" eaLnBrk="1" fontAlgn="auto" hangingPunct="1">
              <a:spcBef>
                <a:spcPts val="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Led them to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“suppress the truth”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their unrighteous living:  </a:t>
            </a:r>
            <a:r>
              <a:rPr lang="en-US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18b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68375" indent="-457200" eaLnBrk="1" fontAlgn="auto" hangingPunct="1">
              <a:spcBef>
                <a:spcPts val="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Led them to refuse to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“glorify Him as God,” “nor were thankful”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despite the fact God’s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“invisible attributes…even His eternal power and Godhead…are clearly seen”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r>
              <a:rPr lang="en-US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20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60865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408176"/>
          </a:xfrm>
        </p:spPr>
        <p:txBody>
          <a:bodyPr>
            <a:normAutofit fontScale="90000"/>
          </a:bodyPr>
          <a:lstStyle/>
          <a:p>
            <a:pPr marL="685800" indent="-685800" eaLnBrk="1" fontAlgn="auto" hangingPunct="1">
              <a:spcAft>
                <a:spcPts val="0"/>
              </a:spcAft>
              <a:buClr>
                <a:srgbClr val="FFC000"/>
              </a:buClr>
              <a:buSzPct val="115000"/>
              <a:buFont typeface="Corbel" panose="020B0503020204020204" pitchFamily="34" charset="0"/>
              <a:buChar char="❷"/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Does Jesus Approve of Homosexuality?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4" name="Picture 4" descr="b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D182-E177-439E-963A-8290377CD485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3193476" y="6477000"/>
            <a:ext cx="2768468" cy="350838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Is Homosexuality Gay?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334000"/>
          </a:xfrm>
        </p:spPr>
        <p:txBody>
          <a:bodyPr rtlCol="0" anchor="t">
            <a:no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1800"/>
              </a:spcAft>
              <a:buFont typeface="Wingdings 2"/>
              <a:buChar char="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did all this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“ungodliness,” “unrighteous-ness,”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suppression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“of the truth”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lead them?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18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First, they became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“futile in their thoughts, and their foolish hearts were darkened”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r>
              <a:rPr lang="en-US" sz="28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21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68375" indent="-457200" eaLnBrk="1" fontAlgn="auto" hangingPunct="1">
              <a:spcBef>
                <a:spcPts val="0"/>
              </a:spcBef>
              <a:spcAft>
                <a:spcPts val="18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Rejected the one true living God to practice gross immorality:  </a:t>
            </a:r>
            <a:r>
              <a:rPr lang="en-US" sz="28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vv. 22-23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68375" indent="-457200" eaLnBrk="1" fontAlgn="auto" hangingPunct="1">
              <a:spcBef>
                <a:spcPts val="0"/>
              </a:spcBef>
              <a:spcAft>
                <a:spcPts val="18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Led them to profess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“to be wise,”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but in reality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“they became fools”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22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by first turning to rank idolatry:  </a:t>
            </a:r>
            <a:r>
              <a:rPr lang="en-US" sz="28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</a:t>
            </a:r>
            <a:r>
              <a:rPr lang="en-US" sz="28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23; Psa. 14:1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675786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408176"/>
          </a:xfrm>
        </p:spPr>
        <p:txBody>
          <a:bodyPr>
            <a:normAutofit fontScale="90000"/>
          </a:bodyPr>
          <a:lstStyle/>
          <a:p>
            <a:pPr marL="685800" indent="-685800" eaLnBrk="1" fontAlgn="auto" hangingPunct="1">
              <a:spcAft>
                <a:spcPts val="0"/>
              </a:spcAft>
              <a:buClr>
                <a:srgbClr val="FFC000"/>
              </a:buClr>
              <a:buSzPct val="115000"/>
              <a:buFont typeface="Corbel" panose="020B0503020204020204" pitchFamily="34" charset="0"/>
              <a:buChar char="❷"/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Does Jesus Approve of Homosexuality?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4" name="Picture 4" descr="b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D182-E177-439E-963A-8290377CD485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3193476" y="6477000"/>
            <a:ext cx="2768468" cy="350838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Is Homosexuality Gay?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334000"/>
          </a:xfrm>
        </p:spPr>
        <p:txBody>
          <a:bodyPr rtlCol="0" anchor="t">
            <a:no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1800"/>
              </a:spcAft>
              <a:buFont typeface="Wingdings 2"/>
              <a:buChar char="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was God’s response? 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Therefore God also gave them up to uncleanness, in the lusts of their hearts, to dishonor their bodies among themselves”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r>
              <a:rPr lang="en-US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24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68375" indent="-457200" eaLnBrk="1" fontAlgn="auto" hangingPunct="1">
              <a:spcBef>
                <a:spcPts val="0"/>
              </a:spcBef>
              <a:spcAft>
                <a:spcPts val="18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did this </a:t>
            </a: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“uncleanness,” “lust of their hearts,” 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dishonoring of </a:t>
            </a: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“their bodies” 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manifest itself?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18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very first manifestation was the giving of themselves over to homosexuality!</a:t>
            </a:r>
          </a:p>
        </p:txBody>
      </p:sp>
    </p:spTree>
    <p:extLst>
      <p:ext uri="{BB962C8B-B14F-4D97-AF65-F5344CB8AC3E}">
        <p14:creationId xmlns:p14="http://schemas.microsoft.com/office/powerpoint/2010/main" val="163290241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408176"/>
          </a:xfrm>
        </p:spPr>
        <p:txBody>
          <a:bodyPr>
            <a:noAutofit/>
          </a:bodyPr>
          <a:lstStyle/>
          <a:p>
            <a:pPr marL="685800" indent="-685800" eaLnBrk="1" fontAlgn="auto" hangingPunct="1">
              <a:spcAft>
                <a:spcPts val="0"/>
              </a:spcAft>
              <a:buClr>
                <a:srgbClr val="FFC000"/>
              </a:buClr>
              <a:buSzPct val="115000"/>
              <a:buFont typeface="Corbel" panose="020B0503020204020204" pitchFamily="34" charset="0"/>
              <a:buChar char="❸"/>
              <a:defRPr/>
            </a:pPr>
            <a:r>
              <a:rPr lang="en-US" sz="3800" dirty="0" smtClean="0">
                <a:solidFill>
                  <a:schemeClr val="accent1">
                    <a:satMod val="150000"/>
                  </a:schemeClr>
                </a:solidFill>
              </a:rPr>
              <a:t>Paul’s Inspired and Graphic Description of Homosexuality</a:t>
            </a:r>
            <a:endParaRPr lang="en-US" sz="3800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4" name="Picture 4" descr="b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D182-E177-439E-963A-8290377CD485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3193476" y="6477000"/>
            <a:ext cx="2768468" cy="350838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Is Homosexuality Gay?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334000"/>
          </a:xfrm>
        </p:spPr>
        <p:txBody>
          <a:bodyPr rtlCol="0" anchor="t">
            <a:no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1800"/>
              </a:spcAft>
              <a:buFont typeface="Wingdings 2"/>
              <a:buChar char="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Vv. 26-28 graphically describes the sordid state of their behavior as they practiced homo-sexuality.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18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24:  </a:t>
            </a: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“uncleanness”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impure behavior, morally impure or filthy.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18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24: </a:t>
            </a: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“lusts of their hearts”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the source of homosexual behavior (as all sin!) originates in the </a:t>
            </a: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“heart” 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an expression of one’s </a:t>
            </a: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“lusts.”</a:t>
            </a:r>
          </a:p>
        </p:txBody>
      </p:sp>
    </p:spTree>
    <p:extLst>
      <p:ext uri="{BB962C8B-B14F-4D97-AF65-F5344CB8AC3E}">
        <p14:creationId xmlns:p14="http://schemas.microsoft.com/office/powerpoint/2010/main" val="724455775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408176"/>
          </a:xfrm>
        </p:spPr>
        <p:txBody>
          <a:bodyPr>
            <a:noAutofit/>
          </a:bodyPr>
          <a:lstStyle/>
          <a:p>
            <a:pPr marL="685800" indent="-685800" eaLnBrk="1" fontAlgn="auto" hangingPunct="1">
              <a:spcAft>
                <a:spcPts val="0"/>
              </a:spcAft>
              <a:buClr>
                <a:srgbClr val="FFC000"/>
              </a:buClr>
              <a:buSzPct val="115000"/>
              <a:buFont typeface="Corbel" panose="020B0503020204020204" pitchFamily="34" charset="0"/>
              <a:buChar char="❸"/>
              <a:defRPr/>
            </a:pPr>
            <a:r>
              <a:rPr lang="en-US" sz="3800" dirty="0" smtClean="0">
                <a:solidFill>
                  <a:schemeClr val="accent1">
                    <a:satMod val="150000"/>
                  </a:schemeClr>
                </a:solidFill>
              </a:rPr>
              <a:t>Paul’s Inspired and Graphic Description of Homosexuality</a:t>
            </a:r>
            <a:endParaRPr lang="en-US" sz="3800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4" name="Picture 4" descr="b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D182-E177-439E-963A-8290377CD485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3193476" y="6477000"/>
            <a:ext cx="2768468" cy="350838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Is Homosexuality Gay?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 rtlCol="0" anchor="t">
            <a:no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2400"/>
              </a:spcAft>
              <a:buFont typeface="Wingdings 2"/>
              <a:buChar char="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Vv. 26-28 graphically describes the sordid state of their behavior as they practiced homo-sexuality.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24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24:  </a:t>
            </a: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“dishonor their bodies”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homosexuals shamefully insult their own bodies through their licentious behavior:  </a:t>
            </a:r>
            <a:r>
              <a:rPr lang="en-US" sz="30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Cor. 6:18; Heb. 13:4</a:t>
            </a:r>
            <a:endParaRPr lang="en-US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68375" indent="-457200" eaLnBrk="1" fontAlgn="auto" hangingPunct="1">
              <a:spcBef>
                <a:spcPts val="0"/>
              </a:spcBef>
              <a:spcAft>
                <a:spcPts val="24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26: </a:t>
            </a: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“vile passions”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those passions having a dishonoring or shameful effect.</a:t>
            </a:r>
            <a:endParaRPr lang="en-US" sz="3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3861382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408176"/>
          </a:xfrm>
        </p:spPr>
        <p:txBody>
          <a:bodyPr>
            <a:noAutofit/>
          </a:bodyPr>
          <a:lstStyle/>
          <a:p>
            <a:pPr marL="685800" indent="-685800" eaLnBrk="1" fontAlgn="auto" hangingPunct="1">
              <a:spcAft>
                <a:spcPts val="0"/>
              </a:spcAft>
              <a:buClr>
                <a:srgbClr val="FFC000"/>
              </a:buClr>
              <a:buSzPct val="115000"/>
              <a:buFont typeface="Corbel" panose="020B0503020204020204" pitchFamily="34" charset="0"/>
              <a:buChar char="❸"/>
              <a:defRPr/>
            </a:pPr>
            <a:r>
              <a:rPr lang="en-US" sz="3800" dirty="0" smtClean="0">
                <a:solidFill>
                  <a:schemeClr val="accent1">
                    <a:satMod val="150000"/>
                  </a:schemeClr>
                </a:solidFill>
              </a:rPr>
              <a:t>Paul’s Inspired and Graphic Description of Homosexuality</a:t>
            </a:r>
            <a:endParaRPr lang="en-US" sz="3800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4" name="Picture 4" descr="b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D182-E177-439E-963A-8290377CD485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3193476" y="6477000"/>
            <a:ext cx="2768468" cy="350838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Is Homosexuality Gay?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1411942"/>
            <a:ext cx="9144000" cy="5334000"/>
          </a:xfrm>
        </p:spPr>
        <p:txBody>
          <a:bodyPr rtlCol="0" anchor="t">
            <a:no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Char char="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Vv. 26-28 graphically describes the sordid state of their behavior as they practiced homo-sexuality.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26 &amp; 27:  </a:t>
            </a: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“against nature”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lesbian conduct under view in </a:t>
            </a:r>
            <a:r>
              <a:rPr lang="en-US" sz="30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26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male homosexuality in </a:t>
            </a:r>
            <a:r>
              <a:rPr lang="en-US" sz="30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27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“natural”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mode of sexual intercourse is between a man and a woman (</a:t>
            </a:r>
            <a:r>
              <a:rPr lang="en-US" sz="30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Heb. 13:4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Homosexual behavior (female-female, or male-male, </a:t>
            </a:r>
            <a:r>
              <a:rPr lang="en-US" sz="30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27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is </a:t>
            </a: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“exchanging” 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“natural use” 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“what is against nature” 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0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26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3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7011618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408176"/>
          </a:xfrm>
        </p:spPr>
        <p:txBody>
          <a:bodyPr>
            <a:noAutofit/>
          </a:bodyPr>
          <a:lstStyle/>
          <a:p>
            <a:pPr marL="685800" indent="-685800" eaLnBrk="1" fontAlgn="auto" hangingPunct="1">
              <a:spcAft>
                <a:spcPts val="0"/>
              </a:spcAft>
              <a:buClr>
                <a:srgbClr val="FFC000"/>
              </a:buClr>
              <a:buSzPct val="115000"/>
              <a:buFont typeface="Corbel" panose="020B0503020204020204" pitchFamily="34" charset="0"/>
              <a:buChar char="❸"/>
              <a:defRPr/>
            </a:pPr>
            <a:r>
              <a:rPr lang="en-US" sz="3800" dirty="0" smtClean="0">
                <a:solidFill>
                  <a:schemeClr val="accent1">
                    <a:satMod val="150000"/>
                  </a:schemeClr>
                </a:solidFill>
              </a:rPr>
              <a:t>Paul’s Inspired and Graphic Description of Homosexuality</a:t>
            </a:r>
            <a:endParaRPr lang="en-US" sz="3800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4" name="Picture 4" descr="b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D182-E177-439E-963A-8290377CD485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3193476" y="6477000"/>
            <a:ext cx="2768468" cy="350838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Is Homosexuality Gay?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 rtlCol="0" anchor="t">
            <a:no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1200"/>
              </a:spcAft>
              <a:buFont typeface="Wingdings 2"/>
              <a:buChar char="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Vv. 26-28 graphically describes the sordid state of their behavior as they practiced homo-sexuality.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12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27:  </a:t>
            </a: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“shameful”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in reference to sodomy; degrading conduct.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12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27: </a:t>
            </a: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“error”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“a wandering”; “error in morals or religion.” (Vine)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12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gay community and their supporters are mentioned in </a:t>
            </a:r>
            <a:r>
              <a:rPr lang="en-US" sz="30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Isa. 5:20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15133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408176"/>
          </a:xfrm>
        </p:spPr>
        <p:txBody>
          <a:bodyPr>
            <a:noAutofit/>
          </a:bodyPr>
          <a:lstStyle/>
          <a:p>
            <a:pPr marL="685800" indent="-685800" eaLnBrk="1" fontAlgn="auto" hangingPunct="1">
              <a:spcAft>
                <a:spcPts val="0"/>
              </a:spcAft>
              <a:buClr>
                <a:srgbClr val="FFC000"/>
              </a:buClr>
              <a:buSzPct val="115000"/>
              <a:buFont typeface="Corbel" panose="020B0503020204020204" pitchFamily="34" charset="0"/>
              <a:buChar char="❸"/>
              <a:defRPr/>
            </a:pPr>
            <a:r>
              <a:rPr lang="en-US" sz="3800" dirty="0" smtClean="0">
                <a:solidFill>
                  <a:schemeClr val="accent1">
                    <a:satMod val="150000"/>
                  </a:schemeClr>
                </a:solidFill>
              </a:rPr>
              <a:t>Paul’s Inspired and Graphic Description of Homosexuality</a:t>
            </a:r>
            <a:endParaRPr lang="en-US" sz="3800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4" name="Picture 4" descr="b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D182-E177-439E-963A-8290377CD485}" type="slidenum">
              <a:rPr lang="en-US" altLang="en-US" smtClean="0"/>
              <a:pPr/>
              <a:t>17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3193476" y="6477000"/>
            <a:ext cx="2768468" cy="350838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Is Homosexuality Gay?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1398497"/>
            <a:ext cx="9144000" cy="5334000"/>
          </a:xfrm>
        </p:spPr>
        <p:txBody>
          <a:bodyPr rtlCol="0" anchor="t">
            <a:no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Char char="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Vv. 26-28 graphically describes the sordid state of their behavior as they practiced homo-sexuality.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28:  </a:t>
            </a: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 debased mind”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Vine:  “not standing the test, rejected”; negative of approved.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Saddest words in the Bible repeated three times:  </a:t>
            </a: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“God also gave them up,”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30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24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 </a:t>
            </a: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“God gave them up,” 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0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26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 and </a:t>
            </a: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“God gave them over” 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0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28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Once this happens we are on the slippery slope to every sort of degrading sins:  </a:t>
            </a:r>
            <a:r>
              <a:rPr lang="en-US" sz="30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vv. 29-31</a:t>
            </a:r>
          </a:p>
        </p:txBody>
      </p:sp>
    </p:spTree>
    <p:extLst>
      <p:ext uri="{BB962C8B-B14F-4D97-AF65-F5344CB8AC3E}">
        <p14:creationId xmlns:p14="http://schemas.microsoft.com/office/powerpoint/2010/main" val="17669951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408176"/>
          </a:xfrm>
        </p:spPr>
        <p:txBody>
          <a:bodyPr>
            <a:noAutofit/>
          </a:bodyPr>
          <a:lstStyle/>
          <a:p>
            <a:pPr marL="685800" indent="-685800" eaLnBrk="1" fontAlgn="auto" hangingPunct="1">
              <a:spcAft>
                <a:spcPts val="0"/>
              </a:spcAft>
              <a:buClr>
                <a:srgbClr val="FFC000"/>
              </a:buClr>
              <a:buSzPct val="115000"/>
              <a:buFont typeface="Corbel" panose="020B0503020204020204" pitchFamily="34" charset="0"/>
              <a:buChar char="❸"/>
              <a:defRPr/>
            </a:pPr>
            <a:r>
              <a:rPr lang="en-US" sz="3800" dirty="0" smtClean="0">
                <a:solidFill>
                  <a:schemeClr val="accent1">
                    <a:satMod val="150000"/>
                  </a:schemeClr>
                </a:solidFill>
              </a:rPr>
              <a:t>Paul’s Inspired and Graphic Description of Homosexuality</a:t>
            </a:r>
            <a:endParaRPr lang="en-US" sz="3800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4" name="Picture 4" descr="b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D182-E177-439E-963A-8290377CD485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3193476" y="6477000"/>
            <a:ext cx="2768468" cy="350838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Is Homosexuality Gay?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 rtlCol="0" anchor="t">
            <a:no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1800"/>
              </a:spcAft>
              <a:buFont typeface="Wingdings 2"/>
              <a:buChar char="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Society portrays homosexuals as liberated and enlightened, really? 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Trevor Project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68375" indent="-457200" eaLnBrk="1" fontAlgn="auto" hangingPunct="1">
              <a:spcBef>
                <a:spcPts val="0"/>
              </a:spcBef>
              <a:spcAft>
                <a:spcPts val="18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Lesbians two times more likely to attempt suicide than straight women.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18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Gay and lesbian youth account for ~30% of all “completed” suicides.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18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Gay teens three times more likely to attempt suicide than heterosexual peers.</a:t>
            </a:r>
          </a:p>
        </p:txBody>
      </p:sp>
    </p:spTree>
    <p:extLst>
      <p:ext uri="{BB962C8B-B14F-4D97-AF65-F5344CB8AC3E}">
        <p14:creationId xmlns:p14="http://schemas.microsoft.com/office/powerpoint/2010/main" val="179239396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408176"/>
          </a:xfrm>
        </p:spPr>
        <p:txBody>
          <a:bodyPr>
            <a:noAutofit/>
          </a:bodyPr>
          <a:lstStyle/>
          <a:p>
            <a:pPr marL="685800" indent="-685800" eaLnBrk="1" fontAlgn="auto" hangingPunct="1">
              <a:spcAft>
                <a:spcPts val="0"/>
              </a:spcAft>
              <a:buClr>
                <a:srgbClr val="FFC000"/>
              </a:buClr>
              <a:buSzPct val="115000"/>
              <a:buFont typeface="Corbel" panose="020B0503020204020204" pitchFamily="34" charset="0"/>
              <a:buChar char="❸"/>
              <a:defRPr/>
            </a:pPr>
            <a:r>
              <a:rPr lang="en-US" sz="3800" dirty="0" smtClean="0">
                <a:solidFill>
                  <a:schemeClr val="accent1">
                    <a:satMod val="150000"/>
                  </a:schemeClr>
                </a:solidFill>
              </a:rPr>
              <a:t>Paul’s Inspired and Graphic Description of Homosexuality</a:t>
            </a:r>
            <a:endParaRPr lang="en-US" sz="3800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4" name="Picture 4" descr="b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D182-E177-439E-963A-8290377CD485}" type="slidenum">
              <a:rPr lang="en-US" altLang="en-US" smtClean="0"/>
              <a:pPr/>
              <a:t>19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3193476" y="6477000"/>
            <a:ext cx="2768468" cy="350838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Is Homosexuality Gay?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 rtlCol="0" anchor="t">
            <a:no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1200"/>
              </a:spcAft>
              <a:buFont typeface="Wingdings 2"/>
              <a:buChar char="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Society portrays homosexuals as liberated and enlightened, really? 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Trevor Project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68375" indent="-457200" eaLnBrk="1" fontAlgn="auto" hangingPunct="1">
              <a:spcBef>
                <a:spcPts val="0"/>
              </a:spcBef>
              <a:spcAft>
                <a:spcPts val="12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Gay teens are four times more likely to make a suicide attempt requiring medical attention.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12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Gay men are six times more likely to attempt suicide than heterosexual peers.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12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Among gay men HIV infection rate 44 times greater than in heterosexual men, 40 times greater than in women (Source:  </a:t>
            </a:r>
            <a:r>
              <a:rPr lang="en-US" sz="3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Bilerico</a:t>
            </a: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Project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2836102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21942"/>
            <a:ext cx="9144000" cy="1524000"/>
          </a:xfr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600" i="1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What’s So Gay About Homosexuality?</a:t>
            </a:r>
            <a:r>
              <a:rPr lang="en-US" sz="4900" i="1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900" i="1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1:18-28</a:t>
            </a:r>
            <a:endParaRPr lang="en-US" sz="4000" i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4" descr="bi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900" y="188913"/>
            <a:ext cx="6426200" cy="476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408176"/>
          </a:xfrm>
        </p:spPr>
        <p:txBody>
          <a:bodyPr>
            <a:noAutofit/>
          </a:bodyPr>
          <a:lstStyle/>
          <a:p>
            <a:pPr marL="685800" indent="-685800" eaLnBrk="1" fontAlgn="auto" hangingPunct="1">
              <a:spcAft>
                <a:spcPts val="0"/>
              </a:spcAft>
              <a:buClr>
                <a:srgbClr val="FFC000"/>
              </a:buClr>
              <a:buSzPct val="115000"/>
              <a:buFont typeface="Corbel" panose="020B0503020204020204" pitchFamily="34" charset="0"/>
              <a:buChar char="❸"/>
              <a:defRPr/>
            </a:pPr>
            <a:r>
              <a:rPr lang="en-US" sz="3800" dirty="0" smtClean="0">
                <a:solidFill>
                  <a:schemeClr val="accent1">
                    <a:satMod val="150000"/>
                  </a:schemeClr>
                </a:solidFill>
              </a:rPr>
              <a:t>Paul’s Inspired and Graphic Description of Homosexuality</a:t>
            </a:r>
            <a:endParaRPr lang="en-US" sz="3800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4" name="Picture 4" descr="b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D182-E177-439E-963A-8290377CD485}" type="slidenum">
              <a:rPr lang="en-US" altLang="en-US" smtClean="0"/>
              <a:pPr/>
              <a:t>20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3193476" y="6477000"/>
            <a:ext cx="2768468" cy="350838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Is Homosexuality Gay?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 rtlCol="0" anchor="t">
            <a:no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Char char="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Society portrays homosexuals as liberated and enlightened, really? 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Trevor Project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68375" indent="-457200" eaLnBrk="1" fontAlgn="auto" hangingPunct="1">
              <a:spcBef>
                <a:spcPts val="0"/>
              </a:spcBef>
              <a:spcAft>
                <a:spcPts val="18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Among gay men syphilis infection rate 46 times greater than in heterosexual men, 71 times greater than in women (Source:  </a:t>
            </a:r>
            <a:r>
              <a:rPr lang="en-US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Bilerico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Project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18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“Rates of depression, anxiety, obsessive compulsive disorder, phobia, self-harm, suicidal thoughts, and alcohol and drug dependence were significantly higher in homosexual respondents (Source:  </a:t>
            </a:r>
            <a:r>
              <a:rPr lang="en-US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PsychCentral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9396492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408176"/>
          </a:xfrm>
        </p:spPr>
        <p:txBody>
          <a:bodyPr>
            <a:noAutofit/>
          </a:bodyPr>
          <a:lstStyle/>
          <a:p>
            <a:pPr marL="685800" indent="-685800" eaLnBrk="1" fontAlgn="auto" hangingPunct="1">
              <a:spcAft>
                <a:spcPts val="0"/>
              </a:spcAft>
              <a:buClr>
                <a:srgbClr val="FFC000"/>
              </a:buClr>
              <a:buSzPct val="115000"/>
              <a:buFont typeface="Corbel" panose="020B0503020204020204" pitchFamily="34" charset="0"/>
              <a:buChar char="❸"/>
              <a:defRPr/>
            </a:pPr>
            <a:r>
              <a:rPr lang="en-US" sz="3800" dirty="0" smtClean="0">
                <a:solidFill>
                  <a:schemeClr val="accent1">
                    <a:satMod val="150000"/>
                  </a:schemeClr>
                </a:solidFill>
              </a:rPr>
              <a:t>Paul’s Inspired and Graphic Description of Homosexuality</a:t>
            </a:r>
            <a:endParaRPr lang="en-US" sz="3800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4" name="Picture 4" descr="b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D182-E177-439E-963A-8290377CD485}" type="slidenum">
              <a:rPr lang="en-US" altLang="en-US" smtClean="0"/>
              <a:pPr/>
              <a:t>21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3193476" y="6477000"/>
            <a:ext cx="2768468" cy="350838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Is Homosexuality Gay?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 rtlCol="0" anchor="t">
            <a:no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1200"/>
              </a:spcAft>
              <a:buFont typeface="Wingdings 2"/>
              <a:buChar char="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Vv. 26-28 graphically describes the sordid state of their behavior as they practiced homo-sexuality.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12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27:  </a:t>
            </a: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“not fitting”</a:t>
            </a:r>
            <a:endParaRPr lang="en-US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68375" indent="-457200" eaLnBrk="1" fontAlgn="auto" hangingPunct="1">
              <a:spcBef>
                <a:spcPts val="0"/>
              </a:spcBef>
              <a:spcAft>
                <a:spcPts val="12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idea is then that the deeds done by those of a rejected or reprobate mind are not fitting or proper in relation to God’s standard of morality.”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(Hamilton, p. 96)</a:t>
            </a:r>
          </a:p>
        </p:txBody>
      </p:sp>
    </p:spTree>
    <p:extLst>
      <p:ext uri="{BB962C8B-B14F-4D97-AF65-F5344CB8AC3E}">
        <p14:creationId xmlns:p14="http://schemas.microsoft.com/office/powerpoint/2010/main" val="4130245510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408176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FFC000"/>
              </a:buClr>
              <a:buSzPct val="115000"/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Conclusion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4" name="Picture 4" descr="b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D182-E177-439E-963A-8290377CD485}" type="slidenum">
              <a:rPr lang="en-US" altLang="en-US" smtClean="0"/>
              <a:pPr/>
              <a:t>22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3193476" y="6477000"/>
            <a:ext cx="2768468" cy="350838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Is Homosexuality Gay?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1452284"/>
            <a:ext cx="9144000" cy="5334000"/>
          </a:xfrm>
        </p:spPr>
        <p:txBody>
          <a:bodyPr rtlCol="0" anchor="t">
            <a:no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1200"/>
              </a:spcAft>
              <a:buFont typeface="Wingdings 2"/>
              <a:buChar char="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gay community and their supporters will not be satisfied with </a:t>
            </a:r>
            <a:r>
              <a:rPr lang="en-US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acceptance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they want their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“vile passions”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“shameful”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conduct to be </a:t>
            </a:r>
            <a:r>
              <a:rPr lang="en-US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celebrated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society…or else!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1200"/>
              </a:spcAft>
              <a:buFont typeface="Wingdings 2"/>
              <a:buChar char="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has always condemned homosexuality:  </a:t>
            </a:r>
            <a:r>
              <a:rPr lang="en-US" sz="28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Gen. 19; Lev. 18:22; 20:13; 1 Cor. </a:t>
            </a:r>
            <a:r>
              <a:rPr lang="en-US" sz="28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6:9-11</a:t>
            </a:r>
            <a:endParaRPr lang="en-US" sz="2800" b="1" i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1200"/>
              </a:spcAft>
              <a:buFont typeface="Wingdings 2"/>
              <a:buChar char="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Same-sex marriage requires a complete redefinition of marriage:  </a:t>
            </a:r>
            <a:r>
              <a:rPr lang="en-US" sz="28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Matt. 19:5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1200"/>
              </a:spcAft>
              <a:buFont typeface="Wingdings 2"/>
              <a:buChar char="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Society in general suffers when it collectively repudiates God’s principles of righteousness:  </a:t>
            </a:r>
            <a:r>
              <a:rPr lang="en-US" sz="28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Prov. 14:34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13299" y="1575910"/>
            <a:ext cx="8709025" cy="50200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“Do </a:t>
            </a:r>
            <a:r>
              <a:rPr lang="en-US" sz="2800" b="1" i="1" dirty="0">
                <a:solidFill>
                  <a:schemeClr val="tx1"/>
                </a:solidFill>
              </a:rPr>
              <a:t>you not know that the unrighteous will not inherit the kingdom of God</a:t>
            </a:r>
            <a:r>
              <a:rPr lang="en-US" sz="2800" b="1" i="1" dirty="0" smtClean="0">
                <a:solidFill>
                  <a:schemeClr val="tx1"/>
                </a:solidFill>
              </a:rPr>
              <a:t>?  </a:t>
            </a:r>
            <a:r>
              <a:rPr lang="en-US" sz="2800" b="1" i="1" dirty="0">
                <a:solidFill>
                  <a:schemeClr val="tx1"/>
                </a:solidFill>
              </a:rPr>
              <a:t>Do not be deceived. Neither fornicators, nor idolaters, nor adulterers, nor homosexuals, nor sodomites, 10 nor thieves, nor covetous, nor drunkards, nor revilers, nor </a:t>
            </a:r>
            <a:r>
              <a:rPr lang="en-US" sz="2800" b="1" i="1" dirty="0" err="1">
                <a:solidFill>
                  <a:schemeClr val="tx1"/>
                </a:solidFill>
              </a:rPr>
              <a:t>extortioners</a:t>
            </a:r>
            <a:r>
              <a:rPr lang="en-US" sz="2800" b="1" i="1" dirty="0">
                <a:solidFill>
                  <a:schemeClr val="tx1"/>
                </a:solidFill>
              </a:rPr>
              <a:t> will inherit the kingdom of God. 11 </a:t>
            </a:r>
            <a:r>
              <a:rPr lang="en-US" sz="2800" b="1" i="1" dirty="0" smtClean="0">
                <a:solidFill>
                  <a:schemeClr val="tx1"/>
                </a:solidFill>
              </a:rPr>
              <a:t> </a:t>
            </a:r>
            <a:r>
              <a:rPr lang="en-US" sz="2800" b="1" i="1" u="sng" dirty="0" smtClean="0">
                <a:solidFill>
                  <a:schemeClr val="tx1"/>
                </a:solidFill>
              </a:rPr>
              <a:t>And </a:t>
            </a:r>
            <a:r>
              <a:rPr lang="en-US" sz="2800" b="1" i="1" u="sng" dirty="0">
                <a:solidFill>
                  <a:schemeClr val="tx1"/>
                </a:solidFill>
              </a:rPr>
              <a:t>such were some of you. </a:t>
            </a:r>
            <a:r>
              <a:rPr lang="en-US" sz="2800" b="1" i="1" u="sng" dirty="0" smtClean="0">
                <a:solidFill>
                  <a:schemeClr val="tx1"/>
                </a:solidFill>
              </a:rPr>
              <a:t> But </a:t>
            </a:r>
            <a:r>
              <a:rPr lang="en-US" sz="2800" b="1" i="1" u="sng" dirty="0">
                <a:solidFill>
                  <a:schemeClr val="tx1"/>
                </a:solidFill>
              </a:rPr>
              <a:t>you were washed, but you were sanctified, but you were justified in the name of the Lord Jesus and by the Spirit of our God</a:t>
            </a:r>
            <a:r>
              <a:rPr lang="en-US" sz="2800" b="1" i="1" dirty="0" smtClean="0">
                <a:solidFill>
                  <a:schemeClr val="tx1"/>
                </a:solidFill>
              </a:rPr>
              <a:t>.”</a:t>
            </a:r>
          </a:p>
          <a:p>
            <a:pPr algn="ctr"/>
            <a:endParaRPr lang="en-US" sz="800" b="1" i="1" dirty="0">
              <a:solidFill>
                <a:schemeClr val="tx1"/>
              </a:solidFill>
            </a:endParaRPr>
          </a:p>
          <a:p>
            <a:pPr algn="r"/>
            <a:r>
              <a:rPr lang="en-US" sz="2800" i="1" dirty="0">
                <a:solidFill>
                  <a:schemeClr val="tx1"/>
                </a:solidFill>
              </a:rPr>
              <a:t>1 </a:t>
            </a:r>
            <a:r>
              <a:rPr lang="en-US" sz="2800" i="1" dirty="0" smtClean="0">
                <a:solidFill>
                  <a:schemeClr val="tx1"/>
                </a:solidFill>
              </a:rPr>
              <a:t>Corinthians 6:9-11</a:t>
            </a:r>
            <a:endParaRPr lang="en-US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280167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uiExpand="1" build="p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40817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Introduction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 rtlCol="0" anchor="t">
            <a:no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1800"/>
              </a:spcAft>
              <a:buFont typeface="Wingdings 2"/>
              <a:buChar char="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issue of homosexuality is very prominent in today’s society.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1800"/>
              </a:spcAft>
              <a:buFont typeface="Wingdings 2"/>
              <a:buChar char="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5/9/2012 President Obama announced his support of gay “marriage”: 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“At a certain point I’ve just concluded that for me, personally, it is important for me to go ahead and affirm that I think same-sex couples should be able to get married.”</a:t>
            </a:r>
            <a:endParaRPr lang="en-US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4" descr="b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D182-E177-439E-963A-8290377CD485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3193476" y="6477000"/>
            <a:ext cx="2768468" cy="350838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Is Homosexuality Gay?</a:t>
            </a:r>
            <a:endParaRPr lang="en-US" sz="20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40817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Introduction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 rtlCol="0" anchor="t">
            <a:no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2400"/>
              </a:spcAft>
              <a:buFont typeface="Wingdings 2"/>
              <a:buChar char=""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one does not support gay “marriage” he/she is considered: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24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arrogant bigot of the rankest sort,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24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‘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neaderthal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,’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24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‘knuckle dragger,’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24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 ‘wrong side of history.’</a:t>
            </a:r>
          </a:p>
        </p:txBody>
      </p:sp>
      <p:pic>
        <p:nvPicPr>
          <p:cNvPr id="4" name="Picture 4" descr="b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D182-E177-439E-963A-8290377CD485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3193476" y="6477000"/>
            <a:ext cx="2768468" cy="350838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Is Homosexuality Gay?</a:t>
            </a:r>
            <a:endParaRPr lang="en-US" sz="2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81297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40817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Introduction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 rtlCol="0" anchor="t">
            <a:no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Char char="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Comments on news/political web sites concerning gay “marriage”: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grand and glorious triumph of ‘civil rights.’</a:t>
            </a:r>
          </a:p>
          <a:p>
            <a:pPr marL="968375" indent="-457200" eaLnBrk="1" fontAlgn="auto" hangingPunct="1">
              <a:spcBef>
                <a:spcPts val="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28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par with the ‘civil rights’ movement under Martin Luther King</a:t>
            </a:r>
            <a:r>
              <a:rPr lang="en-US" sz="28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800" b="1" i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68375" indent="-457200" eaLnBrk="1" fontAlgn="auto" hangingPunct="1">
              <a:spcBef>
                <a:spcPts val="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Opposers of gay “marriage” akin to those in ‘Jim Crow’ south denying rights to blacks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68375" indent="-457200" eaLnBrk="1" fontAlgn="auto" hangingPunct="1">
              <a:spcBef>
                <a:spcPts val="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28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claim Jesus would be pleased; He would </a:t>
            </a:r>
            <a:r>
              <a:rPr lang="en-US" sz="2800" b="1" i="1" u="sng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approve</a:t>
            </a:r>
            <a:r>
              <a:rPr lang="en-US" sz="28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2800" b="1" i="1" u="sng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celebrate</a:t>
            </a:r>
            <a:r>
              <a:rPr lang="en-US" sz="28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gay lifestyle</a:t>
            </a:r>
            <a:r>
              <a:rPr lang="en-US" sz="28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800" b="1" i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68375" indent="-457200" eaLnBrk="1" fontAlgn="auto" hangingPunct="1">
              <a:spcBef>
                <a:spcPts val="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"/>
              <a:defRPr/>
            </a:pP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go so far as to claim Jesus was a homosexual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4" descr="b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D182-E177-439E-963A-8290377CD485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3193476" y="6477000"/>
            <a:ext cx="2768468" cy="350838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Is Homosexuality Gay?</a:t>
            </a:r>
            <a:endParaRPr lang="en-US" sz="2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32927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40817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Introduction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 rtlCol="0" anchor="t">
            <a:no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1800"/>
              </a:spcAft>
              <a:buFont typeface="Wingdings 2"/>
              <a:buChar char=""/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 using euphemisms and call things what they really are!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1800"/>
              </a:spcAft>
              <a:buFont typeface="Wingdings 2"/>
              <a:buChar char=""/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so-called “gay lifestyle” is the practice of </a:t>
            </a:r>
            <a:r>
              <a:rPr lang="en-US" sz="4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homosexuality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1800"/>
              </a:spcAft>
              <a:buFont typeface="Wingdings 2"/>
              <a:buChar char=""/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Same-sex “marriage” is the “marriage” of two </a:t>
            </a:r>
            <a:r>
              <a:rPr lang="en-US" sz="4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homosexuals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pic>
        <p:nvPicPr>
          <p:cNvPr id="4" name="Picture 4" descr="b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D182-E177-439E-963A-8290377CD485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3193476" y="6477000"/>
            <a:ext cx="2768468" cy="350838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Is Homosexuality Gay?</a:t>
            </a:r>
            <a:endParaRPr lang="en-US" sz="2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55308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40817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Introduction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 rtlCol="0" anchor="t">
            <a:no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1200"/>
              </a:spcAft>
              <a:buFont typeface="Wingdings 2"/>
              <a:buChar char=""/>
              <a:defRPr/>
            </a:pP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Jesus, through the words of the Holy Spirit, denounces homosexuality using some of the most </a:t>
            </a:r>
            <a:r>
              <a:rPr lang="en-US" sz="35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</a:t>
            </a: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35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stark</a:t>
            </a: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language in the New Testament.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1200"/>
              </a:spcAft>
              <a:buFont typeface="Wingdings 2"/>
              <a:buChar char=""/>
              <a:defRPr/>
            </a:pP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 because the condemnation of homosexuality is not in red letters does not mean Jesus approves of homosexuality.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1200"/>
              </a:spcAft>
              <a:buFont typeface="Wingdings 2"/>
              <a:buChar char=""/>
              <a:defRPr/>
            </a:pP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And, Jesus was certainly NOT a homosexual!</a:t>
            </a:r>
          </a:p>
        </p:txBody>
      </p:sp>
      <p:pic>
        <p:nvPicPr>
          <p:cNvPr id="4" name="Picture 4" descr="b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D182-E177-439E-963A-8290377CD485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3193476" y="6477000"/>
            <a:ext cx="2768468" cy="350838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Is Homosexuality Gay?</a:t>
            </a:r>
            <a:endParaRPr lang="en-US" sz="2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17324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408176"/>
          </a:xfrm>
        </p:spPr>
        <p:txBody>
          <a:bodyPr>
            <a:normAutofit fontScale="90000"/>
          </a:bodyPr>
          <a:lstStyle/>
          <a:p>
            <a:pPr marL="685800" indent="-685800" eaLnBrk="1" fontAlgn="auto" hangingPunct="1">
              <a:spcAft>
                <a:spcPts val="0"/>
              </a:spcAft>
              <a:buClr>
                <a:srgbClr val="FFC000"/>
              </a:buClr>
              <a:buSzPct val="115000"/>
              <a:buFont typeface="Corbel" panose="020B0503020204020204" pitchFamily="34" charset="0"/>
              <a:buChar char="❶"/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The Nature of Jesus’ Word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 rtlCol="0" anchor="t">
            <a:no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1200"/>
              </a:spcAft>
              <a:buFont typeface="Wingdings 2"/>
              <a:buChar char=""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promised Holy Spirit to apostles:  </a:t>
            </a:r>
            <a:r>
              <a:rPr lang="en-US" sz="36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Jn. 14:26; 15:26; 16:13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1200"/>
              </a:spcAft>
              <a:buFont typeface="Wingdings 2"/>
              <a:buChar char=""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Apostles and prophets  were guided by the Holy Spirit and their revelations were understandable:  </a:t>
            </a:r>
            <a:r>
              <a:rPr lang="en-US" sz="36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Eph. 3:3, 4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1200"/>
              </a:spcAft>
              <a:buFont typeface="Wingdings 2"/>
              <a:buChar char=""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Spirit guided inspired men into 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“all truth”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6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Jn. 16:13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by the end of the first century (</a:t>
            </a:r>
            <a:r>
              <a:rPr lang="en-US" sz="36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Jude 3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</p:txBody>
      </p:sp>
      <p:pic>
        <p:nvPicPr>
          <p:cNvPr id="4" name="Picture 4" descr="b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D182-E177-439E-963A-8290377CD485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3193476" y="6477000"/>
            <a:ext cx="2768468" cy="350838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Is Homosexuality Gay?</a:t>
            </a:r>
            <a:endParaRPr lang="en-US" sz="2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775725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408176"/>
          </a:xfrm>
        </p:spPr>
        <p:txBody>
          <a:bodyPr>
            <a:normAutofit fontScale="90000"/>
          </a:bodyPr>
          <a:lstStyle/>
          <a:p>
            <a:pPr marL="685800" indent="-685800" eaLnBrk="1" fontAlgn="auto" hangingPunct="1">
              <a:spcAft>
                <a:spcPts val="0"/>
              </a:spcAft>
              <a:buClr>
                <a:srgbClr val="FFC000"/>
              </a:buClr>
              <a:buSzPct val="115000"/>
              <a:buFont typeface="Corbel" panose="020B0503020204020204" pitchFamily="34" charset="0"/>
              <a:buChar char="❶"/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The Nature of Jesus’ Word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 rtlCol="0" anchor="t">
            <a:no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2400"/>
              </a:spcAft>
              <a:buFont typeface="Wingdings 2"/>
              <a:buChar char=""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we read the words written by inspired men it’s the same as reading the words of the Lord Himself!  </a:t>
            </a:r>
            <a:r>
              <a:rPr lang="en-US" sz="36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Cor. 14:37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2400"/>
              </a:spcAft>
              <a:buFont typeface="Wingdings 2"/>
              <a:buChar char=""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word written by Matthew, Mark, Luke, John, Paul, Peter, James or Jude in reality emanated from 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Word”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r>
              <a:rPr lang="en-US" sz="36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Jn. 1:1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4" descr="b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D182-E177-439E-963A-8290377CD485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3193476" y="6477000"/>
            <a:ext cx="2768468" cy="350838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Is Homosexuality Gay?</a:t>
            </a:r>
            <a:endParaRPr lang="en-US" sz="2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65652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18677</TotalTime>
  <Words>1656</Words>
  <Application>Microsoft Office PowerPoint</Application>
  <PresentationFormat>On-screen Show (4:3)</PresentationFormat>
  <Paragraphs>155</Paragraphs>
  <Slides>22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PowerPoint Presentation</vt:lpstr>
      <vt:lpstr>What’s So Gay About Homosexuality? Romans 1:18-28</vt:lpstr>
      <vt:lpstr>Introduction</vt:lpstr>
      <vt:lpstr>Introduction</vt:lpstr>
      <vt:lpstr>Introduction</vt:lpstr>
      <vt:lpstr>Introduction</vt:lpstr>
      <vt:lpstr>Introduction</vt:lpstr>
      <vt:lpstr>The Nature of Jesus’ Word</vt:lpstr>
      <vt:lpstr>The Nature of Jesus’ Word</vt:lpstr>
      <vt:lpstr>Does Jesus Approve of Homosexuality?</vt:lpstr>
      <vt:lpstr>Does Jesus Approve of Homosexuality?</vt:lpstr>
      <vt:lpstr>Does Jesus Approve of Homosexuality?</vt:lpstr>
      <vt:lpstr>Paul’s Inspired and Graphic Description of Homosexuality</vt:lpstr>
      <vt:lpstr>Paul’s Inspired and Graphic Description of Homosexuality</vt:lpstr>
      <vt:lpstr>Paul’s Inspired and Graphic Description of Homosexuality</vt:lpstr>
      <vt:lpstr>Paul’s Inspired and Graphic Description of Homosexuality</vt:lpstr>
      <vt:lpstr>Paul’s Inspired and Graphic Description of Homosexuality</vt:lpstr>
      <vt:lpstr>Paul’s Inspired and Graphic Description of Homosexuality</vt:lpstr>
      <vt:lpstr>Paul’s Inspired and Graphic Description of Homosexuality</vt:lpstr>
      <vt:lpstr>Paul’s Inspired and Graphic Description of Homosexuality</vt:lpstr>
      <vt:lpstr>Paul’s Inspired and Graphic Description of Homosexuality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What's So Gay About Homosexuality?</dc:title>
  <dc:creator>Craig Thomas</dc:creator>
  <dc:description>Westside:  12/14/2014 AM</dc:description>
  <cp:lastModifiedBy>Craig Thomas</cp:lastModifiedBy>
  <cp:revision>1266</cp:revision>
  <dcterms:created xsi:type="dcterms:W3CDTF">2009-06-28T13:18:56Z</dcterms:created>
  <dcterms:modified xsi:type="dcterms:W3CDTF">2014-12-14T13:06:13Z</dcterms:modified>
</cp:coreProperties>
</file>