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9" r:id="rId2"/>
    <p:sldId id="257" r:id="rId3"/>
    <p:sldId id="256" r:id="rId4"/>
    <p:sldId id="260" r:id="rId5"/>
    <p:sldId id="303" r:id="rId6"/>
    <p:sldId id="304" r:id="rId7"/>
    <p:sldId id="29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83" d="100"/>
          <a:sy n="83" d="100"/>
        </p:scale>
        <p:origin x="96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1/17/2015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1/17/2015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1/17/2015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1/17/2015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1/17/2015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1/17/2015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1/17/2015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1/17/2015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1/17/2015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05400"/>
          </a:xfrm>
        </p:spPr>
        <p:txBody>
          <a:bodyPr rtlCol="0" anchor="ctr">
            <a:normAutofit fontScale="77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There’s plenty of good advice if we’re willing to listen.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Unfortunately many are not open to good advice.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 one wants advice—only corroboration.” 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—John Steinbeck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very unscriptural attitude:  </a:t>
            </a:r>
            <a:r>
              <a:rPr lang="en-US" sz="4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4:13; 8:33; 12:1; 1:8-9; </a:t>
            </a:r>
            <a:r>
              <a:rPr lang="en-US" sz="4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1:7; </a:t>
            </a:r>
            <a:r>
              <a:rPr lang="en-US" sz="4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15:32-33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a fool rejects good advice:  </a:t>
            </a:r>
            <a:r>
              <a:rPr lang="en-US" sz="4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23:9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Rounded Rectangle 5"/>
          <p:cNvSpPr/>
          <p:nvPr/>
        </p:nvSpPr>
        <p:spPr>
          <a:xfrm>
            <a:off x="121710" y="1634066"/>
            <a:ext cx="8929158" cy="495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There are few words of advice, more succinct, wise and valuable than those found in James 1:19-20:  </a:t>
            </a:r>
            <a:endParaRPr lang="en-US" sz="3600" b="1" i="1" dirty="0" smtClean="0">
              <a:solidFill>
                <a:schemeClr val="tx1"/>
              </a:solidFill>
            </a:endParaRPr>
          </a:p>
          <a:p>
            <a:pPr algn="ctr"/>
            <a:endParaRPr lang="en-US" sz="1200" b="1" i="1" dirty="0">
              <a:solidFill>
                <a:schemeClr val="tx1"/>
              </a:solidFill>
            </a:endParaRPr>
          </a:p>
          <a:p>
            <a:pPr algn="ctr"/>
            <a:r>
              <a:rPr lang="en-US" sz="3600" i="1" dirty="0" smtClean="0">
                <a:solidFill>
                  <a:schemeClr val="tx1"/>
                </a:solidFill>
              </a:rPr>
              <a:t>“</a:t>
            </a:r>
            <a:r>
              <a:rPr lang="en-US" sz="3600" i="1" dirty="0">
                <a:solidFill>
                  <a:schemeClr val="tx1"/>
                </a:solidFill>
              </a:rPr>
              <a:t>So then, my beloved brethren, let every man be swift to hear, slow to speak, slow to wrath; 20 for the wrath of man does not produce the righteousness of God.”</a:t>
            </a:r>
            <a:r>
              <a:rPr lang="en-US" sz="3600" b="1" i="1" dirty="0" smtClean="0">
                <a:solidFill>
                  <a:schemeClr val="tx1"/>
                </a:solidFill>
              </a:rPr>
              <a:t> </a:t>
            </a:r>
            <a:endParaRPr lang="en-US" sz="36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0"/>
            <a:ext cx="8839200" cy="12954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Wise Advice</a:t>
            </a:r>
            <a:br>
              <a:rPr lang="en-US" sz="5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1:19-20</a:t>
            </a:r>
            <a:endParaRPr lang="en-US" sz="5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sz="5400" i="1" dirty="0" smtClean="0">
                <a:solidFill>
                  <a:schemeClr val="accent1">
                    <a:satMod val="150000"/>
                  </a:schemeClr>
                </a:solidFill>
              </a:rPr>
              <a:t>Swift to Hear</a:t>
            </a:r>
            <a:endParaRPr lang="en-US" sz="5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will not hear!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13:9, 13</a:t>
            </a:r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we to listen to?</a:t>
            </a:r>
          </a:p>
          <a:p>
            <a:pPr marL="1047750" indent="-5715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Word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28:9; Jas. 1:21-25</a:t>
            </a:r>
          </a:p>
          <a:p>
            <a:pPr marL="1047750" indent="-5715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Another: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Thess. 5:11; Prov. 12:25; 12:15; 13:1, 8; 15:31, 32; Psa. 141:5; Prov. 22:17; 19:20; 23:22</a:t>
            </a:r>
            <a:endParaRPr lang="en-US" sz="36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3717225" y="6477000"/>
            <a:ext cx="1692975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Wise Advice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95313" y="2209800"/>
            <a:ext cx="7924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chemeClr val="tx1"/>
                </a:solidFill>
              </a:rPr>
              <a:t>Is your mind:</a:t>
            </a:r>
          </a:p>
          <a:p>
            <a:pPr algn="ctr"/>
            <a:endParaRPr lang="en-US" sz="1600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sz="4000" b="1" i="1" dirty="0" smtClean="0">
                <a:solidFill>
                  <a:schemeClr val="tx1"/>
                </a:solidFill>
              </a:rPr>
              <a:t>Receptive?  Teachable?  Attentive?</a:t>
            </a:r>
          </a:p>
          <a:p>
            <a:pPr algn="ctr"/>
            <a:endParaRPr lang="en-US" sz="1600" b="1" i="1" dirty="0">
              <a:solidFill>
                <a:schemeClr val="tx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tx1"/>
                </a:solidFill>
              </a:rPr>
              <a:t>Prov. 1:5; 8:33-34a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sz="5400" i="1" dirty="0" smtClean="0">
                <a:solidFill>
                  <a:schemeClr val="accent1">
                    <a:satMod val="150000"/>
                  </a:schemeClr>
                </a:solidFill>
              </a:rPr>
              <a:t>Slow to Speak</a:t>
            </a:r>
            <a:endParaRPr lang="en-US" sz="5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512" y="1514538"/>
            <a:ext cx="85344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times not to speak!</a:t>
            </a:r>
          </a:p>
          <a:p>
            <a:pPr marL="1047750" indent="-5715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have nothing to say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10:19</a:t>
            </a:r>
          </a:p>
          <a:p>
            <a:pPr marL="1047750" indent="-5715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have nothing good to say: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17:27; Jas. 1:26</a:t>
            </a:r>
          </a:p>
          <a:p>
            <a:pPr marL="1047750" indent="-5715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are angry: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Eccl. 5:2</a:t>
            </a:r>
          </a:p>
          <a:p>
            <a:pPr marL="1047750" indent="-5715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going to be contentious: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19:1</a:t>
            </a:r>
          </a:p>
          <a:p>
            <a:pPr marL="1047750" indent="-5715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are going to cut down another: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3:2-12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3717225" y="6477000"/>
            <a:ext cx="1692975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Wise Advice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97933" y="2361670"/>
            <a:ext cx="8373712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smtClean="0">
                <a:solidFill>
                  <a:schemeClr val="tx1"/>
                </a:solidFill>
              </a:rPr>
              <a:t>Think before we speak!</a:t>
            </a: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sz="4400" i="1" dirty="0" smtClean="0">
                <a:solidFill>
                  <a:schemeClr val="tx1"/>
                </a:solidFill>
              </a:rPr>
              <a:t>Prov. 18:13; 29:11; 15:28; 16:23</a:t>
            </a:r>
            <a:endParaRPr lang="en-US" sz="4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39063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sz="5400" i="1" dirty="0" smtClean="0">
                <a:solidFill>
                  <a:schemeClr val="accent1">
                    <a:satMod val="150000"/>
                  </a:schemeClr>
                </a:solidFill>
              </a:rPr>
              <a:t>Slow to Wrath</a:t>
            </a:r>
            <a:endParaRPr lang="en-US" sz="5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 Wrath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of Right:  </a:t>
            </a: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Mk. 3:5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Foolish Wrath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Self-Control: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16:32; Eccl. 7:9; Prov. 4:29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Sinful Wrath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Righteous-ness: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1:20; Matt. 5:22; Eph. 4:31; Col. 3:8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3717225" y="6477000"/>
            <a:ext cx="1692975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Wise Advice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933" y="1605029"/>
            <a:ext cx="9144000" cy="4775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smtClean="0">
                <a:solidFill>
                  <a:schemeClr val="tx1"/>
                </a:solidFill>
              </a:rPr>
              <a:t>Three points to </a:t>
            </a:r>
            <a:r>
              <a:rPr lang="en-US" sz="5400" b="1" i="1" dirty="0" smtClean="0">
                <a:solidFill>
                  <a:schemeClr val="tx1"/>
                </a:solidFill>
              </a:rPr>
              <a:t>ponder</a:t>
            </a:r>
            <a:r>
              <a:rPr lang="en-US" sz="5400" b="1" i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marL="406400" indent="-406400">
              <a:buAutoNum type="arabicParenR"/>
            </a:pPr>
            <a:r>
              <a:rPr lang="en-US" sz="3600" i="1" dirty="0" smtClean="0">
                <a:solidFill>
                  <a:schemeClr val="tx1"/>
                </a:solidFill>
              </a:rPr>
              <a:t> </a:t>
            </a:r>
            <a:r>
              <a:rPr lang="en-US" sz="3600" b="1" i="1" dirty="0" smtClean="0">
                <a:solidFill>
                  <a:schemeClr val="tx1"/>
                </a:solidFill>
              </a:rPr>
              <a:t>“Why are you angry?”  </a:t>
            </a:r>
            <a:r>
              <a:rPr lang="en-US" sz="3600" i="1" dirty="0" smtClean="0">
                <a:solidFill>
                  <a:schemeClr val="tx1"/>
                </a:solidFill>
              </a:rPr>
              <a:t>Gen. 4:6</a:t>
            </a:r>
          </a:p>
          <a:p>
            <a:endParaRPr lang="en-US" sz="1600" i="1" dirty="0" smtClean="0">
              <a:solidFill>
                <a:schemeClr val="tx1"/>
              </a:solidFill>
            </a:endParaRPr>
          </a:p>
          <a:p>
            <a:pPr marL="406400" indent="-406400"/>
            <a:r>
              <a:rPr lang="en-US" sz="3600" i="1" dirty="0" smtClean="0">
                <a:solidFill>
                  <a:schemeClr val="tx1"/>
                </a:solidFill>
              </a:rPr>
              <a:t>2)  </a:t>
            </a:r>
            <a:r>
              <a:rPr lang="en-US" sz="3600" b="1" i="1" dirty="0" smtClean="0">
                <a:solidFill>
                  <a:schemeClr val="tx1"/>
                </a:solidFill>
              </a:rPr>
              <a:t>“Is it right for you to be angry?” </a:t>
            </a:r>
            <a:r>
              <a:rPr lang="en-US" sz="3600" i="1" dirty="0" smtClean="0">
                <a:solidFill>
                  <a:schemeClr val="tx1"/>
                </a:solidFill>
              </a:rPr>
              <a:t>Jonah 4:4</a:t>
            </a:r>
          </a:p>
          <a:p>
            <a:pPr marL="406400" indent="-406400"/>
            <a:endParaRPr lang="en-US" sz="1600" i="1" dirty="0" smtClean="0">
              <a:solidFill>
                <a:schemeClr val="tx1"/>
              </a:solidFill>
            </a:endParaRPr>
          </a:p>
          <a:p>
            <a:pPr marL="406400" indent="-406400"/>
            <a:r>
              <a:rPr lang="en-US" sz="3600" i="1" dirty="0" smtClean="0">
                <a:solidFill>
                  <a:schemeClr val="tx1"/>
                </a:solidFill>
              </a:rPr>
              <a:t>3) </a:t>
            </a:r>
            <a:r>
              <a:rPr lang="en-US" sz="3600" b="1" i="1" dirty="0" smtClean="0">
                <a:solidFill>
                  <a:schemeClr val="tx1"/>
                </a:solidFill>
              </a:rPr>
              <a:t>“Be angry, and do not sin”</a:t>
            </a:r>
            <a:r>
              <a:rPr lang="en-US" sz="3600" i="1" dirty="0" smtClean="0">
                <a:solidFill>
                  <a:schemeClr val="tx1"/>
                </a:solidFill>
              </a:rPr>
              <a:t>:  Eph. 4:26</a:t>
            </a:r>
            <a:endParaRPr lang="en-US" sz="3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73288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4188"/>
            <a:ext cx="8915400" cy="1446212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of us need to heed James’ advice!</a:t>
            </a:r>
            <a:endParaRPr lang="en-US" sz="3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 one wants advice—only corroboration.” —John Steinbeck</a:t>
            </a: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93663" y="3429000"/>
            <a:ext cx="8915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 anchor="ctr"/>
          <a:lstStyle/>
          <a:p>
            <a:pPr algn="just">
              <a:defRPr/>
            </a:pPr>
            <a:r>
              <a:rPr lang="en-US" sz="3600" i="1" dirty="0" smtClean="0">
                <a:latin typeface="+mn-lt"/>
              </a:rPr>
              <a:t>“So </a:t>
            </a:r>
            <a:r>
              <a:rPr lang="en-US" sz="3600" i="1" dirty="0">
                <a:latin typeface="+mn-lt"/>
              </a:rPr>
              <a:t>then, my beloved brethren, let </a:t>
            </a:r>
            <a:r>
              <a:rPr lang="en-US" sz="3600" i="1" u="words" dirty="0">
                <a:latin typeface="+mn-lt"/>
              </a:rPr>
              <a:t>every man</a:t>
            </a:r>
            <a:r>
              <a:rPr lang="en-US" sz="3600" i="1" dirty="0">
                <a:latin typeface="+mn-lt"/>
              </a:rPr>
              <a:t> be swift to hear, slow to speak, slow to wrath ; 20 for the wrath of man does not produce the righteousness of God</a:t>
            </a:r>
            <a:r>
              <a:rPr lang="en-US" sz="3600" i="1" dirty="0" smtClean="0">
                <a:latin typeface="+mn-lt"/>
              </a:rPr>
              <a:t>.”</a:t>
            </a:r>
          </a:p>
          <a:p>
            <a:pPr algn="just">
              <a:defRPr/>
            </a:pPr>
            <a:r>
              <a:rPr lang="en-US" sz="1200" dirty="0" smtClean="0">
                <a:latin typeface="+mn-lt"/>
              </a:rPr>
              <a:t> </a:t>
            </a:r>
            <a:endParaRPr lang="en-US" sz="1200" dirty="0">
              <a:latin typeface="+mn-lt"/>
            </a:endParaRPr>
          </a:p>
          <a:p>
            <a:pPr algn="r">
              <a:defRPr/>
            </a:pPr>
            <a:r>
              <a:rPr lang="en-US" sz="3600" b="1" dirty="0" smtClean="0">
                <a:latin typeface="+mn-lt"/>
              </a:rPr>
              <a:t>James 1:19-20</a:t>
            </a:r>
            <a:endParaRPr lang="en-US" sz="3600" b="1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 advAuto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8242</TotalTime>
  <Words>449</Words>
  <Application>Microsoft Office PowerPoint</Application>
  <PresentationFormat>On-screen Show (4:3)</PresentationFormat>
  <Paragraphs>56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Introduction</vt:lpstr>
      <vt:lpstr>Wise Advice James 1:19-20</vt:lpstr>
      <vt:lpstr>Swift to Hear</vt:lpstr>
      <vt:lpstr>Slow to Speak</vt:lpstr>
      <vt:lpstr>Slow to Wrath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Wise Advice</dc:title>
  <dc:creator>Craig Thomas</dc:creator>
  <dc:description>Westside:  01/18/2015 AM</dc:description>
  <cp:lastModifiedBy>Craig Thomas</cp:lastModifiedBy>
  <cp:revision>687</cp:revision>
  <dcterms:created xsi:type="dcterms:W3CDTF">2009-06-28T13:18:56Z</dcterms:created>
  <dcterms:modified xsi:type="dcterms:W3CDTF">2015-01-17T21:40:12Z</dcterms:modified>
</cp:coreProperties>
</file>