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9" r:id="rId2"/>
    <p:sldId id="257" r:id="rId3"/>
    <p:sldId id="307" r:id="rId4"/>
    <p:sldId id="256" r:id="rId5"/>
    <p:sldId id="260" r:id="rId6"/>
    <p:sldId id="310" r:id="rId7"/>
    <p:sldId id="311" r:id="rId8"/>
    <p:sldId id="312" r:id="rId9"/>
    <p:sldId id="313" r:id="rId10"/>
    <p:sldId id="29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FFFF"/>
    <a:srgbClr val="1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4" autoAdjust="0"/>
    <p:restoredTop sz="94678" autoAdjust="0"/>
  </p:normalViewPr>
  <p:slideViewPr>
    <p:cSldViewPr showGuides="1">
      <p:cViewPr varScale="1">
        <p:scale>
          <a:sx n="83" d="100"/>
          <a:sy n="83" d="100"/>
        </p:scale>
        <p:origin x="96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2A0C-ABE7-41F3-9CD2-1CE8BBDF7F7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FB4A-0EC3-48F9-BEC8-748778C9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7FB4A-0EC3-48F9-BEC8-748778C950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7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659C-F515-4372-8ECC-76CB2FEE0C5C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57E35-FEA3-4221-9C54-1043E63AC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60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844F-B8C7-4013-A07E-A793DAAD2950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D8920-5024-4352-9BBB-788DE0388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2372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812E-8A69-453B-B758-6BB9B25F0F48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862B1-888C-4FA4-A674-530EA06A6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5388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8279-46E1-4235-9070-477D3BF0B812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2D182-E177-439E-963A-8290377CD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8449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44C1-6005-45B6-B907-982075972C94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4FAF9-B184-4648-A1AA-4916B9885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7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9526-997F-44B1-9DEA-ABCFF930549D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C74E-9754-49C9-BA82-29C2BEF32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44297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C18A-015E-4296-86E6-7EB84E254E08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09C8-A718-40B0-8F13-B66258D36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4904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891-1B91-4DA4-BE3E-095934E410B9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8CF5D-AC06-4281-BAC8-27EAF84AA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44890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3C7-6D5C-45A3-B884-105FA39CB9B0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5B24A-AB5F-4F5D-A80B-00D568921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216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E4B2-9BC4-4456-8B0C-528C1CC1487B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5C002-0C1A-42E4-A3F4-47EA61691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25167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5715-69D7-400A-A8D0-E6AA13FFAE1D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9AA0D79-05D1-43D3-9988-8B91E8B6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B5194F-45C8-4493-98AE-E07CBCCB9666}" type="datetime1">
              <a:rPr lang="en-US" smtClean="0"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A74110EA-B87B-49AF-8A67-F9C13B182B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0" r:id="rId2"/>
    <p:sldLayoutId id="2147483956" r:id="rId3"/>
    <p:sldLayoutId id="2147483951" r:id="rId4"/>
    <p:sldLayoutId id="2147483952" r:id="rId5"/>
    <p:sldLayoutId id="2147483953" r:id="rId6"/>
    <p:sldLayoutId id="2147483957" r:id="rId7"/>
    <p:sldLayoutId id="2147483958" r:id="rId8"/>
    <p:sldLayoutId id="2147483959" r:id="rId9"/>
    <p:sldLayoutId id="2147483954" r:id="rId10"/>
    <p:sldLayoutId id="2147483960" r:id="rId11"/>
  </p:sldLayoutIdLst>
  <p:transition>
    <p:wedg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1788"/>
            <a:ext cx="8915400" cy="2741612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rest from your sins?  </a:t>
            </a:r>
            <a:r>
              <a:rPr lang="en-US" sz="4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11:28-30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is coming!  </a:t>
            </a:r>
            <a:r>
              <a:rPr lang="en-US" sz="4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</a:t>
            </a:r>
            <a:r>
              <a:rPr lang="en-US" sz="44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5:10-11a; </a:t>
            </a:r>
            <a:r>
              <a:rPr lang="en-US" sz="4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14:12; 2 Thess. 1:7-9</a:t>
            </a:r>
            <a:endParaRPr lang="en-US" sz="4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 rtlCol="0" anchor="t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is for all: 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Mk. 16:15; Matt. 28:19; Rev. 22:17; Rom. 1:16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Acts shows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power of God unto salvation for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believes”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action: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3657600"/>
            <a:ext cx="8991600" cy="3077766"/>
            <a:chOff x="304800" y="3657600"/>
            <a:chExt cx="8991600" cy="3077766"/>
          </a:xfrm>
        </p:grpSpPr>
        <p:sp>
          <p:nvSpPr>
            <p:cNvPr id="6" name="Rectangle 5"/>
            <p:cNvSpPr/>
            <p:nvPr/>
          </p:nvSpPr>
          <p:spPr>
            <a:xfrm>
              <a:off x="304800" y="3657600"/>
              <a:ext cx="4572000" cy="30777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Jews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Gentiles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Chs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 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&amp; 11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Deluded half-breeds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Govt. official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Murderous zealot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9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Military officer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</a:t>
              </a:r>
              <a:r>
                <a:rPr lang="en-US" sz="2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 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&amp; 11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3657600"/>
              <a:ext cx="4572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Prison guard 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16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Depraved sinners 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18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Pagan idolaters 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19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Governor &amp; king 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24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),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438912" indent="-320040" eaLnBrk="1" fontAlgn="auto" hangingPunct="1">
                <a:spcBef>
                  <a:spcPts val="0"/>
                </a:spcBef>
                <a:spcAft>
                  <a:spcPts val="1200"/>
                </a:spcAft>
                <a:buClr>
                  <a:srgbClr val="FF9900"/>
                </a:buClr>
                <a:buFont typeface="Wingdings 2" panose="05020102010507070707" pitchFamily="18" charset="2"/>
                <a:buChar char="R"/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Businesswoman (</a:t>
              </a:r>
              <a:r>
                <a:rPr lang="en-US" sz="2400" b="1" i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Ch. 16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).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24A-AB5F-4F5D-A80B-00D568921CE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7" y="438346"/>
            <a:ext cx="919750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12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0"/>
            <a:ext cx="8839200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Opened Lydia’s Heart</a:t>
            </a:r>
            <a:br>
              <a:rPr lang="en-US" sz="56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16:6-15</a:t>
            </a:r>
            <a:endParaRPr lang="en-US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8913"/>
            <a:ext cx="64262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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God’s Providence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704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assisted them:  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26:9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Providence seen as they begin journey to Troas:  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11; cf. 20:6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sually see God’s providence only in hindsight:  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20:6; chapters 17 &amp; 18</a:t>
            </a:r>
            <a:endParaRPr lang="en-US" sz="4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928620" y="6370638"/>
            <a:ext cx="329184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God Opened Lydia’s Heart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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God’s Providence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704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Lydia’s case similar to Ethiopian eunuch (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8:26, 29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Cornelius (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10:9-20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3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8537" indent="-571500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Eunuch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God told the preacher where to go (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8:26, 35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Cornelius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God told the preacher where to go (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10:34-43; 11:13b-14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Preachers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people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with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“noble and good hearts”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Lk.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8:4-15; Acts 17:27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).</a:t>
            </a:r>
            <a:endParaRPr lang="en-US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928620" y="6370638"/>
            <a:ext cx="329184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God Opened Lydia’s Heart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9887" y="2141697"/>
            <a:ext cx="8404225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</a:rPr>
              <a:t>No “direct operation” of the Holy Spirit!</a:t>
            </a: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ctr"/>
            <a:r>
              <a:rPr lang="en-US" sz="6000" b="1" i="1" dirty="0" smtClean="0">
                <a:solidFill>
                  <a:schemeClr val="tx1"/>
                </a:solidFill>
              </a:rPr>
              <a:t>Rom. 10:17; 1 Cor. 1:21</a:t>
            </a:r>
            <a:endParaRPr lang="en-US" sz="6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272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anose="05020102010507070707" pitchFamily="18" charset="2"/>
              <a:buChar char="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Lydia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704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Lydia an unusual woman:</a:t>
            </a:r>
            <a:endParaRPr lang="en-US" sz="3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8537" indent="-571500" eaLnBrk="1" fontAlgn="auto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woman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8537" indent="-571500" eaLnBrk="1" fontAlgn="auto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of Thyatira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 of purple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religious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 heart</a:t>
            </a:r>
            <a:endParaRPr lang="en-US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928620" y="6370638"/>
            <a:ext cx="329184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God Opened Lydia’s Heart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84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anose="05020102010507070707" pitchFamily="18" charset="2"/>
              <a:buChar char="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Lydia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704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Lydia’s heart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“opened”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 the gospel (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16:13b-14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8537" indent="-571500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by instruction, through teaching the “facts” of the gospel (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4:9; Ezra 7:10; Psa. 86:11; Jn. 6:44-46; 1 Cor. 15:1-8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also a part of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“heart”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2:37;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Cor. 5:14; 5:11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998537" indent="-571500" eaLnBrk="1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 2" panose="05020102010507070707" pitchFamily="18" charset="2"/>
              <a:buChar char=""/>
              <a:defRPr/>
            </a:pP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obedience is evidence of a changed will (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7:10; Acts 2:37-38, 41; Rom. 10:17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2928620" y="6370638"/>
            <a:ext cx="329184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God Opened Lydia’s Heart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615281"/>
            <a:ext cx="9037320" cy="4999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 dirty="0" smtClean="0">
                <a:solidFill>
                  <a:schemeClr val="tx1"/>
                </a:solidFill>
              </a:rPr>
              <a:t>Summary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r>
              <a:rPr lang="en-US" sz="3600" b="1" i="1" u="sng" dirty="0" smtClean="0">
                <a:solidFill>
                  <a:schemeClr val="tx1"/>
                </a:solidFill>
              </a:rPr>
              <a:t>Intellect</a:t>
            </a:r>
            <a:r>
              <a:rPr lang="en-US" sz="3000" b="1" dirty="0" smtClean="0">
                <a:solidFill>
                  <a:schemeClr val="tx1"/>
                </a:solidFill>
              </a:rPr>
              <a:t>:  educated by things </a:t>
            </a:r>
            <a:r>
              <a:rPr lang="en-US" sz="3000" b="1" i="1" dirty="0" smtClean="0">
                <a:solidFill>
                  <a:schemeClr val="tx1"/>
                </a:solidFill>
              </a:rPr>
              <a:t>“spoken by Paul” </a:t>
            </a:r>
            <a:r>
              <a:rPr lang="en-US" sz="3000" b="1" dirty="0" smtClean="0">
                <a:solidFill>
                  <a:schemeClr val="tx1"/>
                </a:solidFill>
              </a:rPr>
              <a:t>(v. 14).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3600" b="1" i="1" u="sng" dirty="0" smtClean="0">
                <a:solidFill>
                  <a:schemeClr val="tx1"/>
                </a:solidFill>
              </a:rPr>
              <a:t>Emotions</a:t>
            </a:r>
            <a:r>
              <a:rPr lang="en-US" sz="3000" b="1" dirty="0" smtClean="0">
                <a:solidFill>
                  <a:schemeClr val="tx1"/>
                </a:solidFill>
              </a:rPr>
              <a:t>:  stirred by words preached that </a:t>
            </a:r>
            <a:r>
              <a:rPr lang="en-US" sz="3000" b="1" i="1" dirty="0" smtClean="0">
                <a:solidFill>
                  <a:schemeClr val="tx1"/>
                </a:solidFill>
              </a:rPr>
              <a:t>“opened her heart” </a:t>
            </a:r>
            <a:r>
              <a:rPr lang="en-US" sz="3000" b="1" dirty="0" smtClean="0">
                <a:solidFill>
                  <a:schemeClr val="tx1"/>
                </a:solidFill>
              </a:rPr>
              <a:t>(v. 14).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3600" b="1" i="1" u="sng" dirty="0" smtClean="0">
                <a:solidFill>
                  <a:schemeClr val="tx1"/>
                </a:solidFill>
              </a:rPr>
              <a:t>Will</a:t>
            </a:r>
            <a:r>
              <a:rPr lang="en-US" sz="3000" b="1" dirty="0" smtClean="0">
                <a:solidFill>
                  <a:schemeClr val="tx1"/>
                </a:solidFill>
              </a:rPr>
              <a:t>:  activated to </a:t>
            </a:r>
            <a:r>
              <a:rPr lang="en-US" sz="3000" b="1" i="1" dirty="0" smtClean="0">
                <a:solidFill>
                  <a:schemeClr val="tx1"/>
                </a:solidFill>
              </a:rPr>
              <a:t>“heed” </a:t>
            </a:r>
            <a:r>
              <a:rPr lang="en-US" sz="3000" b="1" dirty="0" smtClean="0">
                <a:solidFill>
                  <a:schemeClr val="tx1"/>
                </a:solidFill>
              </a:rPr>
              <a:t>(i.e., obeyed) as she was </a:t>
            </a:r>
            <a:r>
              <a:rPr lang="en-US" sz="3000" b="1" i="1" dirty="0" smtClean="0">
                <a:solidFill>
                  <a:schemeClr val="tx1"/>
                </a:solidFill>
              </a:rPr>
              <a:t>“baptized” </a:t>
            </a:r>
            <a:r>
              <a:rPr lang="en-US" sz="3000" b="1" dirty="0" smtClean="0">
                <a:solidFill>
                  <a:schemeClr val="tx1"/>
                </a:solidFill>
              </a:rPr>
              <a:t>(v. 15)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45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anose="05020102010507070707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Final Thoughts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704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God have to open men’s hearts? 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13:14-16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6:9-10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responsible, God or man? 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53:6; Acts 28:17-29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heart is closed, who closes it? 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1:13-15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gives us free will: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Rom. 6:16-17; 10:8; Lk.  8:4-15; Rom. 10:9-15; Mk. 16:15; 2 Thess. 2:13-14; Jas. 1:18; Rom. 1:16</a:t>
            </a:r>
            <a:endParaRPr lang="en-US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928620" y="6370638"/>
            <a:ext cx="329184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God Opened Lydia’s Heart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48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8856</TotalTime>
  <Words>555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Introduction</vt:lpstr>
      <vt:lpstr>PowerPoint Presentation</vt:lpstr>
      <vt:lpstr>God Opened Lydia’s Heart Acts 16:6-15</vt:lpstr>
      <vt:lpstr>God’s Providence</vt:lpstr>
      <vt:lpstr>God’s Providence</vt:lpstr>
      <vt:lpstr>Lydia</vt:lpstr>
      <vt:lpstr>Lydia</vt:lpstr>
      <vt:lpstr>Final Thoughts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Opened Lydia's Heart</dc:title>
  <dc:creator>Craig Thomas</dc:creator>
  <dc:description>Westside:  05/31/2015 PM</dc:description>
  <cp:lastModifiedBy>Craig Thomas</cp:lastModifiedBy>
  <cp:revision>752</cp:revision>
  <dcterms:created xsi:type="dcterms:W3CDTF">2009-06-28T13:18:56Z</dcterms:created>
  <dcterms:modified xsi:type="dcterms:W3CDTF">2015-05-31T02:10:08Z</dcterms:modified>
</cp:coreProperties>
</file>