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9" r:id="rId2"/>
    <p:sldId id="257" r:id="rId3"/>
    <p:sldId id="322" r:id="rId4"/>
    <p:sldId id="323" r:id="rId5"/>
    <p:sldId id="324" r:id="rId6"/>
    <p:sldId id="256" r:id="rId7"/>
    <p:sldId id="300"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9" r:id="rId21"/>
    <p:sldId id="297" r:id="rId22"/>
    <p:sldId id="337" r:id="rId23"/>
    <p:sldId id="33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a:srgbClr val="006600"/>
    <a:srgbClr val="FFFFFF"/>
    <a:srgbClr val="10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84" autoAdjust="0"/>
    <p:restoredTop sz="94678" autoAdjust="0"/>
  </p:normalViewPr>
  <p:slideViewPr>
    <p:cSldViewPr showGuides="1">
      <p:cViewPr varScale="1">
        <p:scale>
          <a:sx n="83" d="100"/>
          <a:sy n="83" d="100"/>
        </p:scale>
        <p:origin x="97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72A0C-ABE7-41F3-9CD2-1CE8BBDF7F70}" type="datetimeFigureOut">
              <a:rPr lang="en-US" smtClean="0"/>
              <a:t>5/31/2015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7FB4A-0EC3-48F9-BEC8-748778C9508E}" type="slidenum">
              <a:rPr lang="en-US" smtClean="0"/>
              <a:t>‹#›</a:t>
            </a:fld>
            <a:endParaRPr lang="en-US"/>
          </a:p>
        </p:txBody>
      </p:sp>
    </p:spTree>
    <p:extLst>
      <p:ext uri="{BB962C8B-B14F-4D97-AF65-F5344CB8AC3E}">
        <p14:creationId xmlns:p14="http://schemas.microsoft.com/office/powerpoint/2010/main" val="314826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37FB4A-0EC3-48F9-BEC8-748778C9508E}" type="slidenum">
              <a:rPr lang="en-US" smtClean="0"/>
              <a:t>2</a:t>
            </a:fld>
            <a:endParaRPr lang="en-US"/>
          </a:p>
        </p:txBody>
      </p:sp>
    </p:spTree>
    <p:extLst>
      <p:ext uri="{BB962C8B-B14F-4D97-AF65-F5344CB8AC3E}">
        <p14:creationId xmlns:p14="http://schemas.microsoft.com/office/powerpoint/2010/main" val="186577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37FB4A-0EC3-48F9-BEC8-748778C9508E}" type="slidenum">
              <a:rPr lang="en-US" smtClean="0"/>
              <a:t>3</a:t>
            </a:fld>
            <a:endParaRPr lang="en-US"/>
          </a:p>
        </p:txBody>
      </p:sp>
    </p:spTree>
    <p:extLst>
      <p:ext uri="{BB962C8B-B14F-4D97-AF65-F5344CB8AC3E}">
        <p14:creationId xmlns:p14="http://schemas.microsoft.com/office/powerpoint/2010/main" val="236788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37FB4A-0EC3-48F9-BEC8-748778C9508E}" type="slidenum">
              <a:rPr lang="en-US" smtClean="0"/>
              <a:t>5</a:t>
            </a:fld>
            <a:endParaRPr lang="en-US"/>
          </a:p>
        </p:txBody>
      </p:sp>
    </p:spTree>
    <p:extLst>
      <p:ext uri="{BB962C8B-B14F-4D97-AF65-F5344CB8AC3E}">
        <p14:creationId xmlns:p14="http://schemas.microsoft.com/office/powerpoint/2010/main" val="753750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FB13659C-F515-4372-8ECC-76CB2FEE0C5C}" type="datetime1">
              <a:rPr lang="en-US" smtClean="0"/>
              <a:t>5/31/2015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6A857E35-FEA3-4221-9C54-1043E63ACA7E}" type="slidenum">
              <a:rPr lang="en-US" altLang="en-US"/>
              <a:pPr/>
              <a:t>‹#›</a:t>
            </a:fld>
            <a:endParaRPr lang="en-US" altLang="en-US"/>
          </a:p>
        </p:txBody>
      </p:sp>
    </p:spTree>
    <p:extLst>
      <p:ext uri="{BB962C8B-B14F-4D97-AF65-F5344CB8AC3E}">
        <p14:creationId xmlns:p14="http://schemas.microsoft.com/office/powerpoint/2010/main" val="238460333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AF844F-B8C7-4013-A07E-A793DAAD2950}" type="datetime1">
              <a:rPr lang="en-US" smtClean="0"/>
              <a:t>5/31/2015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CD8920-5024-4352-9BBB-788DE03888B0}" type="slidenum">
              <a:rPr lang="en-US" altLang="en-US"/>
              <a:pPr/>
              <a:t>‹#›</a:t>
            </a:fld>
            <a:endParaRPr lang="en-US" altLang="en-US"/>
          </a:p>
        </p:txBody>
      </p:sp>
    </p:spTree>
    <p:extLst>
      <p:ext uri="{BB962C8B-B14F-4D97-AF65-F5344CB8AC3E}">
        <p14:creationId xmlns:p14="http://schemas.microsoft.com/office/powerpoint/2010/main" val="42522237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7BA812E-8A69-453B-B758-6BB9B25F0F48}" type="datetime1">
              <a:rPr lang="en-US" smtClean="0"/>
              <a:t>5/31/2015</a:t>
            </a:fld>
            <a:endParaRPr lang="en-US" dirty="0"/>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4C862B1-888C-4FA4-A674-530EA06A67AB}" type="slidenum">
              <a:rPr lang="en-US" altLang="en-US"/>
              <a:pPr/>
              <a:t>‹#›</a:t>
            </a:fld>
            <a:endParaRPr lang="en-US" altLang="en-US"/>
          </a:p>
        </p:txBody>
      </p:sp>
    </p:spTree>
    <p:extLst>
      <p:ext uri="{BB962C8B-B14F-4D97-AF65-F5344CB8AC3E}">
        <p14:creationId xmlns:p14="http://schemas.microsoft.com/office/powerpoint/2010/main" val="85625388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128279-46E1-4235-9070-477D3BF0B812}" type="datetime1">
              <a:rPr lang="en-US" smtClean="0"/>
              <a:t>5/31/2015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12D182-E177-439E-963A-8290377CD485}" type="slidenum">
              <a:rPr lang="en-US" altLang="en-US"/>
              <a:pPr/>
              <a:t>‹#›</a:t>
            </a:fld>
            <a:endParaRPr lang="en-US" altLang="en-US"/>
          </a:p>
        </p:txBody>
      </p:sp>
    </p:spTree>
    <p:extLst>
      <p:ext uri="{BB962C8B-B14F-4D97-AF65-F5344CB8AC3E}">
        <p14:creationId xmlns:p14="http://schemas.microsoft.com/office/powerpoint/2010/main" val="1167284496"/>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14E44C1-6005-45B6-B907-982075972C94}" type="datetime1">
              <a:rPr lang="en-US" smtClean="0"/>
              <a:t>5/31/2015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2464FAF9-B184-4648-A1AA-4916B9885E1C}" type="slidenum">
              <a:rPr lang="en-US" altLang="en-US"/>
              <a:pPr/>
              <a:t>‹#›</a:t>
            </a:fld>
            <a:endParaRPr lang="en-US" altLang="en-US"/>
          </a:p>
        </p:txBody>
      </p:sp>
    </p:spTree>
    <p:extLst>
      <p:ext uri="{BB962C8B-B14F-4D97-AF65-F5344CB8AC3E}">
        <p14:creationId xmlns:p14="http://schemas.microsoft.com/office/powerpoint/2010/main" val="237787373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639526-997F-44B1-9DEA-ABCFF930549D}" type="datetime1">
              <a:rPr lang="en-US" smtClean="0"/>
              <a:t>5/31/2015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0C2C74E-9754-49C9-BA82-29C2BEF32599}" type="slidenum">
              <a:rPr lang="en-US" altLang="en-US"/>
              <a:pPr/>
              <a:t>‹#›</a:t>
            </a:fld>
            <a:endParaRPr lang="en-US" altLang="en-US"/>
          </a:p>
        </p:txBody>
      </p:sp>
    </p:spTree>
    <p:extLst>
      <p:ext uri="{BB962C8B-B14F-4D97-AF65-F5344CB8AC3E}">
        <p14:creationId xmlns:p14="http://schemas.microsoft.com/office/powerpoint/2010/main" val="674442971"/>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E2C18A-015E-4296-86E6-7EB84E254E08}" type="datetime1">
              <a:rPr lang="en-US" smtClean="0"/>
              <a:t>5/31/2015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64C09C8-A718-40B0-8F13-B66258D369FF}" type="slidenum">
              <a:rPr lang="en-US" altLang="en-US"/>
              <a:pPr/>
              <a:t>‹#›</a:t>
            </a:fld>
            <a:endParaRPr lang="en-US" altLang="en-US"/>
          </a:p>
        </p:txBody>
      </p:sp>
    </p:spTree>
    <p:extLst>
      <p:ext uri="{BB962C8B-B14F-4D97-AF65-F5344CB8AC3E}">
        <p14:creationId xmlns:p14="http://schemas.microsoft.com/office/powerpoint/2010/main" val="1646049043"/>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E1E891-1B91-4DA4-BE3E-095934E410B9}" type="datetime1">
              <a:rPr lang="en-US" smtClean="0"/>
              <a:t>5/31/2015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918CF5D-AC06-4281-BAC8-27EAF84AAEEE}" type="slidenum">
              <a:rPr lang="en-US" altLang="en-US"/>
              <a:pPr/>
              <a:t>‹#›</a:t>
            </a:fld>
            <a:endParaRPr lang="en-US" altLang="en-US"/>
          </a:p>
        </p:txBody>
      </p:sp>
    </p:spTree>
    <p:extLst>
      <p:ext uri="{BB962C8B-B14F-4D97-AF65-F5344CB8AC3E}">
        <p14:creationId xmlns:p14="http://schemas.microsoft.com/office/powerpoint/2010/main" val="3308448906"/>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7C683C7-6D5C-45A3-B884-105FA39CB9B0}" type="datetime1">
              <a:rPr lang="en-US" smtClean="0"/>
              <a:t>5/31/2015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0B05B24A-AB5F-4F5D-A80B-00D568921CEF}" type="slidenum">
              <a:rPr lang="en-US" altLang="en-US"/>
              <a:pPr/>
              <a:t>‹#›</a:t>
            </a:fld>
            <a:endParaRPr lang="en-US" altLang="en-US"/>
          </a:p>
        </p:txBody>
      </p:sp>
    </p:spTree>
    <p:extLst>
      <p:ext uri="{BB962C8B-B14F-4D97-AF65-F5344CB8AC3E}">
        <p14:creationId xmlns:p14="http://schemas.microsoft.com/office/powerpoint/2010/main" val="1040121652"/>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53DBE4B2-9BC4-4456-8B0C-528C1CC1487B}" type="datetime1">
              <a:rPr lang="en-US" smtClean="0"/>
              <a:t>5/31/2015</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835C002-0C1A-42E4-A3F4-47EA616916F1}" type="slidenum">
              <a:rPr lang="en-US" altLang="en-US"/>
              <a:pPr/>
              <a:t>‹#›</a:t>
            </a:fld>
            <a:endParaRPr lang="en-US" altLang="en-US"/>
          </a:p>
        </p:txBody>
      </p:sp>
    </p:spTree>
    <p:extLst>
      <p:ext uri="{BB962C8B-B14F-4D97-AF65-F5344CB8AC3E}">
        <p14:creationId xmlns:p14="http://schemas.microsoft.com/office/powerpoint/2010/main" val="833251671"/>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229F5715-69D7-400A-A8D0-E6AA13FFAE1D}" type="datetime1">
              <a:rPr lang="en-US" smtClean="0"/>
              <a:t>5/31/2015</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89AA0D79-05D1-43D3-9988-8B91E8B6FAF9}" type="slidenum">
              <a:rPr lang="en-US" altLang="en-US"/>
              <a:pPr/>
              <a:t>‹#›</a:t>
            </a:fld>
            <a:endParaRPr lang="en-US" altLang="en-US"/>
          </a:p>
        </p:txBody>
      </p:sp>
    </p:spTree>
    <p:extLst>
      <p:ext uri="{BB962C8B-B14F-4D97-AF65-F5344CB8AC3E}">
        <p14:creationId xmlns:p14="http://schemas.microsoft.com/office/powerpoint/2010/main" val="2850490278"/>
      </p:ext>
    </p:extLst>
  </p:cSld>
  <p:clrMapOvr>
    <a:overrideClrMapping bg1="lt1" tx1="dk1" bg2="lt2" tx2="dk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E3B5194F-45C8-4493-98AE-E07CBCCB9666}" type="datetime1">
              <a:rPr lang="en-US" smtClean="0"/>
              <a:t>5/31/2015</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anose="020B0503020204020204" pitchFamily="34" charset="0"/>
              </a:defRPr>
            </a:lvl1pPr>
          </a:lstStyle>
          <a:p>
            <a:fld id="{A74110EA-B87B-49AF-8A67-F9C13B182B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5" r:id="rId1"/>
    <p:sldLayoutId id="2147483950" r:id="rId2"/>
    <p:sldLayoutId id="2147483956" r:id="rId3"/>
    <p:sldLayoutId id="2147483951" r:id="rId4"/>
    <p:sldLayoutId id="2147483952" r:id="rId5"/>
    <p:sldLayoutId id="2147483953" r:id="rId6"/>
    <p:sldLayoutId id="2147483957" r:id="rId7"/>
    <p:sldLayoutId id="2147483958" r:id="rId8"/>
    <p:sldLayoutId id="2147483959" r:id="rId9"/>
    <p:sldLayoutId id="2147483954" r:id="rId10"/>
    <p:sldLayoutId id="2147483960" r:id="rId11"/>
  </p:sldLayoutIdLst>
  <p:transition>
    <p:wedge/>
  </p:transition>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effectLst/>
      </p:bgPr>
    </p:bg>
    <p:spTree>
      <p:nvGrpSpPr>
        <p:cNvPr id="1" name=""/>
        <p:cNvGrpSpPr/>
        <p:nvPr/>
      </p:nvGrpSpPr>
      <p:grpSpPr>
        <a:xfrm>
          <a:off x="0" y="0"/>
          <a:ext cx="0" cy="0"/>
          <a:chOff x="0" y="0"/>
          <a:chExt cx="0" cy="0"/>
        </a:xfrm>
      </p:grpSpPr>
      <p:pic>
        <p:nvPicPr>
          <p:cNvPr id="5" name="j0400301.jpg"/>
          <p:cNvPicPr>
            <a:picLocks noChangeAspect="1"/>
          </p:cNvPicPr>
          <p:nvPr/>
        </p:nvPicPr>
        <p:blipFill>
          <a:blip r:embed="rId2"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706562"/>
            <a:ext cx="8839200" cy="4770438"/>
          </a:xfrm>
        </p:spPr>
        <p:txBody>
          <a:bodyPr rtlCol="0" anchor="t">
            <a:noAutofit/>
          </a:bodyPr>
          <a:lstStyle/>
          <a:p>
            <a:pPr marL="438912" indent="-320040" eaLnBrk="1" fontAlgn="auto" hangingPunct="1">
              <a:spcBef>
                <a:spcPts val="0"/>
              </a:spcBef>
              <a:spcAft>
                <a:spcPts val="1800"/>
              </a:spcAft>
              <a:buFont typeface="Wingdings 2"/>
              <a:buChar char=""/>
              <a:defRPr/>
            </a:pPr>
            <a:r>
              <a:rPr lang="en-US" b="1" i="1" dirty="0" smtClean="0">
                <a:effectLst>
                  <a:outerShdw blurRad="38100" dist="38100" dir="2700000" algn="tl">
                    <a:srgbClr val="000000">
                      <a:alpha val="43137"/>
                    </a:srgbClr>
                  </a:outerShdw>
                </a:effectLst>
              </a:rPr>
              <a:t>Historically Peter doesn’t fit</a:t>
            </a:r>
            <a:r>
              <a:rPr lang="en-US" b="1" dirty="0" smtClean="0">
                <a:effectLst>
                  <a:outerShdw blurRad="38100" dist="38100" dir="2700000" algn="tl">
                    <a:srgbClr val="000000">
                      <a:alpha val="43137"/>
                    </a:srgbClr>
                  </a:outerShdw>
                </a:effectLst>
              </a:rPr>
              <a:t>:  “church fathers”</a:t>
            </a:r>
            <a:endParaRPr lang="en-US" b="1" i="1" dirty="0" smtClean="0">
              <a:effectLst>
                <a:outerShdw blurRad="38100" dist="38100" dir="2700000" algn="tl">
                  <a:srgbClr val="000000">
                    <a:alpha val="43137"/>
                  </a:srgbClr>
                </a:outerShdw>
              </a:effectLst>
            </a:endParaRPr>
          </a:p>
          <a:p>
            <a:pPr marL="914400" indent="-457200" eaLnBrk="1" fontAlgn="auto" hangingPunct="1">
              <a:spcBef>
                <a:spcPts val="0"/>
              </a:spcBef>
              <a:spcAft>
                <a:spcPts val="12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17:  </a:t>
            </a:r>
            <a:r>
              <a:rPr lang="en-US" sz="3000" b="1" i="1" dirty="0" smtClean="0">
                <a:effectLst>
                  <a:outerShdw blurRad="38100" dist="38100" dir="2700000" algn="tl">
                    <a:srgbClr val="000000">
                      <a:alpha val="43137"/>
                    </a:srgbClr>
                  </a:outerShdw>
                </a:effectLst>
              </a:rPr>
              <a:t>“rock” </a:t>
            </a:r>
            <a:r>
              <a:rPr lang="en-US" sz="3000" b="1" dirty="0">
                <a:effectLst>
                  <a:outerShdw blurRad="38100" dist="38100" dir="2700000" algn="tl">
                    <a:srgbClr val="000000">
                      <a:alpha val="43137"/>
                    </a:srgbClr>
                  </a:outerShdw>
                </a:effectLst>
              </a:rPr>
              <a:t>i</a:t>
            </a:r>
            <a:r>
              <a:rPr lang="en-US" sz="3000" b="1" dirty="0" smtClean="0">
                <a:effectLst>
                  <a:outerShdw blurRad="38100" dist="38100" dir="2700000" algn="tl">
                    <a:srgbClr val="000000">
                      <a:alpha val="43137"/>
                    </a:srgbClr>
                  </a:outerShdw>
                </a:effectLst>
              </a:rPr>
              <a:t>s Peter,</a:t>
            </a:r>
          </a:p>
          <a:p>
            <a:pPr marL="914400" indent="-457200" eaLnBrk="1" fontAlgn="auto" hangingPunct="1">
              <a:spcBef>
                <a:spcPts val="0"/>
              </a:spcBef>
              <a:spcAft>
                <a:spcPts val="12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44 </a:t>
            </a: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is the faith Peter confessed,</a:t>
            </a:r>
          </a:p>
          <a:p>
            <a:pPr marL="914400" indent="-457200" eaLnBrk="1" fontAlgn="auto" hangingPunct="1">
              <a:spcBef>
                <a:spcPts val="0"/>
              </a:spcBef>
              <a:spcAft>
                <a:spcPts val="12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16 </a:t>
            </a: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as Christ,</a:t>
            </a:r>
          </a:p>
          <a:p>
            <a:pPr marL="914400" indent="-457200" eaLnBrk="1" fontAlgn="auto" hangingPunct="1">
              <a:spcBef>
                <a:spcPts val="0"/>
              </a:spcBef>
              <a:spcAft>
                <a:spcPts val="12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8 </a:t>
            </a: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the apostles.</a:t>
            </a:r>
          </a:p>
          <a:p>
            <a:pPr marL="571500" indent="-571500" eaLnBrk="1" fontAlgn="auto" hangingPunct="1">
              <a:spcBef>
                <a:spcPts val="0"/>
              </a:spcBef>
              <a:spcAft>
                <a:spcPts val="1200"/>
              </a:spcAft>
              <a:buSzPct val="125000"/>
              <a:buFont typeface="Wingdings" panose="05000000000000000000" pitchFamily="2" charset="2"/>
              <a:buChar char="§"/>
              <a:defRPr/>
            </a:pPr>
            <a:r>
              <a:rPr lang="en-US" sz="3000" b="1" dirty="0" smtClean="0">
                <a:effectLst>
                  <a:outerShdw blurRad="38100" dist="38100" dir="2700000" algn="tl">
                    <a:srgbClr val="000000">
                      <a:alpha val="43137"/>
                    </a:srgbClr>
                  </a:outerShdw>
                </a:effectLst>
              </a:rPr>
              <a:t>68 of 85 (80%) believed Peter was </a:t>
            </a:r>
            <a:r>
              <a:rPr lang="en-US" sz="3000" b="1" u="sng" dirty="0" smtClean="0">
                <a:effectLst>
                  <a:outerShdw blurRad="38100" dist="38100" dir="2700000" algn="tl">
                    <a:srgbClr val="000000">
                      <a:alpha val="43137"/>
                    </a:srgbClr>
                  </a:outerShdw>
                </a:effectLst>
              </a:rPr>
              <a:t>not</a:t>
            </a:r>
            <a:r>
              <a:rPr lang="en-US" sz="3000" b="1" dirty="0" smtClean="0">
                <a:effectLst>
                  <a:outerShdw blurRad="38100" dist="38100" dir="2700000" algn="tl">
                    <a:srgbClr val="000000">
                      <a:alpha val="43137"/>
                    </a:srgbClr>
                  </a:outerShdw>
                </a:effectLst>
              </a:rPr>
              <a:t> the </a:t>
            </a:r>
            <a:r>
              <a:rPr lang="en-US" sz="3000" b="1" i="1" dirty="0" smtClean="0">
                <a:effectLst>
                  <a:outerShdw blurRad="38100" dist="38100" dir="2700000" algn="tl">
                    <a:srgbClr val="000000">
                      <a:alpha val="43137"/>
                    </a:srgbClr>
                  </a:outerShdw>
                </a:effectLst>
              </a:rPr>
              <a:t>“rock.”</a:t>
            </a:r>
          </a:p>
          <a:p>
            <a:pPr marL="571500" indent="-571500" eaLnBrk="1" fontAlgn="auto" hangingPunct="1">
              <a:spcBef>
                <a:spcPts val="0"/>
              </a:spcBef>
              <a:spcAft>
                <a:spcPts val="1200"/>
              </a:spcAft>
              <a:buSzPct val="125000"/>
              <a:buFont typeface="Wingdings" panose="05000000000000000000" pitchFamily="2" charset="2"/>
              <a:buChar char="§"/>
              <a:defRPr/>
            </a:pPr>
            <a:r>
              <a:rPr lang="en-US" sz="3000" b="1" dirty="0" smtClean="0">
                <a:effectLst>
                  <a:outerShdw blurRad="38100" dist="38100" dir="2700000" algn="tl">
                    <a:srgbClr val="000000">
                      <a:alpha val="43137"/>
                    </a:srgbClr>
                  </a:outerShdw>
                </a:effectLst>
              </a:rPr>
              <a:t>Interesting?  Yes! </a:t>
            </a:r>
            <a:r>
              <a:rPr lang="en-US" b="1" dirty="0" smtClean="0">
                <a:effectLst>
                  <a:outerShdw blurRad="38100" dist="38100" dir="2700000" algn="tl">
                    <a:srgbClr val="000000">
                      <a:alpha val="43137"/>
                    </a:srgbClr>
                  </a:outerShdw>
                </a:effectLst>
              </a:rPr>
              <a:t> Conclusive?  No!</a:t>
            </a: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10</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Tree>
    <p:extLst>
      <p:ext uri="{BB962C8B-B14F-4D97-AF65-F5344CB8AC3E}">
        <p14:creationId xmlns:p14="http://schemas.microsoft.com/office/powerpoint/2010/main" val="254664712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dissolv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706562"/>
            <a:ext cx="8839200" cy="4770438"/>
          </a:xfrm>
        </p:spPr>
        <p:txBody>
          <a:bodyPr rtlCol="0" anchor="t">
            <a:noAutofit/>
          </a:bodyPr>
          <a:lstStyle/>
          <a:p>
            <a:pPr marL="438912" indent="-320040" eaLnBrk="1" fontAlgn="auto" hangingPunct="1">
              <a:spcBef>
                <a:spcPts val="0"/>
              </a:spcBef>
              <a:spcAft>
                <a:spcPts val="1800"/>
              </a:spcAft>
              <a:buFont typeface="Wingdings 2"/>
              <a:buChar char=""/>
              <a:defRPr/>
            </a:pPr>
            <a:r>
              <a:rPr lang="en-US" b="1" i="1" dirty="0" smtClean="0">
                <a:effectLst>
                  <a:outerShdw blurRad="38100" dist="38100" dir="2700000" algn="tl">
                    <a:srgbClr val="000000">
                      <a:alpha val="43137"/>
                    </a:srgbClr>
                  </a:outerShdw>
                </a:effectLst>
              </a:rPr>
              <a:t>Historically Peter doesn’t fit</a:t>
            </a:r>
            <a:r>
              <a:rPr lang="en-US" b="1" dirty="0" smtClean="0">
                <a:effectLst>
                  <a:outerShdw blurRad="38100" dist="38100" dir="2700000" algn="tl">
                    <a:srgbClr val="000000">
                      <a:alpha val="43137"/>
                    </a:srgbClr>
                  </a:outerShdw>
                </a:effectLst>
              </a:rPr>
              <a:t>:  too late</a:t>
            </a:r>
            <a:endParaRPr lang="en-US" b="1" i="1" dirty="0" smtClean="0">
              <a:effectLst>
                <a:outerShdw blurRad="38100" dist="38100" dir="2700000" algn="tl">
                  <a:srgbClr val="000000">
                    <a:alpha val="43137"/>
                  </a:srgbClr>
                </a:outerShdw>
              </a:effectLst>
            </a:endParaRPr>
          </a:p>
          <a:p>
            <a:pPr marL="914400" indent="-457200" eaLnBrk="1" fontAlgn="auto" hangingPunct="1">
              <a:spcBef>
                <a:spcPts val="0"/>
              </a:spcBef>
              <a:spcAft>
                <a:spcPts val="18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No reference in NT of Peter as the </a:t>
            </a:r>
            <a:r>
              <a:rPr lang="en-US" sz="3000" b="1" i="1" dirty="0" smtClean="0">
                <a:effectLst>
                  <a:outerShdw blurRad="38100" dist="38100" dir="2700000" algn="tl">
                    <a:srgbClr val="000000">
                      <a:alpha val="43137"/>
                    </a:srgbClr>
                  </a:outerShdw>
                </a:effectLst>
              </a:rPr>
              <a:t>“rock.”</a:t>
            </a:r>
            <a:endParaRPr lang="en-US" sz="3000" b="1" dirty="0" smtClean="0">
              <a:effectLst>
                <a:outerShdw blurRad="38100" dist="38100" dir="2700000" algn="tl">
                  <a:srgbClr val="000000">
                    <a:alpha val="43137"/>
                  </a:srgbClr>
                </a:outerShdw>
              </a:effectLst>
            </a:endParaRPr>
          </a:p>
          <a:p>
            <a:pPr marL="914400" indent="-457200" eaLnBrk="1" fontAlgn="auto" hangingPunct="1">
              <a:spcBef>
                <a:spcPts val="0"/>
              </a:spcBef>
              <a:spcAft>
                <a:spcPts val="18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Peter argument as the </a:t>
            </a: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does not appear until Leo I was bishop of Rome (A.D. 440-461).</a:t>
            </a:r>
          </a:p>
          <a:p>
            <a:pPr marL="914400" indent="-457200" eaLnBrk="1" fontAlgn="auto" hangingPunct="1">
              <a:spcBef>
                <a:spcPts val="0"/>
              </a:spcBef>
              <a:spcAft>
                <a:spcPts val="18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According to one well-recognized NT scholar (Luz)  Peter as the </a:t>
            </a: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“did not become dominant in Roman Catholic exegesis until the sixteenth and seventeenth centuries.”</a:t>
            </a:r>
            <a:endParaRPr lang="en-US" b="1" i="1" dirty="0" smtClean="0">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11</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
        <p:nvSpPr>
          <p:cNvPr id="7" name="Rounded Rectangle 6"/>
          <p:cNvSpPr/>
          <p:nvPr/>
        </p:nvSpPr>
        <p:spPr>
          <a:xfrm>
            <a:off x="103187" y="1752600"/>
            <a:ext cx="8937625" cy="4511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rPr>
              <a:t>“Anglican scholar George Salmon scarcely understates the matter when he writes of such exegesis, ‘It takes one’s breath away to read a commentary which finds so much more in a text than lies on the surface of it.  If our Lord meant all this, we may ask, why did He not say it?’ (</a:t>
            </a:r>
            <a:r>
              <a:rPr lang="en-US" sz="3200" i="1" dirty="0">
                <a:solidFill>
                  <a:schemeClr val="tx1"/>
                </a:solidFill>
              </a:rPr>
              <a:t>Infallibility of the Church</a:t>
            </a:r>
            <a:r>
              <a:rPr lang="en-US" sz="3200" dirty="0">
                <a:solidFill>
                  <a:schemeClr val="tx1"/>
                </a:solidFill>
              </a:rPr>
              <a:t>, 334 in Chumbley, </a:t>
            </a:r>
            <a:r>
              <a:rPr lang="en-US" sz="3200" i="1" dirty="0">
                <a:solidFill>
                  <a:schemeClr val="tx1"/>
                </a:solidFill>
              </a:rPr>
              <a:t>The Gospel of Matthew</a:t>
            </a:r>
            <a:r>
              <a:rPr lang="en-US" sz="3200" dirty="0">
                <a:solidFill>
                  <a:schemeClr val="tx1"/>
                </a:solidFill>
              </a:rPr>
              <a:t>, p. 298)</a:t>
            </a:r>
          </a:p>
        </p:txBody>
      </p:sp>
    </p:spTree>
    <p:extLst>
      <p:ext uri="{BB962C8B-B14F-4D97-AF65-F5344CB8AC3E}">
        <p14:creationId xmlns:p14="http://schemas.microsoft.com/office/powerpoint/2010/main" val="140363109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706562"/>
            <a:ext cx="8839200" cy="4770438"/>
          </a:xfrm>
        </p:spPr>
        <p:txBody>
          <a:bodyPr rtlCol="0" anchor="t">
            <a:noAutofit/>
          </a:bodyPr>
          <a:lstStyle/>
          <a:p>
            <a:pPr marL="438912" indent="-320040" eaLnBrk="1" fontAlgn="auto" hangingPunct="1">
              <a:spcBef>
                <a:spcPts val="0"/>
              </a:spcBef>
              <a:spcAft>
                <a:spcPts val="1200"/>
              </a:spcAft>
              <a:buFont typeface="Wingdings 2"/>
              <a:buChar char=""/>
              <a:defRPr/>
            </a:pPr>
            <a:r>
              <a:rPr lang="en-US" b="1" i="1" dirty="0" smtClean="0">
                <a:effectLst>
                  <a:outerShdw blurRad="38100" dist="38100" dir="2700000" algn="tl">
                    <a:srgbClr val="000000">
                      <a:alpha val="43137"/>
                    </a:srgbClr>
                  </a:outerShdw>
                </a:effectLst>
              </a:rPr>
              <a:t>Logically Peter doesn’t fit</a:t>
            </a:r>
            <a:r>
              <a:rPr lang="en-US" b="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marL="914400" indent="-457200" eaLnBrk="1" fontAlgn="auto" hangingPunct="1">
              <a:spcBef>
                <a:spcPts val="0"/>
              </a:spcBef>
              <a:spcAft>
                <a:spcPts val="1200"/>
              </a:spcAft>
              <a:buSzPct val="100000"/>
              <a:buFont typeface="Wingdings 2" panose="05020102010507070707" pitchFamily="18" charset="2"/>
              <a:buChar char="E"/>
              <a:defRPr/>
            </a:pPr>
            <a:r>
              <a:rPr lang="en-US" sz="2800" b="1" dirty="0" smtClean="0">
                <a:effectLst>
                  <a:outerShdw blurRad="38100" dist="38100" dir="2700000" algn="tl">
                    <a:srgbClr val="000000">
                      <a:alpha val="43137"/>
                    </a:srgbClr>
                  </a:outerShdw>
                </a:effectLst>
              </a:rPr>
              <a:t>Would Jesus found His indestructible church on a man?  A man with many weaknesses?  </a:t>
            </a:r>
            <a:r>
              <a:rPr lang="en-US" sz="2800" b="1" i="1" dirty="0" smtClean="0">
                <a:solidFill>
                  <a:srgbClr val="FF9900"/>
                </a:solidFill>
                <a:effectLst>
                  <a:outerShdw blurRad="38100" dist="38100" dir="2700000" algn="tl">
                    <a:srgbClr val="000000">
                      <a:alpha val="43137"/>
                    </a:srgbClr>
                  </a:outerShdw>
                </a:effectLst>
              </a:rPr>
              <a:t>Col. 1:21-22</a:t>
            </a:r>
            <a:endParaRPr lang="en-US" sz="2800" b="1" dirty="0" smtClean="0">
              <a:effectLst>
                <a:outerShdw blurRad="38100" dist="38100" dir="2700000" algn="tl">
                  <a:srgbClr val="000000">
                    <a:alpha val="43137"/>
                  </a:srgbClr>
                </a:outerShdw>
              </a:effectLst>
            </a:endParaRPr>
          </a:p>
          <a:p>
            <a:pPr marL="1320800" indent="-457200" eaLnBrk="1" fontAlgn="auto" hangingPunct="1">
              <a:spcBef>
                <a:spcPts val="0"/>
              </a:spcBef>
              <a:spcAft>
                <a:spcPts val="1200"/>
              </a:spcAft>
              <a:buSzPct val="100000"/>
              <a:buFont typeface="Wingdings 2" panose="05020102010507070707" pitchFamily="18" charset="2"/>
              <a:buChar char=""/>
              <a:defRPr/>
            </a:pPr>
            <a:r>
              <a:rPr lang="en-US" sz="2600" b="1" dirty="0" smtClean="0">
                <a:effectLst>
                  <a:outerShdw blurRad="38100" dist="38100" dir="2700000" algn="tl">
                    <a:srgbClr val="000000">
                      <a:alpha val="43137"/>
                    </a:srgbClr>
                  </a:outerShdw>
                </a:effectLst>
              </a:rPr>
              <a:t>Lack of faith when attempting to walk on water (</a:t>
            </a:r>
            <a:r>
              <a:rPr lang="en-US" sz="2600" b="1" i="1" dirty="0" smtClean="0">
                <a:solidFill>
                  <a:srgbClr val="FF9900"/>
                </a:solidFill>
                <a:effectLst>
                  <a:outerShdw blurRad="38100" dist="38100" dir="2700000" algn="tl">
                    <a:srgbClr val="000000">
                      <a:alpha val="43137"/>
                    </a:srgbClr>
                  </a:outerShdw>
                </a:effectLst>
              </a:rPr>
              <a:t>Matt. 14:22-33</a:t>
            </a:r>
            <a:r>
              <a:rPr lang="en-US" sz="2600" b="1" dirty="0" smtClean="0">
                <a:effectLst>
                  <a:outerShdw blurRad="38100" dist="38100" dir="2700000" algn="tl">
                    <a:srgbClr val="000000">
                      <a:alpha val="43137"/>
                    </a:srgbClr>
                  </a:outerShdw>
                </a:effectLst>
              </a:rPr>
              <a:t>).</a:t>
            </a:r>
          </a:p>
          <a:p>
            <a:pPr marL="1320800" indent="-457200" eaLnBrk="1" fontAlgn="auto" hangingPunct="1">
              <a:spcBef>
                <a:spcPts val="0"/>
              </a:spcBef>
              <a:spcAft>
                <a:spcPts val="1200"/>
              </a:spcAft>
              <a:buSzPct val="100000"/>
              <a:buFont typeface="Wingdings 2" panose="05020102010507070707" pitchFamily="18" charset="2"/>
              <a:buChar char=""/>
              <a:defRPr/>
            </a:pPr>
            <a:r>
              <a:rPr lang="en-US" sz="2600" b="1" dirty="0" smtClean="0">
                <a:effectLst>
                  <a:outerShdw blurRad="38100" dist="38100" dir="2700000" algn="tl">
                    <a:srgbClr val="000000">
                      <a:alpha val="43137"/>
                    </a:srgbClr>
                  </a:outerShdw>
                </a:effectLst>
              </a:rPr>
              <a:t>Cowardice by denying the Lord three times (</a:t>
            </a:r>
            <a:r>
              <a:rPr lang="en-US" sz="2600" b="1" i="1" dirty="0" smtClean="0">
                <a:solidFill>
                  <a:srgbClr val="FF9900"/>
                </a:solidFill>
                <a:effectLst>
                  <a:outerShdw blurRad="38100" dist="38100" dir="2700000" algn="tl">
                    <a:srgbClr val="000000">
                      <a:alpha val="43137"/>
                    </a:srgbClr>
                  </a:outerShdw>
                </a:effectLst>
              </a:rPr>
              <a:t>Matt. 26:69-75</a:t>
            </a:r>
            <a:r>
              <a:rPr lang="en-US" sz="2600" b="1" dirty="0" smtClean="0">
                <a:effectLst>
                  <a:outerShdw blurRad="38100" dist="38100" dir="2700000" algn="tl">
                    <a:srgbClr val="000000">
                      <a:alpha val="43137"/>
                    </a:srgbClr>
                  </a:outerShdw>
                </a:effectLst>
              </a:rPr>
              <a:t>).</a:t>
            </a:r>
          </a:p>
          <a:p>
            <a:pPr marL="1320800" indent="-457200" eaLnBrk="1" fontAlgn="auto" hangingPunct="1">
              <a:spcBef>
                <a:spcPts val="0"/>
              </a:spcBef>
              <a:spcAft>
                <a:spcPts val="1200"/>
              </a:spcAft>
              <a:buSzPct val="100000"/>
              <a:buFont typeface="Wingdings 2" panose="05020102010507070707" pitchFamily="18" charset="2"/>
              <a:buChar char=""/>
              <a:defRPr/>
            </a:pPr>
            <a:r>
              <a:rPr lang="en-US" sz="2600" b="1" dirty="0" smtClean="0">
                <a:effectLst>
                  <a:outerShdw blurRad="38100" dist="38100" dir="2700000" algn="tl">
                    <a:srgbClr val="000000">
                      <a:alpha val="43137"/>
                    </a:srgbClr>
                  </a:outerShdw>
                </a:effectLst>
              </a:rPr>
              <a:t>Caved to political pressure by refusing to eat with the Gentiles (</a:t>
            </a:r>
            <a:r>
              <a:rPr lang="en-US" sz="2600" b="1" i="1" dirty="0" smtClean="0">
                <a:solidFill>
                  <a:srgbClr val="FF9900"/>
                </a:solidFill>
                <a:effectLst>
                  <a:outerShdw blurRad="38100" dist="38100" dir="2700000" algn="tl">
                    <a:srgbClr val="000000">
                      <a:alpha val="43137"/>
                    </a:srgbClr>
                  </a:outerShdw>
                </a:effectLst>
              </a:rPr>
              <a:t>Gal. 2:11-14</a:t>
            </a:r>
            <a:r>
              <a:rPr lang="en-US" sz="2600" b="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12</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
        <p:nvSpPr>
          <p:cNvPr id="8" name="Rounded Rectangle 7"/>
          <p:cNvSpPr/>
          <p:nvPr/>
        </p:nvSpPr>
        <p:spPr>
          <a:xfrm>
            <a:off x="196964" y="1711261"/>
            <a:ext cx="8763000" cy="4318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dirty="0">
                <a:solidFill>
                  <a:schemeClr val="tx1"/>
                </a:solidFill>
              </a:rPr>
              <a:t>“Can one who, in the words of Paul, walked </a:t>
            </a:r>
            <a:r>
              <a:rPr lang="en-US" sz="4200" i="1" dirty="0">
                <a:solidFill>
                  <a:schemeClr val="tx1"/>
                </a:solidFill>
              </a:rPr>
              <a:t>‘not uprightly according to the truth’</a:t>
            </a:r>
            <a:r>
              <a:rPr lang="en-US" sz="4200" dirty="0">
                <a:solidFill>
                  <a:schemeClr val="tx1"/>
                </a:solidFill>
              </a:rPr>
              <a:t> be a </a:t>
            </a:r>
            <a:r>
              <a:rPr lang="en-US" sz="4200" i="1" u="sng" dirty="0">
                <a:solidFill>
                  <a:schemeClr val="tx1"/>
                </a:solidFill>
              </a:rPr>
              <a:t>sure</a:t>
            </a:r>
            <a:r>
              <a:rPr lang="en-US" sz="4200" dirty="0">
                <a:solidFill>
                  <a:schemeClr val="tx1"/>
                </a:solidFill>
              </a:rPr>
              <a:t> foundation for the church (Matt. 14:22-33; 26:69-75; Gal. 2:11-14)?” (Stauffer</a:t>
            </a:r>
            <a:r>
              <a:rPr lang="en-US" sz="4200" dirty="0" smtClean="0">
                <a:solidFill>
                  <a:schemeClr val="tx1"/>
                </a:solidFill>
              </a:rPr>
              <a:t>, </a:t>
            </a:r>
            <a:r>
              <a:rPr lang="en-US" sz="4200" i="1" dirty="0" smtClean="0">
                <a:solidFill>
                  <a:schemeClr val="tx1"/>
                </a:solidFill>
              </a:rPr>
              <a:t>The Church:  A Biblical Perspective</a:t>
            </a:r>
            <a:r>
              <a:rPr lang="en-US" sz="4200" dirty="0" smtClean="0">
                <a:solidFill>
                  <a:schemeClr val="tx1"/>
                </a:solidFill>
              </a:rPr>
              <a:t>, </a:t>
            </a:r>
            <a:r>
              <a:rPr lang="en-US" sz="4200" dirty="0">
                <a:solidFill>
                  <a:schemeClr val="tx1"/>
                </a:solidFill>
              </a:rPr>
              <a:t>p. 29)</a:t>
            </a:r>
          </a:p>
        </p:txBody>
      </p:sp>
    </p:spTree>
    <p:extLst>
      <p:ext uri="{BB962C8B-B14F-4D97-AF65-F5344CB8AC3E}">
        <p14:creationId xmlns:p14="http://schemas.microsoft.com/office/powerpoint/2010/main" val="60577998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706562"/>
            <a:ext cx="8839200" cy="4770438"/>
          </a:xfrm>
        </p:spPr>
        <p:txBody>
          <a:bodyPr rtlCol="0" anchor="t">
            <a:noAutofit/>
          </a:bodyPr>
          <a:lstStyle/>
          <a:p>
            <a:pPr marL="438912" indent="-320040" eaLnBrk="1" fontAlgn="auto" hangingPunct="1">
              <a:spcBef>
                <a:spcPts val="0"/>
              </a:spcBef>
              <a:spcAft>
                <a:spcPts val="1200"/>
              </a:spcAft>
              <a:buFont typeface="Wingdings 2"/>
              <a:buChar char=""/>
              <a:defRPr/>
            </a:pPr>
            <a:r>
              <a:rPr lang="en-US" b="1" i="1" dirty="0" smtClean="0">
                <a:effectLst>
                  <a:outerShdw blurRad="38100" dist="38100" dir="2700000" algn="tl">
                    <a:srgbClr val="000000">
                      <a:alpha val="43137"/>
                    </a:srgbClr>
                  </a:outerShdw>
                </a:effectLst>
              </a:rPr>
              <a:t>Contextually Peter doesn’t fit</a:t>
            </a:r>
            <a:r>
              <a:rPr lang="en-US" b="1" dirty="0" smtClean="0">
                <a:effectLst>
                  <a:outerShdw blurRad="38100" dist="38100" dir="2700000" algn="tl">
                    <a:srgbClr val="000000">
                      <a:alpha val="43137"/>
                    </a:srgbClr>
                  </a:outerShdw>
                </a:effectLst>
              </a:rPr>
              <a:t>:  What is the topic being discussed in </a:t>
            </a:r>
            <a:r>
              <a:rPr lang="en-US" b="1" i="1" dirty="0" smtClean="0">
                <a:solidFill>
                  <a:srgbClr val="FF9900"/>
                </a:solidFill>
                <a:effectLst>
                  <a:outerShdw blurRad="38100" dist="38100" dir="2700000" algn="tl">
                    <a:srgbClr val="000000">
                      <a:alpha val="43137"/>
                    </a:srgbClr>
                  </a:outerShdw>
                </a:effectLst>
              </a:rPr>
              <a:t>Matthew 16:13ff</a:t>
            </a:r>
            <a:r>
              <a:rPr lang="en-US" sz="1000" b="1" i="1" dirty="0" smtClean="0">
                <a:solidFill>
                  <a:srgbClr val="FF99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marL="914400" indent="-457200" eaLnBrk="1" fontAlgn="auto" hangingPunct="1">
              <a:spcBef>
                <a:spcPts val="0"/>
              </a:spcBef>
              <a:spcAft>
                <a:spcPts val="12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It is not Peter or who Peter is.</a:t>
            </a:r>
          </a:p>
          <a:p>
            <a:pPr marL="914400" indent="-457200" eaLnBrk="1" fontAlgn="auto" hangingPunct="1">
              <a:spcBef>
                <a:spcPts val="0"/>
              </a:spcBef>
              <a:spcAft>
                <a:spcPts val="12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Subject concerns the </a:t>
            </a:r>
            <a:r>
              <a:rPr lang="en-US" sz="3000" b="1" i="1" u="sng" dirty="0" smtClean="0">
                <a:effectLst>
                  <a:outerShdw blurRad="38100" dist="38100" dir="2700000" algn="tl">
                    <a:srgbClr val="000000">
                      <a:alpha val="43137"/>
                    </a:srgbClr>
                  </a:outerShdw>
                </a:effectLst>
              </a:rPr>
              <a:t>identity</a:t>
            </a:r>
            <a:r>
              <a:rPr lang="en-US" sz="3000" b="1" dirty="0" smtClean="0">
                <a:effectLst>
                  <a:outerShdw blurRad="38100" dist="38100" dir="2700000" algn="tl">
                    <a:srgbClr val="000000">
                      <a:alpha val="43137"/>
                    </a:srgbClr>
                  </a:outerShdw>
                </a:effectLst>
              </a:rPr>
              <a:t> of Jesus!</a:t>
            </a:r>
          </a:p>
          <a:p>
            <a:pPr marL="1320800" indent="-457200" eaLnBrk="1" fontAlgn="auto" hangingPunct="1">
              <a:spcBef>
                <a:spcPts val="0"/>
              </a:spcBef>
              <a:spcAft>
                <a:spcPts val="1200"/>
              </a:spcAft>
              <a:buSzPct val="100000"/>
              <a:buFont typeface="Wingdings 2" panose="05020102010507070707" pitchFamily="18" charset="2"/>
              <a:buChar char=""/>
              <a:defRPr/>
            </a:pPr>
            <a:r>
              <a:rPr lang="en-US" sz="2600" b="1" i="1" dirty="0" smtClean="0">
                <a:effectLst>
                  <a:outerShdw blurRad="38100" dist="38100" dir="2700000" algn="tl">
                    <a:srgbClr val="000000">
                      <a:alpha val="43137"/>
                    </a:srgbClr>
                  </a:outerShdw>
                </a:effectLst>
              </a:rPr>
              <a:t>“…He asked His disciples, saying, ‘Who do men say that I, the Son of Man, am?’”</a:t>
            </a:r>
            <a:r>
              <a:rPr lang="en-US" sz="2600" b="1" dirty="0" smtClean="0">
                <a:effectLst>
                  <a:outerShdw blurRad="38100" dist="38100" dir="2700000" algn="tl">
                    <a:srgbClr val="000000">
                      <a:alpha val="43137"/>
                    </a:srgbClr>
                  </a:outerShdw>
                </a:effectLst>
              </a:rPr>
              <a:t> (</a:t>
            </a:r>
            <a:r>
              <a:rPr lang="en-US" sz="2600" b="1" i="1" dirty="0" smtClean="0">
                <a:solidFill>
                  <a:srgbClr val="FF9900"/>
                </a:solidFill>
                <a:effectLst>
                  <a:outerShdw blurRad="38100" dist="38100" dir="2700000" algn="tl">
                    <a:srgbClr val="000000">
                      <a:alpha val="43137"/>
                    </a:srgbClr>
                  </a:outerShdw>
                </a:effectLst>
              </a:rPr>
              <a:t>Matt. 16:13</a:t>
            </a:r>
            <a:r>
              <a:rPr lang="en-US" sz="2600" b="1" dirty="0" smtClean="0">
                <a:effectLst>
                  <a:outerShdw blurRad="38100" dist="38100" dir="2700000" algn="tl">
                    <a:srgbClr val="000000">
                      <a:alpha val="43137"/>
                    </a:srgbClr>
                  </a:outerShdw>
                </a:effectLst>
              </a:rPr>
              <a:t>).</a:t>
            </a:r>
          </a:p>
          <a:p>
            <a:pPr marL="1320800" indent="-457200" eaLnBrk="1" fontAlgn="auto" hangingPunct="1">
              <a:spcBef>
                <a:spcPts val="0"/>
              </a:spcBef>
              <a:spcAft>
                <a:spcPts val="1200"/>
              </a:spcAft>
              <a:buSzPct val="100000"/>
              <a:buFont typeface="Wingdings 2" panose="05020102010507070707" pitchFamily="18" charset="2"/>
              <a:buChar char=""/>
              <a:defRPr/>
            </a:pPr>
            <a:r>
              <a:rPr lang="en-US" sz="2600" b="1" i="1" dirty="0" smtClean="0">
                <a:effectLst>
                  <a:outerShdw blurRad="38100" dist="38100" dir="2700000" algn="tl">
                    <a:srgbClr val="000000">
                      <a:alpha val="43137"/>
                    </a:srgbClr>
                  </a:outerShdw>
                </a:effectLst>
              </a:rPr>
              <a:t>“He said to them, ‘But who do you say that I am?’”</a:t>
            </a:r>
            <a:r>
              <a:rPr lang="en-US" sz="2600" b="1" dirty="0" smtClean="0">
                <a:effectLst>
                  <a:outerShdw blurRad="38100" dist="38100" dir="2700000" algn="tl">
                    <a:srgbClr val="000000">
                      <a:alpha val="43137"/>
                    </a:srgbClr>
                  </a:outerShdw>
                </a:effectLst>
              </a:rPr>
              <a:t> (</a:t>
            </a:r>
            <a:r>
              <a:rPr lang="en-US" sz="2600" b="1" i="1" dirty="0" smtClean="0">
                <a:solidFill>
                  <a:srgbClr val="FF9900"/>
                </a:solidFill>
                <a:effectLst>
                  <a:outerShdw blurRad="38100" dist="38100" dir="2700000" algn="tl">
                    <a:srgbClr val="000000">
                      <a:alpha val="43137"/>
                    </a:srgbClr>
                  </a:outerShdw>
                </a:effectLst>
              </a:rPr>
              <a:t>Matt. 16:15</a:t>
            </a:r>
            <a:r>
              <a:rPr lang="en-US" sz="2600" b="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13</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
        <p:nvSpPr>
          <p:cNvPr id="9" name="Rounded Rectangle 8"/>
          <p:cNvSpPr/>
          <p:nvPr/>
        </p:nvSpPr>
        <p:spPr>
          <a:xfrm>
            <a:off x="222364" y="1561305"/>
            <a:ext cx="8763000" cy="4809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chemeClr val="tx1"/>
                </a:solidFill>
              </a:rPr>
              <a:t>“The Christ, God’s Son—who and what he is—is the ‘rock’ upon which the church is built.  He, both prophecy and New Testament teaching confirm, is the sure foundation, tried stone, precious stone, and chief cornerstone.  Anyone or anything else is sand.” </a:t>
            </a:r>
            <a:r>
              <a:rPr lang="en-US" sz="3600" dirty="0">
                <a:solidFill>
                  <a:schemeClr val="tx1"/>
                </a:solidFill>
              </a:rPr>
              <a:t>(Stauffer</a:t>
            </a:r>
            <a:r>
              <a:rPr lang="en-US" sz="3600" dirty="0" smtClean="0">
                <a:solidFill>
                  <a:schemeClr val="tx1"/>
                </a:solidFill>
              </a:rPr>
              <a:t>, </a:t>
            </a:r>
            <a:r>
              <a:rPr lang="en-US" sz="3600" i="1" dirty="0" smtClean="0">
                <a:solidFill>
                  <a:schemeClr val="tx1"/>
                </a:solidFill>
              </a:rPr>
              <a:t>The Church:  A Biblical Perspective</a:t>
            </a:r>
            <a:r>
              <a:rPr lang="en-US" sz="3600" dirty="0" smtClean="0">
                <a:solidFill>
                  <a:schemeClr val="tx1"/>
                </a:solidFill>
              </a:rPr>
              <a:t>, </a:t>
            </a:r>
            <a:r>
              <a:rPr lang="en-US" sz="3600" dirty="0">
                <a:solidFill>
                  <a:schemeClr val="tx1"/>
                </a:solidFill>
              </a:rPr>
              <a:t>p. 29)</a:t>
            </a:r>
          </a:p>
        </p:txBody>
      </p:sp>
    </p:spTree>
    <p:extLst>
      <p:ext uri="{BB962C8B-B14F-4D97-AF65-F5344CB8AC3E}">
        <p14:creationId xmlns:p14="http://schemas.microsoft.com/office/powerpoint/2010/main" val="189385725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524000"/>
            <a:ext cx="8839200" cy="4770438"/>
          </a:xfrm>
        </p:spPr>
        <p:txBody>
          <a:bodyPr rtlCol="0" anchor="t">
            <a:noAutofit/>
          </a:bodyPr>
          <a:lstStyle/>
          <a:p>
            <a:pPr marL="438912" indent="-320040" eaLnBrk="1" fontAlgn="auto" hangingPunct="1">
              <a:spcBef>
                <a:spcPts val="0"/>
              </a:spcBef>
              <a:spcAft>
                <a:spcPts val="1200"/>
              </a:spcAft>
              <a:buFont typeface="Wingdings 2"/>
              <a:buChar char=""/>
              <a:defRPr/>
            </a:pPr>
            <a:r>
              <a:rPr lang="en-US" sz="4000" b="1" i="1" dirty="0" smtClean="0">
                <a:effectLst>
                  <a:outerShdw blurRad="38100" dist="38100" dir="2700000" algn="tl">
                    <a:srgbClr val="000000">
                      <a:alpha val="43137"/>
                    </a:srgbClr>
                  </a:outerShdw>
                </a:effectLst>
              </a:rPr>
              <a:t>Other</a:t>
            </a:r>
            <a:r>
              <a:rPr lang="en-US" sz="4000" b="1" dirty="0" smtClean="0">
                <a:effectLst>
                  <a:outerShdw blurRad="38100" dist="38100" dir="2700000" algn="tl">
                    <a:srgbClr val="000000">
                      <a:alpha val="43137"/>
                    </a:srgbClr>
                  </a:outerShdw>
                </a:effectLst>
              </a:rPr>
              <a:t>:</a:t>
            </a:r>
            <a:endParaRPr lang="en-US" sz="4000" b="1" i="1" dirty="0" smtClean="0">
              <a:effectLst>
                <a:outerShdw blurRad="38100" dist="38100" dir="2700000" algn="tl">
                  <a:srgbClr val="000000">
                    <a:alpha val="43137"/>
                  </a:srgbClr>
                </a:outerShdw>
              </a:effectLst>
            </a:endParaRPr>
          </a:p>
          <a:p>
            <a:pPr marL="914400" indent="-457200" eaLnBrk="1" fontAlgn="auto" hangingPunct="1">
              <a:spcBef>
                <a:spcPts val="0"/>
              </a:spcBef>
              <a:spcAft>
                <a:spcPts val="6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No evidence Peter established the church in Rome.</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Catholics claim Peter went to Rome in A.D. 42 and was martyred there in A.D. 67.</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No evidence in New Testament to support this (</a:t>
            </a:r>
            <a:r>
              <a:rPr lang="en-US" sz="3000" b="1" i="1" dirty="0" smtClean="0">
                <a:solidFill>
                  <a:srgbClr val="FF9900"/>
                </a:solidFill>
                <a:effectLst>
                  <a:outerShdw blurRad="38100" dist="38100" dir="2700000" algn="tl">
                    <a:srgbClr val="000000">
                      <a:alpha val="43137"/>
                    </a:srgbClr>
                  </a:outerShdw>
                </a:effectLst>
              </a:rPr>
              <a:t>Rom. 15:22-24; 1:10-11; Acts 8:18</a:t>
            </a:r>
            <a:r>
              <a:rPr lang="en-US" sz="3000" b="1" dirty="0" smtClean="0">
                <a:effectLst>
                  <a:outerShdw blurRad="38100" dist="38100" dir="2700000" algn="tl">
                    <a:srgbClr val="000000">
                      <a:alpha val="43137"/>
                    </a:srgbClr>
                  </a:outerShdw>
                </a:effectLst>
              </a:rPr>
              <a:t>).</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3000" b="1" dirty="0" smtClean="0">
                <a:effectLst>
                  <a:outerShdw blurRad="38100" dist="38100" dir="2700000" algn="tl">
                    <a:srgbClr val="000000">
                      <a:alpha val="43137"/>
                    </a:srgbClr>
                  </a:outerShdw>
                </a:effectLst>
              </a:rPr>
              <a:t>All evidence suggests no apostle visited Rome until at least after ~A.D. 60 (</a:t>
            </a:r>
            <a:r>
              <a:rPr lang="en-US" sz="3000" b="1" i="1" dirty="0" smtClean="0">
                <a:solidFill>
                  <a:srgbClr val="FF9900"/>
                </a:solidFill>
                <a:effectLst>
                  <a:outerShdw blurRad="38100" dist="38100" dir="2700000" algn="tl">
                    <a:srgbClr val="000000">
                      <a:alpha val="43137"/>
                    </a:srgbClr>
                  </a:outerShdw>
                </a:effectLst>
              </a:rPr>
              <a:t>Rom. 1:10-11</a:t>
            </a:r>
            <a:r>
              <a:rPr lang="en-US" sz="3000" b="1" i="1" dirty="0">
                <a:solidFill>
                  <a:srgbClr val="FF9900"/>
                </a:solidFill>
                <a:effectLst>
                  <a:outerShdw blurRad="38100" dist="38100" dir="2700000" algn="tl">
                    <a:srgbClr val="000000">
                      <a:alpha val="43137"/>
                    </a:srgbClr>
                  </a:outerShdw>
                </a:effectLst>
              </a:rPr>
              <a:t>; Acts 8:18</a:t>
            </a:r>
            <a:r>
              <a:rPr lang="en-US" sz="3000" b="1" dirty="0" smtClean="0">
                <a:effectLst>
                  <a:outerShdw blurRad="38100" dist="38100" dir="2700000" algn="tl">
                    <a:srgbClr val="000000">
                      <a:alpha val="43137"/>
                    </a:srgbClr>
                  </a:outerShdw>
                </a:effectLst>
              </a:rPr>
              <a:t>).</a:t>
            </a: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14</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Tree>
    <p:extLst>
      <p:ext uri="{BB962C8B-B14F-4D97-AF65-F5344CB8AC3E}">
        <p14:creationId xmlns:p14="http://schemas.microsoft.com/office/powerpoint/2010/main" val="84108805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0" y="1371600"/>
            <a:ext cx="9296400" cy="4770438"/>
          </a:xfrm>
        </p:spPr>
        <p:txBody>
          <a:bodyPr rtlCol="0" anchor="t">
            <a:noAutofit/>
          </a:bodyPr>
          <a:lstStyle/>
          <a:p>
            <a:pPr marL="438912" indent="-320040" eaLnBrk="1" fontAlgn="auto" hangingPunct="1">
              <a:spcBef>
                <a:spcPts val="0"/>
              </a:spcBef>
              <a:spcAft>
                <a:spcPts val="1800"/>
              </a:spcAft>
              <a:buFont typeface="Wingdings 2"/>
              <a:buChar char=""/>
              <a:defRPr/>
            </a:pPr>
            <a:r>
              <a:rPr lang="en-US" sz="3600" b="1" i="1" dirty="0" smtClean="0">
                <a:effectLst>
                  <a:outerShdw blurRad="38100" dist="38100" dir="2700000" algn="tl">
                    <a:srgbClr val="000000">
                      <a:alpha val="43137"/>
                    </a:srgbClr>
                  </a:outerShdw>
                </a:effectLst>
              </a:rPr>
              <a:t>Other</a:t>
            </a:r>
            <a:r>
              <a:rPr lang="en-US" sz="3600" b="1" dirty="0" smtClean="0">
                <a:effectLst>
                  <a:outerShdw blurRad="38100" dist="38100" dir="2700000" algn="tl">
                    <a:srgbClr val="000000">
                      <a:alpha val="43137"/>
                    </a:srgbClr>
                  </a:outerShdw>
                </a:effectLst>
              </a:rPr>
              <a:t>:</a:t>
            </a:r>
            <a:endParaRPr lang="en-US" sz="3600" b="1" i="1" dirty="0" smtClean="0">
              <a:effectLst>
                <a:outerShdw blurRad="38100" dist="38100" dir="2700000" algn="tl">
                  <a:srgbClr val="000000">
                    <a:alpha val="43137"/>
                  </a:srgbClr>
                </a:outerShdw>
              </a:effectLst>
            </a:endParaRPr>
          </a:p>
          <a:p>
            <a:pPr marL="914400" indent="-457200" eaLnBrk="1" fontAlgn="auto" hangingPunct="1">
              <a:spcBef>
                <a:spcPts val="0"/>
              </a:spcBef>
              <a:spcAft>
                <a:spcPts val="600"/>
              </a:spcAft>
              <a:buSzPct val="100000"/>
              <a:buFont typeface="Wingdings 2" panose="05020102010507070707" pitchFamily="18" charset="2"/>
              <a:buChar char="E"/>
              <a:defRPr/>
            </a:pPr>
            <a:r>
              <a:rPr lang="en-US" sz="2200" b="1" dirty="0" smtClean="0">
                <a:effectLst>
                  <a:outerShdw blurRad="38100" dist="38100" dir="2700000" algn="tl">
                    <a:srgbClr val="000000">
                      <a:alpha val="43137"/>
                    </a:srgbClr>
                  </a:outerShdw>
                </a:effectLst>
              </a:rPr>
              <a:t>Parallel passages to </a:t>
            </a:r>
            <a:r>
              <a:rPr lang="en-US" sz="2200" b="1" i="1" dirty="0" smtClean="0">
                <a:solidFill>
                  <a:srgbClr val="FF9900"/>
                </a:solidFill>
                <a:effectLst>
                  <a:outerShdw blurRad="38100" dist="38100" dir="2700000" algn="tl">
                    <a:srgbClr val="000000">
                      <a:alpha val="43137"/>
                    </a:srgbClr>
                  </a:outerShdw>
                </a:effectLst>
              </a:rPr>
              <a:t>Matthew 16:18 </a:t>
            </a:r>
            <a:r>
              <a:rPr lang="en-US" sz="2200" b="1" dirty="0" smtClean="0">
                <a:effectLst>
                  <a:outerShdw blurRad="38100" dist="38100" dir="2700000" algn="tl">
                    <a:srgbClr val="000000">
                      <a:alpha val="43137"/>
                    </a:srgbClr>
                  </a:outerShdw>
                </a:effectLst>
              </a:rPr>
              <a:t>don’t include the </a:t>
            </a:r>
            <a:r>
              <a:rPr lang="en-US" sz="2200" b="1" i="1" dirty="0" smtClean="0">
                <a:effectLst>
                  <a:outerShdw blurRad="38100" dist="38100" dir="2700000" algn="tl">
                    <a:srgbClr val="000000">
                      <a:alpha val="43137"/>
                    </a:srgbClr>
                  </a:outerShdw>
                </a:effectLst>
              </a:rPr>
              <a:t>“rock” </a:t>
            </a:r>
            <a:r>
              <a:rPr lang="en-US" sz="2200" b="1" dirty="0" smtClean="0">
                <a:effectLst>
                  <a:outerShdw blurRad="38100" dist="38100" dir="2700000" algn="tl">
                    <a:srgbClr val="000000">
                      <a:alpha val="43137"/>
                    </a:srgbClr>
                  </a:outerShdw>
                </a:effectLst>
              </a:rPr>
              <a:t>statement (</a:t>
            </a:r>
            <a:r>
              <a:rPr lang="en-US" sz="2200" b="1" i="1" dirty="0" smtClean="0">
                <a:solidFill>
                  <a:srgbClr val="FF9900"/>
                </a:solidFill>
                <a:effectLst>
                  <a:outerShdw blurRad="38100" dist="38100" dir="2700000" algn="tl">
                    <a:srgbClr val="000000">
                      <a:alpha val="43137"/>
                    </a:srgbClr>
                  </a:outerShdw>
                </a:effectLst>
              </a:rPr>
              <a:t>Mk. 8:27-31; Lk. 9:18-20</a:t>
            </a:r>
            <a:r>
              <a:rPr lang="en-US" sz="2200" b="1" dirty="0" smtClean="0">
                <a:effectLst>
                  <a:outerShdw blurRad="38100" dist="38100" dir="2700000" algn="tl">
                    <a:srgbClr val="000000">
                      <a:alpha val="43137"/>
                    </a:srgbClr>
                  </a:outerShdw>
                </a:effectLst>
              </a:rPr>
              <a:t>).</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200" b="1" dirty="0" smtClean="0">
                <a:effectLst>
                  <a:outerShdw blurRad="38100" dist="38100" dir="2700000" algn="tl">
                    <a:srgbClr val="000000">
                      <a:alpha val="43137"/>
                    </a:srgbClr>
                  </a:outerShdw>
                </a:effectLst>
              </a:rPr>
              <a:t>Peter doesn’t fit man-made qualifications to be a Catholic bishop (</a:t>
            </a:r>
            <a:r>
              <a:rPr lang="en-US" sz="2200" b="1" i="1" dirty="0" smtClean="0">
                <a:solidFill>
                  <a:srgbClr val="FF9900"/>
                </a:solidFill>
                <a:effectLst>
                  <a:outerShdw blurRad="38100" dist="38100" dir="2700000" algn="tl">
                    <a:srgbClr val="000000">
                      <a:alpha val="43137"/>
                    </a:srgbClr>
                  </a:outerShdw>
                </a:effectLst>
              </a:rPr>
              <a:t>1 Pet. 5:1-4; Acts 20:17, 28; 1 Tim. 3:2; Titus 1:6; Matt. 8:14; Mk. 1:30; Lk. 4:38; Acts 10:25-26</a:t>
            </a:r>
            <a:r>
              <a:rPr lang="en-US" sz="2200" b="1" dirty="0" smtClean="0">
                <a:effectLst>
                  <a:outerShdw blurRad="38100" dist="38100" dir="2700000" algn="tl">
                    <a:srgbClr val="000000">
                      <a:alpha val="43137"/>
                    </a:srgbClr>
                  </a:outerShdw>
                </a:effectLst>
              </a:rPr>
              <a:t>)</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200" b="1" dirty="0" smtClean="0">
                <a:effectLst>
                  <a:outerShdw blurRad="38100" dist="38100" dir="2700000" algn="tl">
                    <a:srgbClr val="000000">
                      <a:alpha val="43137"/>
                    </a:srgbClr>
                  </a:outerShdw>
                </a:effectLst>
              </a:rPr>
              <a:t>Peter did not elevate himself or accept worship (</a:t>
            </a:r>
            <a:r>
              <a:rPr lang="en-US" sz="2200" b="1" i="1" dirty="0" smtClean="0">
                <a:solidFill>
                  <a:srgbClr val="FF9900"/>
                </a:solidFill>
                <a:effectLst>
                  <a:outerShdw blurRad="38100" dist="38100" dir="2700000" algn="tl">
                    <a:srgbClr val="000000">
                      <a:alpha val="43137"/>
                    </a:srgbClr>
                  </a:outerShdw>
                </a:effectLst>
              </a:rPr>
              <a:t>Acts 10:25-26</a:t>
            </a:r>
            <a:r>
              <a:rPr lang="en-US" sz="2200" b="1" dirty="0" smtClean="0">
                <a:effectLst>
                  <a:outerShdw blurRad="38100" dist="38100" dir="2700000" algn="tl">
                    <a:srgbClr val="000000">
                      <a:alpha val="43137"/>
                    </a:srgbClr>
                  </a:outerShdw>
                </a:effectLst>
              </a:rPr>
              <a:t>).</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200" b="1" dirty="0" smtClean="0">
                <a:effectLst>
                  <a:outerShdw blurRad="38100" dist="38100" dir="2700000" algn="tl">
                    <a:srgbClr val="000000">
                      <a:alpha val="43137"/>
                    </a:srgbClr>
                  </a:outerShdw>
                </a:effectLst>
              </a:rPr>
              <a:t>Figurative use of </a:t>
            </a:r>
            <a:r>
              <a:rPr lang="en-US" sz="2200" b="1" i="1" dirty="0" smtClean="0">
                <a:effectLst>
                  <a:outerShdw blurRad="38100" dist="38100" dir="2700000" algn="tl">
                    <a:srgbClr val="000000">
                      <a:alpha val="43137"/>
                    </a:srgbClr>
                  </a:outerShdw>
                </a:effectLst>
              </a:rPr>
              <a:t>“rock” </a:t>
            </a:r>
            <a:r>
              <a:rPr lang="en-US" sz="2200" b="1" dirty="0" smtClean="0">
                <a:effectLst>
                  <a:outerShdw blurRad="38100" dist="38100" dir="2700000" algn="tl">
                    <a:srgbClr val="000000">
                      <a:alpha val="43137"/>
                    </a:srgbClr>
                  </a:outerShdw>
                </a:effectLst>
              </a:rPr>
              <a:t>in OT (~40 times) is never applied to a man (see </a:t>
            </a:r>
            <a:r>
              <a:rPr lang="en-US" sz="2200" b="1" i="1" dirty="0" smtClean="0">
                <a:solidFill>
                  <a:srgbClr val="FF9900"/>
                </a:solidFill>
                <a:effectLst>
                  <a:outerShdw blurRad="38100" dist="38100" dir="2700000" algn="tl">
                    <a:srgbClr val="000000">
                      <a:alpha val="43137"/>
                    </a:srgbClr>
                  </a:outerShdw>
                </a:effectLst>
              </a:rPr>
              <a:t>Deut. 32</a:t>
            </a:r>
            <a:r>
              <a:rPr lang="en-US" sz="2200" b="1" dirty="0" smtClean="0">
                <a:effectLst>
                  <a:outerShdw blurRad="38100" dist="38100" dir="2700000" algn="tl">
                    <a:srgbClr val="000000">
                      <a:alpha val="43137"/>
                    </a:srgbClr>
                  </a:outerShdw>
                </a:effectLst>
              </a:rPr>
              <a:t>).</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200" b="1" dirty="0" smtClean="0">
                <a:effectLst>
                  <a:outerShdw blurRad="38100" dist="38100" dir="2700000" algn="tl">
                    <a:srgbClr val="000000">
                      <a:alpha val="43137"/>
                    </a:srgbClr>
                  </a:outerShdw>
                </a:effectLst>
              </a:rPr>
              <a:t>Peter wrote of the church’s foundation and never identifies himself as the </a:t>
            </a:r>
            <a:r>
              <a:rPr lang="en-US" sz="2200" b="1" i="1" dirty="0" smtClean="0">
                <a:effectLst>
                  <a:outerShdw blurRad="38100" dist="38100" dir="2700000" algn="tl">
                    <a:srgbClr val="000000">
                      <a:alpha val="43137"/>
                    </a:srgbClr>
                  </a:outerShdw>
                </a:effectLst>
              </a:rPr>
              <a:t>“rock” </a:t>
            </a:r>
            <a:r>
              <a:rPr lang="en-US" sz="2200" b="1" dirty="0" smtClean="0">
                <a:effectLst>
                  <a:outerShdw blurRad="38100" dist="38100" dir="2700000" algn="tl">
                    <a:srgbClr val="000000">
                      <a:alpha val="43137"/>
                    </a:srgbClr>
                  </a:outerShdw>
                </a:effectLst>
              </a:rPr>
              <a:t>(</a:t>
            </a:r>
            <a:r>
              <a:rPr lang="en-US" sz="2200" b="1" i="1" dirty="0" smtClean="0">
                <a:solidFill>
                  <a:srgbClr val="FF9900"/>
                </a:solidFill>
                <a:effectLst>
                  <a:outerShdw blurRad="38100" dist="38100" dir="2700000" algn="tl">
                    <a:srgbClr val="000000">
                      <a:alpha val="43137"/>
                    </a:srgbClr>
                  </a:outerShdw>
                </a:effectLst>
              </a:rPr>
              <a:t>1 Pet. 2:4-8; Acts 4:10-11</a:t>
            </a:r>
            <a:r>
              <a:rPr lang="en-US" sz="2200" b="1" dirty="0" smtClean="0">
                <a:effectLst>
                  <a:outerShdw blurRad="38100" dist="38100" dir="2700000" algn="tl">
                    <a:srgbClr val="000000">
                      <a:alpha val="43137"/>
                    </a:srgbClr>
                  </a:outerShdw>
                </a:effectLst>
              </a:rPr>
              <a:t>).</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200" b="1" dirty="0" smtClean="0">
                <a:effectLst>
                  <a:outerShdw blurRad="38100" dist="38100" dir="2700000" algn="tl">
                    <a:srgbClr val="000000">
                      <a:alpha val="43137"/>
                    </a:srgbClr>
                  </a:outerShdw>
                </a:effectLst>
              </a:rPr>
              <a:t>Peter had no successor!  </a:t>
            </a:r>
            <a:r>
              <a:rPr lang="en-US" sz="2200" b="1" i="1" dirty="0" smtClean="0">
                <a:solidFill>
                  <a:srgbClr val="FF9900"/>
                </a:solidFill>
                <a:effectLst>
                  <a:outerShdw blurRad="38100" dist="38100" dir="2700000" algn="tl">
                    <a:srgbClr val="000000">
                      <a:alpha val="43137"/>
                    </a:srgbClr>
                  </a:outerShdw>
                </a:effectLst>
              </a:rPr>
              <a:t>2 Pet. 1:13-15 </a:t>
            </a:r>
            <a:r>
              <a:rPr lang="en-US" sz="2200" b="1" i="1" dirty="0" smtClean="0">
                <a:effectLst>
                  <a:outerShdw blurRad="38100" dist="38100" dir="2700000" algn="tl">
                    <a:srgbClr val="000000">
                      <a:alpha val="43137"/>
                    </a:srgbClr>
                  </a:outerShdw>
                </a:effectLst>
              </a:rPr>
              <a:t>(</a:t>
            </a:r>
            <a:r>
              <a:rPr lang="en-US" sz="2200" b="1" dirty="0" smtClean="0">
                <a:effectLst>
                  <a:outerShdw blurRad="38100" dist="38100" dir="2700000" algn="tl">
                    <a:srgbClr val="000000">
                      <a:alpha val="43137"/>
                    </a:srgbClr>
                  </a:outerShdw>
                </a:effectLst>
              </a:rPr>
              <a:t>cf.</a:t>
            </a:r>
            <a:r>
              <a:rPr lang="en-US" sz="2200" b="1" i="1" dirty="0" smtClean="0">
                <a:solidFill>
                  <a:srgbClr val="FF9900"/>
                </a:solidFill>
                <a:effectLst>
                  <a:outerShdw blurRad="38100" dist="38100" dir="2700000" algn="tl">
                    <a:srgbClr val="000000">
                      <a:alpha val="43137"/>
                    </a:srgbClr>
                  </a:outerShdw>
                </a:effectLst>
              </a:rPr>
              <a:t> Acts 1:22</a:t>
            </a:r>
            <a:r>
              <a:rPr lang="en-US" sz="2200" b="1" dirty="0" smtClean="0">
                <a:effectLst>
                  <a:outerShdw blurRad="38100" dist="38100" dir="2700000" algn="tl">
                    <a:srgbClr val="000000">
                      <a:alpha val="43137"/>
                    </a:srgbClr>
                  </a:outerShdw>
                </a:effectLst>
              </a:rPr>
              <a:t>)</a:t>
            </a:r>
            <a:endParaRPr lang="en-US" sz="2200" b="1" i="1" dirty="0" smtClean="0">
              <a:solidFill>
                <a:srgbClr val="FF9900"/>
              </a:solidFill>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15</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Tree>
    <p:extLst>
      <p:ext uri="{BB962C8B-B14F-4D97-AF65-F5344CB8AC3E}">
        <p14:creationId xmlns:p14="http://schemas.microsoft.com/office/powerpoint/2010/main" val="267504672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dissolv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401762"/>
            <a:ext cx="8839200" cy="4770438"/>
          </a:xfrm>
        </p:spPr>
        <p:txBody>
          <a:bodyPr rtlCol="0" anchor="t">
            <a:noAutofit/>
          </a:bodyPr>
          <a:lstStyle/>
          <a:p>
            <a:pPr marL="438912" indent="-320040" eaLnBrk="1" fontAlgn="auto" hangingPunct="1">
              <a:spcBef>
                <a:spcPts val="0"/>
              </a:spcBef>
              <a:spcAft>
                <a:spcPts val="1800"/>
              </a:spcAft>
              <a:buFont typeface="Wingdings 2"/>
              <a:buChar char=""/>
              <a:defRPr/>
            </a:pPr>
            <a:r>
              <a:rPr lang="en-US" sz="3600" b="1" i="1" dirty="0" smtClean="0">
                <a:effectLst>
                  <a:outerShdw blurRad="38100" dist="38100" dir="2700000" algn="tl">
                    <a:srgbClr val="000000">
                      <a:alpha val="43137"/>
                    </a:srgbClr>
                  </a:outerShdw>
                </a:effectLst>
              </a:rPr>
              <a:t>Keys of the kingdom</a:t>
            </a:r>
            <a:r>
              <a:rPr lang="en-US" sz="3600" b="1" dirty="0" smtClean="0">
                <a:effectLst>
                  <a:outerShdw blurRad="38100" dist="38100" dir="2700000" algn="tl">
                    <a:srgbClr val="000000">
                      <a:alpha val="43137"/>
                    </a:srgbClr>
                  </a:outerShdw>
                </a:effectLst>
              </a:rPr>
              <a:t>:  </a:t>
            </a:r>
            <a:r>
              <a:rPr lang="en-US" sz="3600" b="1" i="1" dirty="0" smtClean="0">
                <a:solidFill>
                  <a:srgbClr val="FF9900"/>
                </a:solidFill>
                <a:effectLst>
                  <a:outerShdw blurRad="38100" dist="38100" dir="2700000" algn="tl">
                    <a:srgbClr val="000000">
                      <a:alpha val="43137"/>
                    </a:srgbClr>
                  </a:outerShdw>
                </a:effectLst>
              </a:rPr>
              <a:t>Matt. 16:19</a:t>
            </a:r>
            <a:endParaRPr lang="en-US" sz="3600" b="1" i="1" dirty="0" smtClean="0">
              <a:effectLst>
                <a:outerShdw blurRad="38100" dist="38100" dir="2700000" algn="tl">
                  <a:srgbClr val="000000">
                    <a:alpha val="43137"/>
                  </a:srgbClr>
                </a:outerShdw>
              </a:effectLst>
            </a:endParaRPr>
          </a:p>
          <a:p>
            <a:pPr marL="914400" indent="-457200" eaLnBrk="1" fontAlgn="auto" hangingPunct="1">
              <a:spcBef>
                <a:spcPts val="0"/>
              </a:spcBef>
              <a:spcAft>
                <a:spcPts val="600"/>
              </a:spcAft>
              <a:buSzPct val="100000"/>
              <a:buFont typeface="Wingdings 2" panose="05020102010507070707" pitchFamily="18" charset="2"/>
              <a:buChar char="E"/>
              <a:defRPr/>
            </a:pPr>
            <a:r>
              <a:rPr lang="en-US" sz="2400" b="1" dirty="0" smtClean="0">
                <a:effectLst>
                  <a:outerShdw blurRad="38100" dist="38100" dir="2700000" algn="tl">
                    <a:srgbClr val="000000">
                      <a:alpha val="43137"/>
                    </a:srgbClr>
                  </a:outerShdw>
                </a:effectLst>
              </a:rPr>
              <a:t>Metaphorically a key symbolizes authority.</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400" b="1" dirty="0" smtClean="0">
                <a:effectLst>
                  <a:outerShdw blurRad="38100" dist="38100" dir="2700000" algn="tl">
                    <a:srgbClr val="000000">
                      <a:alpha val="43137"/>
                    </a:srgbClr>
                  </a:outerShdw>
                </a:effectLst>
              </a:rPr>
              <a:t>Peter opened the door to God’s kingdom (</a:t>
            </a:r>
            <a:r>
              <a:rPr lang="en-US" sz="2400" b="1" i="1" dirty="0" smtClean="0">
                <a:solidFill>
                  <a:srgbClr val="FF9900"/>
                </a:solidFill>
                <a:effectLst>
                  <a:outerShdw blurRad="38100" dist="38100" dir="2700000" algn="tl">
                    <a:srgbClr val="000000">
                      <a:alpha val="43137"/>
                    </a:srgbClr>
                  </a:outerShdw>
                </a:effectLst>
              </a:rPr>
              <a:t>Acts 2, 10</a:t>
            </a:r>
            <a:r>
              <a:rPr lang="en-US" sz="2400" b="1" dirty="0" smtClean="0">
                <a:effectLst>
                  <a:outerShdw blurRad="38100" dist="38100" dir="2700000" algn="tl">
                    <a:srgbClr val="000000">
                      <a:alpha val="43137"/>
                    </a:srgbClr>
                  </a:outerShdw>
                </a:effectLst>
              </a:rPr>
              <a:t>).</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400" b="1" dirty="0" smtClean="0">
                <a:effectLst>
                  <a:outerShdw blurRad="38100" dist="38100" dir="2700000" algn="tl">
                    <a:srgbClr val="000000">
                      <a:alpha val="43137"/>
                    </a:srgbClr>
                  </a:outerShdw>
                </a:effectLst>
              </a:rPr>
              <a:t>Authority not exclusive to Peter (</a:t>
            </a:r>
            <a:r>
              <a:rPr lang="en-US" sz="2400" b="1" i="1" dirty="0" smtClean="0">
                <a:solidFill>
                  <a:srgbClr val="FF9900"/>
                </a:solidFill>
                <a:effectLst>
                  <a:outerShdw blurRad="38100" dist="38100" dir="2700000" algn="tl">
                    <a:srgbClr val="000000">
                      <a:alpha val="43137"/>
                    </a:srgbClr>
                  </a:outerShdw>
                </a:effectLst>
              </a:rPr>
              <a:t>Matt. 18:18</a:t>
            </a:r>
            <a:r>
              <a:rPr lang="en-US" sz="2400" b="1" dirty="0" smtClean="0">
                <a:effectLst>
                  <a:outerShdw blurRad="38100" dist="38100" dir="2700000" algn="tl">
                    <a:srgbClr val="000000">
                      <a:alpha val="43137"/>
                    </a:srgbClr>
                  </a:outerShdw>
                </a:effectLst>
              </a:rPr>
              <a:t>).</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400" b="1" dirty="0" smtClean="0">
                <a:effectLst>
                  <a:outerShdw blurRad="38100" dist="38100" dir="2700000" algn="tl">
                    <a:srgbClr val="000000">
                      <a:alpha val="43137"/>
                    </a:srgbClr>
                  </a:outerShdw>
                </a:effectLst>
              </a:rPr>
              <a:t>God’s will already determined!  </a:t>
            </a:r>
            <a:r>
              <a:rPr lang="en-US" sz="2400" b="1" i="1" dirty="0" smtClean="0">
                <a:solidFill>
                  <a:srgbClr val="FF9900"/>
                </a:solidFill>
                <a:effectLst>
                  <a:outerShdw blurRad="38100" dist="38100" dir="2700000" algn="tl">
                    <a:srgbClr val="000000">
                      <a:alpha val="43137"/>
                    </a:srgbClr>
                  </a:outerShdw>
                </a:effectLst>
              </a:rPr>
              <a:t>Psa. 119:89</a:t>
            </a:r>
            <a:endParaRPr lang="en-US" sz="2400" b="1" dirty="0" smtClean="0">
              <a:effectLst>
                <a:outerShdw blurRad="38100" dist="38100" dir="2700000" algn="tl">
                  <a:srgbClr val="000000">
                    <a:alpha val="43137"/>
                  </a:srgbClr>
                </a:outerShdw>
              </a:effectLst>
            </a:endParaRPr>
          </a:p>
          <a:p>
            <a:pPr marL="914400" indent="-457200" eaLnBrk="1" fontAlgn="auto" hangingPunct="1">
              <a:spcBef>
                <a:spcPts val="0"/>
              </a:spcBef>
              <a:spcAft>
                <a:spcPts val="600"/>
              </a:spcAft>
              <a:buSzPct val="100000"/>
              <a:buFont typeface="Wingdings 2" panose="05020102010507070707" pitchFamily="18" charset="2"/>
              <a:buChar char="E"/>
              <a:defRPr/>
            </a:pPr>
            <a:r>
              <a:rPr lang="en-US" sz="2400" b="1" dirty="0" smtClean="0">
                <a:effectLst>
                  <a:outerShdw blurRad="38100" dist="38100" dir="2700000" algn="tl">
                    <a:srgbClr val="000000">
                      <a:alpha val="43137"/>
                    </a:srgbClr>
                  </a:outerShdw>
                </a:effectLst>
              </a:rPr>
              <a:t>Neither </a:t>
            </a:r>
            <a:r>
              <a:rPr lang="en-US" sz="2400" b="1" i="1" dirty="0" smtClean="0">
                <a:solidFill>
                  <a:srgbClr val="FF9900"/>
                </a:solidFill>
                <a:effectLst>
                  <a:outerShdw blurRad="38100" dist="38100" dir="2700000" algn="tl">
                    <a:srgbClr val="000000">
                      <a:alpha val="43137"/>
                    </a:srgbClr>
                  </a:outerShdw>
                </a:effectLst>
              </a:rPr>
              <a:t>Matthew 16:19 </a:t>
            </a:r>
            <a:r>
              <a:rPr lang="en-US" sz="2400" b="1" dirty="0" smtClean="0">
                <a:effectLst>
                  <a:outerShdw blurRad="38100" dist="38100" dir="2700000" algn="tl">
                    <a:srgbClr val="000000">
                      <a:alpha val="43137"/>
                    </a:srgbClr>
                  </a:outerShdw>
                </a:effectLst>
              </a:rPr>
              <a:t>or </a:t>
            </a:r>
            <a:r>
              <a:rPr lang="en-US" sz="2400" b="1" i="1" dirty="0" smtClean="0">
                <a:solidFill>
                  <a:srgbClr val="FF9900"/>
                </a:solidFill>
                <a:effectLst>
                  <a:outerShdw blurRad="38100" dist="38100" dir="2700000" algn="tl">
                    <a:srgbClr val="000000">
                      <a:alpha val="43137"/>
                    </a:srgbClr>
                  </a:outerShdw>
                </a:effectLst>
              </a:rPr>
              <a:t>18:18</a:t>
            </a:r>
            <a:r>
              <a:rPr lang="en-US" sz="2400" b="1" dirty="0" smtClean="0">
                <a:effectLst>
                  <a:outerShdw blurRad="38100" dist="38100" dir="2700000" algn="tl">
                    <a:srgbClr val="000000">
                      <a:alpha val="43137"/>
                    </a:srgbClr>
                  </a:outerShdw>
                </a:effectLst>
              </a:rPr>
              <a:t> gave Peter, or any of the apostles, the authority claimed for the Pope by the RCC.</a:t>
            </a:r>
          </a:p>
          <a:p>
            <a:pPr marL="914400" indent="-457200" eaLnBrk="1" fontAlgn="auto" hangingPunct="1">
              <a:spcBef>
                <a:spcPts val="0"/>
              </a:spcBef>
              <a:spcAft>
                <a:spcPts val="600"/>
              </a:spcAft>
              <a:buSzPct val="100000"/>
              <a:buFont typeface="Wingdings 2" panose="05020102010507070707" pitchFamily="18" charset="2"/>
              <a:buChar char="E"/>
              <a:defRPr/>
            </a:pPr>
            <a:r>
              <a:rPr lang="en-US" sz="2400" b="1" i="1" dirty="0" smtClean="0">
                <a:solidFill>
                  <a:srgbClr val="FF9900"/>
                </a:solidFill>
                <a:effectLst>
                  <a:outerShdw blurRad="38100" dist="38100" dir="2700000" algn="tl">
                    <a:srgbClr val="000000">
                      <a:alpha val="43137"/>
                    </a:srgbClr>
                  </a:outerShdw>
                </a:effectLst>
              </a:rPr>
              <a:t>Matthew 16:19:  </a:t>
            </a:r>
            <a:r>
              <a:rPr lang="en-US" sz="2400" b="1" i="1" dirty="0" smtClean="0">
                <a:effectLst>
                  <a:outerShdw blurRad="38100" dist="38100" dir="2700000" algn="tl">
                    <a:srgbClr val="000000">
                      <a:alpha val="43137"/>
                    </a:srgbClr>
                  </a:outerShdw>
                </a:effectLst>
              </a:rPr>
              <a:t>“I will give you the keys of the kingdom of heaven; and whatever you bind on earth </a:t>
            </a:r>
            <a:r>
              <a:rPr lang="en-US" sz="2400" b="1" i="1" u="sng" dirty="0" smtClean="0">
                <a:effectLst>
                  <a:outerShdw blurRad="38100" dist="38100" dir="2700000" algn="tl">
                    <a:srgbClr val="000000">
                      <a:alpha val="43137"/>
                    </a:srgbClr>
                  </a:outerShdw>
                </a:effectLst>
              </a:rPr>
              <a:t>shall have been bound </a:t>
            </a:r>
            <a:r>
              <a:rPr lang="en-US" sz="2400" b="1" i="1" dirty="0" smtClean="0">
                <a:effectLst>
                  <a:outerShdw blurRad="38100" dist="38100" dir="2700000" algn="tl">
                    <a:srgbClr val="000000">
                      <a:alpha val="43137"/>
                    </a:srgbClr>
                  </a:outerShdw>
                </a:effectLst>
              </a:rPr>
              <a:t>in heaven, and whatever you loose on earth </a:t>
            </a:r>
            <a:r>
              <a:rPr lang="en-US" sz="2400" b="1" i="1" u="sng" dirty="0" smtClean="0">
                <a:effectLst>
                  <a:outerShdw blurRad="38100" dist="38100" dir="2700000" algn="tl">
                    <a:srgbClr val="000000">
                      <a:alpha val="43137"/>
                    </a:srgbClr>
                  </a:outerShdw>
                </a:effectLst>
              </a:rPr>
              <a:t>shall have been loosed</a:t>
            </a:r>
            <a:r>
              <a:rPr lang="en-US" sz="2400" b="1" i="1" dirty="0" smtClean="0">
                <a:effectLst>
                  <a:outerShdw blurRad="38100" dist="38100" dir="2700000" algn="tl">
                    <a:srgbClr val="000000">
                      <a:alpha val="43137"/>
                    </a:srgbClr>
                  </a:outerShdw>
                </a:effectLst>
              </a:rPr>
              <a:t> in heaven.” </a:t>
            </a:r>
            <a:r>
              <a:rPr lang="en-US" sz="2400" b="1" dirty="0" smtClean="0">
                <a:effectLst>
                  <a:outerShdw blurRad="38100" dist="38100" dir="2700000" algn="tl">
                    <a:srgbClr val="000000">
                      <a:alpha val="43137"/>
                    </a:srgbClr>
                  </a:outerShdw>
                </a:effectLst>
              </a:rPr>
              <a:t>(NASV)</a:t>
            </a:r>
            <a:endParaRPr lang="en-US" sz="2400" b="1" i="1" dirty="0" smtClean="0">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16</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
        <p:nvSpPr>
          <p:cNvPr id="7" name="Rounded Rectangle 6"/>
          <p:cNvSpPr/>
          <p:nvPr/>
        </p:nvSpPr>
        <p:spPr>
          <a:xfrm>
            <a:off x="582710" y="2057400"/>
            <a:ext cx="8001000"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smtClean="0">
                <a:solidFill>
                  <a:schemeClr val="tx1"/>
                </a:solidFill>
              </a:rPr>
              <a:t>To be continued…</a:t>
            </a:r>
            <a:endParaRPr lang="en-US" sz="6600" b="1" i="1" dirty="0">
              <a:solidFill>
                <a:schemeClr val="tx1"/>
              </a:solidFill>
            </a:endParaRPr>
          </a:p>
        </p:txBody>
      </p:sp>
    </p:spTree>
    <p:extLst>
      <p:ext uri="{BB962C8B-B14F-4D97-AF65-F5344CB8AC3E}">
        <p14:creationId xmlns:p14="http://schemas.microsoft.com/office/powerpoint/2010/main" val="221427198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dissolve">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fontScale="90000"/>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Christological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477962"/>
            <a:ext cx="8839200" cy="4770438"/>
          </a:xfrm>
        </p:spPr>
        <p:txBody>
          <a:bodyPr rtlCol="0" anchor="t">
            <a:noAutofit/>
          </a:bodyPr>
          <a:lstStyle/>
          <a:p>
            <a:pPr marL="438912" indent="-320040" eaLnBrk="1" fontAlgn="auto" hangingPunct="1">
              <a:spcBef>
                <a:spcPts val="0"/>
              </a:spcBef>
              <a:spcAft>
                <a:spcPts val="1800"/>
              </a:spcAft>
              <a:buFont typeface="Wingdings 2"/>
              <a:buChar char=""/>
              <a:defRPr/>
            </a:pPr>
            <a:r>
              <a:rPr lang="en-US" sz="3400" b="1" i="1" dirty="0" smtClean="0">
                <a:effectLst>
                  <a:outerShdw blurRad="38100" dist="38100" dir="2700000" algn="tl">
                    <a:srgbClr val="000000">
                      <a:alpha val="43137"/>
                    </a:srgbClr>
                  </a:outerShdw>
                </a:effectLst>
              </a:rPr>
              <a:t>Prophecy</a:t>
            </a:r>
            <a:r>
              <a:rPr lang="en-US" sz="3400" b="1" dirty="0" smtClean="0">
                <a:effectLst>
                  <a:outerShdw blurRad="38100" dist="38100" dir="2700000" algn="tl">
                    <a:srgbClr val="000000">
                      <a:alpha val="43137"/>
                    </a:srgbClr>
                  </a:outerShdw>
                </a:effectLst>
              </a:rPr>
              <a:t>:  </a:t>
            </a:r>
            <a:r>
              <a:rPr lang="en-US" sz="3400" b="1" i="1" dirty="0" smtClean="0">
                <a:solidFill>
                  <a:srgbClr val="FF9900"/>
                </a:solidFill>
                <a:effectLst>
                  <a:outerShdw blurRad="38100" dist="38100" dir="2700000" algn="tl">
                    <a:srgbClr val="000000">
                      <a:alpha val="43137"/>
                    </a:srgbClr>
                  </a:outerShdw>
                </a:effectLst>
              </a:rPr>
              <a:t>Isa. 28:16; 8:14</a:t>
            </a:r>
            <a:endParaRPr lang="en-US" sz="3400" b="1" i="1" dirty="0" smtClean="0">
              <a:effectLst>
                <a:outerShdw blurRad="38100" dist="38100" dir="2700000" algn="tl">
                  <a:srgbClr val="000000">
                    <a:alpha val="43137"/>
                  </a:srgbClr>
                </a:outerShdw>
              </a:effectLst>
            </a:endParaRPr>
          </a:p>
          <a:p>
            <a:pPr marL="809625" indent="-457200" eaLnBrk="1" fontAlgn="auto" hangingPunct="1">
              <a:spcBef>
                <a:spcPts val="0"/>
              </a:spcBef>
              <a:spcAft>
                <a:spcPts val="600"/>
              </a:spcAft>
              <a:buSzPct val="100000"/>
              <a:buFont typeface="Wingdings 2" panose="05020102010507070707" pitchFamily="18" charset="2"/>
              <a:buChar char="E"/>
              <a:defRPr/>
            </a:pPr>
            <a:r>
              <a:rPr lang="en-US" sz="2800" b="1" u="sng" dirty="0" smtClean="0">
                <a:effectLst>
                  <a:outerShdw blurRad="38100" dist="38100" dir="2700000" algn="tl">
                    <a:srgbClr val="000000">
                      <a:alpha val="43137"/>
                    </a:srgbClr>
                  </a:outerShdw>
                </a:effectLst>
              </a:rPr>
              <a:t>Stone/Jesus</a:t>
            </a:r>
            <a:r>
              <a:rPr lang="en-US" sz="2800" b="1" dirty="0" smtClean="0">
                <a:effectLst>
                  <a:outerShdw blurRad="38100" dist="38100" dir="2700000" algn="tl">
                    <a:srgbClr val="000000">
                      <a:alpha val="43137"/>
                    </a:srgbClr>
                  </a:outerShdw>
                </a:effectLst>
              </a:rPr>
              <a:t>:  </a:t>
            </a:r>
            <a:r>
              <a:rPr lang="en-US" sz="2800" b="1" i="1" dirty="0" smtClean="0">
                <a:solidFill>
                  <a:srgbClr val="FF9900"/>
                </a:solidFill>
                <a:effectLst>
                  <a:outerShdw blurRad="38100" dist="38100" dir="2700000" algn="tl">
                    <a:srgbClr val="000000">
                      <a:alpha val="43137"/>
                    </a:srgbClr>
                  </a:outerShdw>
                </a:effectLst>
              </a:rPr>
              <a:t>Rom. 9:30-33; 10:1-13; Eph. 2:19-22</a:t>
            </a:r>
          </a:p>
          <a:p>
            <a:pPr marL="809625" indent="-457200" eaLnBrk="1" fontAlgn="auto" hangingPunct="1">
              <a:spcBef>
                <a:spcPts val="0"/>
              </a:spcBef>
              <a:spcAft>
                <a:spcPts val="600"/>
              </a:spcAft>
              <a:buSzPct val="100000"/>
              <a:buFont typeface="Wingdings 2" panose="05020102010507070707" pitchFamily="18" charset="2"/>
              <a:buChar char="E"/>
              <a:defRPr/>
            </a:pPr>
            <a:r>
              <a:rPr lang="en-US" sz="2800" b="1" u="sng" dirty="0" smtClean="0">
                <a:effectLst>
                  <a:outerShdw blurRad="38100" dist="38100" dir="2700000" algn="tl">
                    <a:srgbClr val="000000">
                      <a:alpha val="43137"/>
                    </a:srgbClr>
                  </a:outerShdw>
                </a:effectLst>
              </a:rPr>
              <a:t>Zion/Church</a:t>
            </a:r>
            <a:r>
              <a:rPr lang="en-US" sz="2800" b="1" dirty="0" smtClean="0">
                <a:effectLst>
                  <a:outerShdw blurRad="38100" dist="38100" dir="2700000" algn="tl">
                    <a:srgbClr val="000000">
                      <a:alpha val="43137"/>
                    </a:srgbClr>
                  </a:outerShdw>
                </a:effectLst>
              </a:rPr>
              <a:t>:  </a:t>
            </a:r>
            <a:r>
              <a:rPr lang="en-US" sz="2800" b="1" i="1" dirty="0" smtClean="0">
                <a:solidFill>
                  <a:srgbClr val="FF9900"/>
                </a:solidFill>
                <a:effectLst>
                  <a:outerShdw blurRad="38100" dist="38100" dir="2700000" algn="tl">
                    <a:srgbClr val="000000">
                      <a:alpha val="43137"/>
                    </a:srgbClr>
                  </a:outerShdw>
                </a:effectLst>
              </a:rPr>
              <a:t>Psa. 2:6-7; 110:1-2; Acts 2:33-36; Rev. 17:14; Heb. 12:22-24</a:t>
            </a:r>
            <a:endParaRPr lang="en-US" sz="2800" b="1" dirty="0" smtClean="0">
              <a:effectLst>
                <a:outerShdw blurRad="38100" dist="38100" dir="2700000" algn="tl">
                  <a:srgbClr val="000000">
                    <a:alpha val="43137"/>
                  </a:srgbClr>
                </a:outerShdw>
              </a:effectLst>
            </a:endParaRPr>
          </a:p>
          <a:p>
            <a:pPr marL="809625" indent="-457200" eaLnBrk="1" fontAlgn="auto" hangingPunct="1">
              <a:spcBef>
                <a:spcPts val="0"/>
              </a:spcBef>
              <a:spcAft>
                <a:spcPts val="600"/>
              </a:spcAft>
              <a:buSzPct val="100000"/>
              <a:buFont typeface="Wingdings 2" panose="05020102010507070707" pitchFamily="18" charset="2"/>
              <a:buChar char="E"/>
              <a:defRPr/>
            </a:pPr>
            <a:r>
              <a:rPr lang="en-US" sz="2800" b="1" u="sng" dirty="0" smtClean="0">
                <a:effectLst>
                  <a:outerShdw blurRad="38100" dist="38100" dir="2700000" algn="tl">
                    <a:srgbClr val="000000">
                      <a:alpha val="43137"/>
                    </a:srgbClr>
                  </a:outerShdw>
                </a:effectLst>
              </a:rPr>
              <a:t>Tried Stone</a:t>
            </a:r>
            <a:r>
              <a:rPr lang="en-US" sz="2800" b="1" dirty="0" smtClean="0">
                <a:effectLst>
                  <a:outerShdw blurRad="38100" dist="38100" dir="2700000" algn="tl">
                    <a:srgbClr val="000000">
                      <a:alpha val="43137"/>
                    </a:srgbClr>
                  </a:outerShdw>
                </a:effectLst>
              </a:rPr>
              <a:t>:  </a:t>
            </a:r>
            <a:r>
              <a:rPr lang="en-US" sz="2800" b="1" i="1" dirty="0" smtClean="0">
                <a:solidFill>
                  <a:srgbClr val="FF9900"/>
                </a:solidFill>
                <a:effectLst>
                  <a:outerShdw blurRad="38100" dist="38100" dir="2700000" algn="tl">
                    <a:srgbClr val="000000">
                      <a:alpha val="43137"/>
                    </a:srgbClr>
                  </a:outerShdw>
                </a:effectLst>
              </a:rPr>
              <a:t>Acts 2:22</a:t>
            </a:r>
            <a:endParaRPr lang="en-US" sz="2800" b="1" dirty="0" smtClean="0">
              <a:effectLst>
                <a:outerShdw blurRad="38100" dist="38100" dir="2700000" algn="tl">
                  <a:srgbClr val="000000">
                    <a:alpha val="43137"/>
                  </a:srgbClr>
                </a:outerShdw>
              </a:effectLst>
            </a:endParaRPr>
          </a:p>
          <a:p>
            <a:pPr marL="1319213" indent="-457200" eaLnBrk="1" fontAlgn="auto" hangingPunct="1">
              <a:spcBef>
                <a:spcPts val="0"/>
              </a:spcBef>
              <a:spcAft>
                <a:spcPts val="600"/>
              </a:spcAft>
              <a:buSzPct val="100000"/>
              <a:buFont typeface="Wingdings 2" panose="05020102010507070707" pitchFamily="18" charset="2"/>
              <a:buChar char=""/>
              <a:defRPr/>
            </a:pPr>
            <a:r>
              <a:rPr lang="en-US" sz="2800" b="1" i="1" u="sng" dirty="0" smtClean="0">
                <a:effectLst>
                  <a:outerShdw blurRad="38100" dist="38100" dir="2700000" algn="tl">
                    <a:srgbClr val="000000">
                      <a:alpha val="43137"/>
                    </a:srgbClr>
                  </a:outerShdw>
                </a:effectLst>
              </a:rPr>
              <a:t>Character</a:t>
            </a:r>
            <a:r>
              <a:rPr lang="en-US" sz="2800" b="1" i="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tested:</a:t>
            </a:r>
            <a:r>
              <a:rPr lang="en-US" sz="2800" b="1" i="1" dirty="0" smtClean="0">
                <a:effectLst>
                  <a:outerShdw blurRad="38100" dist="38100" dir="2700000" algn="tl">
                    <a:srgbClr val="000000">
                      <a:alpha val="43137"/>
                    </a:srgbClr>
                  </a:outerShdw>
                </a:effectLst>
              </a:rPr>
              <a:t>  </a:t>
            </a:r>
            <a:r>
              <a:rPr lang="en-US" sz="2800" b="1" i="1" dirty="0" smtClean="0">
                <a:solidFill>
                  <a:srgbClr val="FF9900"/>
                </a:solidFill>
                <a:effectLst>
                  <a:outerShdw blurRad="38100" dist="38100" dir="2700000" algn="tl">
                    <a:srgbClr val="000000">
                      <a:alpha val="43137"/>
                    </a:srgbClr>
                  </a:outerShdw>
                </a:effectLst>
              </a:rPr>
              <a:t>Heb. 4:15; Matt. 4:1-11; 1 Jn. 2:15-17; Jn. 8:46; 1 Pet. 2:22</a:t>
            </a:r>
          </a:p>
          <a:p>
            <a:pPr marL="1319213" indent="-457200" eaLnBrk="1" fontAlgn="auto" hangingPunct="1">
              <a:spcBef>
                <a:spcPts val="0"/>
              </a:spcBef>
              <a:spcAft>
                <a:spcPts val="600"/>
              </a:spcAft>
              <a:buSzPct val="100000"/>
              <a:buFont typeface="Wingdings 2" panose="05020102010507070707" pitchFamily="18" charset="2"/>
              <a:buChar char=""/>
              <a:defRPr/>
            </a:pPr>
            <a:r>
              <a:rPr lang="en-US" sz="2800" b="1" i="1" u="sng" dirty="0" smtClean="0">
                <a:effectLst>
                  <a:outerShdw blurRad="38100" dist="38100" dir="2700000" algn="tl">
                    <a:srgbClr val="000000">
                      <a:alpha val="43137"/>
                    </a:srgbClr>
                  </a:outerShdw>
                </a:effectLst>
              </a:rPr>
              <a:t>Will</a:t>
            </a:r>
            <a:r>
              <a:rPr lang="en-US" sz="2800" b="1" i="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tested:  </a:t>
            </a:r>
            <a:r>
              <a:rPr lang="en-US" sz="2800" b="1" i="1" dirty="0" smtClean="0">
                <a:solidFill>
                  <a:srgbClr val="FF9900"/>
                </a:solidFill>
                <a:effectLst>
                  <a:outerShdw blurRad="38100" dist="38100" dir="2700000" algn="tl">
                    <a:srgbClr val="000000">
                      <a:alpha val="43137"/>
                    </a:srgbClr>
                  </a:outerShdw>
                </a:effectLst>
              </a:rPr>
              <a:t>Heb. 10:7; Jn. 4:34; Matt. 26:39; Lk. 22:44; Phil. 2:8; Heb. 12:2</a:t>
            </a: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17</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Tree>
    <p:extLst>
      <p:ext uri="{BB962C8B-B14F-4D97-AF65-F5344CB8AC3E}">
        <p14:creationId xmlns:p14="http://schemas.microsoft.com/office/powerpoint/2010/main" val="337376907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fontScale="90000"/>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Christological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477962"/>
            <a:ext cx="8839200" cy="4770438"/>
          </a:xfrm>
        </p:spPr>
        <p:txBody>
          <a:bodyPr rtlCol="0" anchor="t">
            <a:noAutofit/>
          </a:bodyPr>
          <a:lstStyle/>
          <a:p>
            <a:pPr marL="438912" indent="-320040" eaLnBrk="1" fontAlgn="auto" hangingPunct="1">
              <a:spcBef>
                <a:spcPts val="0"/>
              </a:spcBef>
              <a:spcAft>
                <a:spcPts val="1200"/>
              </a:spcAft>
              <a:buFont typeface="Wingdings 2"/>
              <a:buChar char=""/>
              <a:defRPr/>
            </a:pPr>
            <a:r>
              <a:rPr lang="en-US" sz="3400" b="1" i="1" dirty="0" smtClean="0">
                <a:effectLst>
                  <a:outerShdw blurRad="38100" dist="38100" dir="2700000" algn="tl">
                    <a:srgbClr val="000000">
                      <a:alpha val="43137"/>
                    </a:srgbClr>
                  </a:outerShdw>
                </a:effectLst>
              </a:rPr>
              <a:t>Prophecy</a:t>
            </a:r>
            <a:r>
              <a:rPr lang="en-US" sz="3400" b="1" dirty="0" smtClean="0">
                <a:effectLst>
                  <a:outerShdw blurRad="38100" dist="38100" dir="2700000" algn="tl">
                    <a:srgbClr val="000000">
                      <a:alpha val="43137"/>
                    </a:srgbClr>
                  </a:outerShdw>
                </a:effectLst>
              </a:rPr>
              <a:t>:  </a:t>
            </a:r>
            <a:r>
              <a:rPr lang="en-US" sz="3400" b="1" i="1" dirty="0" smtClean="0">
                <a:solidFill>
                  <a:srgbClr val="FF9900"/>
                </a:solidFill>
                <a:effectLst>
                  <a:outerShdw blurRad="38100" dist="38100" dir="2700000" algn="tl">
                    <a:srgbClr val="000000">
                      <a:alpha val="43137"/>
                    </a:srgbClr>
                  </a:outerShdw>
                </a:effectLst>
              </a:rPr>
              <a:t>Isa. 28:16; 8:14</a:t>
            </a:r>
            <a:endParaRPr lang="en-US" sz="3400" b="1" i="1" dirty="0" smtClean="0">
              <a:effectLst>
                <a:outerShdw blurRad="38100" dist="38100" dir="2700000" algn="tl">
                  <a:srgbClr val="000000">
                    <a:alpha val="43137"/>
                  </a:srgbClr>
                </a:outerShdw>
              </a:effectLst>
            </a:endParaRPr>
          </a:p>
          <a:p>
            <a:pPr marL="809625" indent="-457200" eaLnBrk="1" fontAlgn="auto" hangingPunct="1">
              <a:spcBef>
                <a:spcPts val="0"/>
              </a:spcBef>
              <a:spcAft>
                <a:spcPts val="1200"/>
              </a:spcAft>
              <a:buSzPct val="100000"/>
              <a:buFont typeface="Wingdings 2" panose="05020102010507070707" pitchFamily="18" charset="2"/>
              <a:buChar char="E"/>
              <a:defRPr/>
            </a:pPr>
            <a:r>
              <a:rPr lang="en-US" sz="2800" b="1" u="sng" dirty="0" smtClean="0">
                <a:effectLst>
                  <a:outerShdw blurRad="38100" dist="38100" dir="2700000" algn="tl">
                    <a:srgbClr val="000000">
                      <a:alpha val="43137"/>
                    </a:srgbClr>
                  </a:outerShdw>
                </a:effectLst>
              </a:rPr>
              <a:t>Claim tested</a:t>
            </a:r>
            <a:r>
              <a:rPr lang="en-US" sz="2800" b="1" dirty="0" smtClean="0">
                <a:effectLst>
                  <a:outerShdw blurRad="38100" dist="38100" dir="2700000" algn="tl">
                    <a:srgbClr val="000000">
                      <a:alpha val="43137"/>
                    </a:srgbClr>
                  </a:outerShdw>
                </a:effectLst>
              </a:rPr>
              <a:t>:  </a:t>
            </a:r>
            <a:r>
              <a:rPr lang="en-US" sz="2800" b="1" i="1" dirty="0" smtClean="0">
                <a:solidFill>
                  <a:srgbClr val="FF9900"/>
                </a:solidFill>
                <a:effectLst>
                  <a:outerShdw blurRad="38100" dist="38100" dir="2700000" algn="tl">
                    <a:srgbClr val="000000">
                      <a:alpha val="43137"/>
                    </a:srgbClr>
                  </a:outerShdw>
                </a:effectLst>
              </a:rPr>
              <a:t>Jn. 9:35-37; 8:58; 5:36; 20:30-31; Matt. 16:18; Psa. 16:10; Acts 2:27</a:t>
            </a:r>
          </a:p>
          <a:p>
            <a:pPr marL="1319213" indent="-457200" eaLnBrk="1" fontAlgn="auto" hangingPunct="1">
              <a:spcBef>
                <a:spcPts val="0"/>
              </a:spcBef>
              <a:spcAft>
                <a:spcPts val="1200"/>
              </a:spcAft>
              <a:buSzPct val="100000"/>
              <a:buFont typeface="Wingdings 2" panose="05020102010507070707" pitchFamily="18" charset="2"/>
              <a:buChar char=""/>
              <a:defRPr/>
            </a:pPr>
            <a:r>
              <a:rPr lang="en-US" sz="2600" b="1" i="1" dirty="0" smtClean="0">
                <a:effectLst>
                  <a:outerShdw blurRad="38100" dist="38100" dir="2700000" algn="tl">
                    <a:srgbClr val="000000">
                      <a:alpha val="43137"/>
                    </a:srgbClr>
                  </a:outerShdw>
                </a:effectLst>
              </a:rPr>
              <a:t>“the Savior of the body”:  </a:t>
            </a:r>
            <a:r>
              <a:rPr lang="en-US" sz="2600" b="1" i="1" dirty="0" smtClean="0">
                <a:solidFill>
                  <a:srgbClr val="FF9900"/>
                </a:solidFill>
                <a:effectLst>
                  <a:outerShdw blurRad="38100" dist="38100" dir="2700000" algn="tl">
                    <a:srgbClr val="000000">
                      <a:alpha val="43137"/>
                    </a:srgbClr>
                  </a:outerShdw>
                </a:effectLst>
              </a:rPr>
              <a:t>Eph. 5:23; Heb. 6:19-20; Rom. 6:9; 2 Cor. 1:9-11; 2 Tim. 2:10; 1 Jn. 2:25; 5:11</a:t>
            </a:r>
          </a:p>
          <a:p>
            <a:pPr marL="1319213" indent="-457200" eaLnBrk="1" fontAlgn="auto" hangingPunct="1">
              <a:spcBef>
                <a:spcPts val="0"/>
              </a:spcBef>
              <a:spcAft>
                <a:spcPts val="1200"/>
              </a:spcAft>
              <a:buSzPct val="100000"/>
              <a:buFont typeface="Wingdings 2" panose="05020102010507070707" pitchFamily="18" charset="2"/>
              <a:buChar char=""/>
              <a:defRPr/>
            </a:pPr>
            <a:r>
              <a:rPr lang="en-US" sz="2600" b="1" dirty="0" smtClean="0">
                <a:effectLst>
                  <a:outerShdw blurRad="38100" dist="38100" dir="2700000" algn="tl">
                    <a:srgbClr val="000000">
                      <a:alpha val="43137"/>
                    </a:srgbClr>
                  </a:outerShdw>
                </a:effectLst>
              </a:rPr>
              <a:t>Overcoming death the greatest test:  </a:t>
            </a:r>
            <a:r>
              <a:rPr lang="en-US" sz="2600" b="1" i="1" dirty="0" smtClean="0">
                <a:solidFill>
                  <a:srgbClr val="FF9900"/>
                </a:solidFill>
                <a:effectLst>
                  <a:outerShdw blurRad="38100" dist="38100" dir="2700000" algn="tl">
                    <a:srgbClr val="000000">
                      <a:alpha val="43137"/>
                    </a:srgbClr>
                  </a:outerShdw>
                </a:effectLst>
              </a:rPr>
              <a:t>Rom. 1:4; Rev. 1:17-19; Heb. 2:14;  Jn. 6:40</a:t>
            </a:r>
          </a:p>
          <a:p>
            <a:pPr marL="1319213" indent="-457200" eaLnBrk="1" fontAlgn="auto" hangingPunct="1">
              <a:spcBef>
                <a:spcPts val="0"/>
              </a:spcBef>
              <a:spcAft>
                <a:spcPts val="1200"/>
              </a:spcAft>
              <a:buSzPct val="100000"/>
              <a:buFont typeface="Wingdings 2" panose="05020102010507070707" pitchFamily="18" charset="2"/>
              <a:buChar char=""/>
              <a:defRPr/>
            </a:pPr>
            <a:r>
              <a:rPr lang="en-US" sz="2600" b="1" dirty="0" smtClean="0">
                <a:effectLst>
                  <a:outerShdw blurRad="38100" dist="38100" dir="2700000" algn="tl">
                    <a:srgbClr val="000000">
                      <a:alpha val="43137"/>
                    </a:srgbClr>
                  </a:outerShdw>
                </a:effectLst>
              </a:rPr>
              <a:t>Resurrection proved His claim &amp; revealed His true </a:t>
            </a:r>
            <a:r>
              <a:rPr lang="en-US" sz="2600" b="1" i="1" u="sng" dirty="0" smtClean="0">
                <a:effectLst>
                  <a:outerShdw blurRad="38100" dist="38100" dir="2700000" algn="tl">
                    <a:srgbClr val="000000">
                      <a:alpha val="43137"/>
                    </a:srgbClr>
                  </a:outerShdw>
                </a:effectLst>
              </a:rPr>
              <a:t>identity</a:t>
            </a:r>
            <a:r>
              <a:rPr lang="en-US" sz="2600" b="1" dirty="0" smtClean="0">
                <a:effectLst>
                  <a:outerShdw blurRad="38100" dist="38100" dir="2700000" algn="tl">
                    <a:srgbClr val="000000">
                      <a:alpha val="43137"/>
                    </a:srgbClr>
                  </a:outerShdw>
                </a:effectLst>
              </a:rPr>
              <a:t>:  </a:t>
            </a:r>
            <a:r>
              <a:rPr lang="en-US" sz="2600" b="1" i="1" dirty="0" smtClean="0">
                <a:solidFill>
                  <a:srgbClr val="FF9900"/>
                </a:solidFill>
                <a:effectLst>
                  <a:outerShdw blurRad="38100" dist="38100" dir="2700000" algn="tl">
                    <a:srgbClr val="000000">
                      <a:alpha val="43137"/>
                    </a:srgbClr>
                  </a:outerShdw>
                </a:effectLst>
              </a:rPr>
              <a:t>Rom. 1:4</a:t>
            </a: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18</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Tree>
    <p:extLst>
      <p:ext uri="{BB962C8B-B14F-4D97-AF65-F5344CB8AC3E}">
        <p14:creationId xmlns:p14="http://schemas.microsoft.com/office/powerpoint/2010/main" val="106038239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fontScale="90000"/>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Christological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477962"/>
            <a:ext cx="8839200" cy="4770438"/>
          </a:xfrm>
        </p:spPr>
        <p:txBody>
          <a:bodyPr rtlCol="0" anchor="t">
            <a:noAutofit/>
          </a:bodyPr>
          <a:lstStyle/>
          <a:p>
            <a:pPr marL="438912" indent="-320040" eaLnBrk="1" fontAlgn="auto" hangingPunct="1">
              <a:spcBef>
                <a:spcPts val="0"/>
              </a:spcBef>
              <a:spcAft>
                <a:spcPts val="600"/>
              </a:spcAft>
              <a:buFont typeface="Wingdings 2"/>
              <a:buChar char=""/>
              <a:defRPr/>
            </a:pPr>
            <a:r>
              <a:rPr lang="en-US" sz="3000" b="1" dirty="0" smtClean="0">
                <a:effectLst>
                  <a:outerShdw blurRad="38100" dist="38100" dir="2700000" algn="tl">
                    <a:srgbClr val="000000">
                      <a:alpha val="43137"/>
                    </a:srgbClr>
                  </a:outerShdw>
                </a:effectLst>
              </a:rPr>
              <a:t>Theme of the first gospel sermons was the </a:t>
            </a:r>
            <a:r>
              <a:rPr lang="en-US" sz="3000" b="1" i="1" u="sng" dirty="0" smtClean="0">
                <a:effectLst>
                  <a:outerShdw blurRad="38100" dist="38100" dir="2700000" algn="tl">
                    <a:srgbClr val="000000">
                      <a:alpha val="43137"/>
                    </a:srgbClr>
                  </a:outerShdw>
                </a:effectLst>
              </a:rPr>
              <a:t>identity</a:t>
            </a:r>
            <a:r>
              <a:rPr lang="en-US" sz="3000" b="1" dirty="0" smtClean="0">
                <a:effectLst>
                  <a:outerShdw blurRad="38100" dist="38100" dir="2700000" algn="tl">
                    <a:srgbClr val="000000">
                      <a:alpha val="43137"/>
                    </a:srgbClr>
                  </a:outerShdw>
                </a:effectLst>
              </a:rPr>
              <a:t> of Jesus!</a:t>
            </a:r>
            <a:endParaRPr lang="en-US" sz="3000" b="1" i="1" dirty="0" smtClean="0">
              <a:effectLst>
                <a:outerShdw blurRad="38100" dist="38100" dir="2700000" algn="tl">
                  <a:srgbClr val="000000">
                    <a:alpha val="43137"/>
                  </a:srgbClr>
                </a:outerShdw>
              </a:effectLst>
            </a:endParaRPr>
          </a:p>
          <a:p>
            <a:pPr marL="809625" indent="-457200" eaLnBrk="1" fontAlgn="auto" hangingPunct="1">
              <a:spcBef>
                <a:spcPts val="0"/>
              </a:spcBef>
              <a:spcAft>
                <a:spcPts val="600"/>
              </a:spcAft>
              <a:buSzPct val="100000"/>
              <a:buFont typeface="Wingdings 2" panose="05020102010507070707" pitchFamily="18" charset="2"/>
              <a:buChar char="E"/>
              <a:defRPr/>
            </a:pPr>
            <a:r>
              <a:rPr lang="en-US" sz="2800" b="1" dirty="0" smtClean="0">
                <a:effectLst>
                  <a:outerShdw blurRad="38100" dist="38100" dir="2700000" algn="tl">
                    <a:srgbClr val="000000">
                      <a:alpha val="43137"/>
                    </a:srgbClr>
                  </a:outerShdw>
                </a:effectLst>
              </a:rPr>
              <a:t>Peter:  </a:t>
            </a:r>
            <a:r>
              <a:rPr lang="en-US" sz="2800" b="1" i="1" dirty="0" smtClean="0">
                <a:solidFill>
                  <a:srgbClr val="FF9900"/>
                </a:solidFill>
                <a:effectLst>
                  <a:outerShdw blurRad="38100" dist="38100" dir="2700000" algn="tl">
                    <a:srgbClr val="000000">
                      <a:alpha val="43137"/>
                    </a:srgbClr>
                  </a:outerShdw>
                </a:effectLst>
              </a:rPr>
              <a:t>Acts 2:22-36</a:t>
            </a:r>
            <a:endParaRPr lang="en-US" sz="2800" b="1" dirty="0" smtClean="0">
              <a:solidFill>
                <a:srgbClr val="FF9900"/>
              </a:solidFill>
              <a:effectLst>
                <a:outerShdw blurRad="38100" dist="38100" dir="2700000" algn="tl">
                  <a:srgbClr val="000000">
                    <a:alpha val="43137"/>
                  </a:srgbClr>
                </a:outerShdw>
              </a:effectLst>
            </a:endParaRPr>
          </a:p>
          <a:p>
            <a:pPr marL="1319213" indent="-457200" eaLnBrk="1" fontAlgn="auto" hangingPunct="1">
              <a:spcBef>
                <a:spcPts val="0"/>
              </a:spcBef>
              <a:spcAft>
                <a:spcPts val="600"/>
              </a:spcAft>
              <a:buSzPct val="100000"/>
              <a:buFont typeface="Wingdings 2" panose="05020102010507070707" pitchFamily="18" charset="2"/>
              <a:buChar char=""/>
              <a:defRPr/>
            </a:pPr>
            <a:r>
              <a:rPr lang="en-US" sz="2600" b="1" dirty="0" smtClean="0">
                <a:solidFill>
                  <a:srgbClr val="FF9900"/>
                </a:solidFill>
                <a:effectLst>
                  <a:outerShdw blurRad="38100" dist="38100" dir="2700000" algn="tl">
                    <a:srgbClr val="000000">
                      <a:alpha val="43137"/>
                    </a:srgbClr>
                  </a:outerShdw>
                </a:effectLst>
              </a:rPr>
              <a:t>Vv. 22-24</a:t>
            </a:r>
            <a:r>
              <a:rPr lang="en-US" sz="2600" b="1" dirty="0" smtClean="0">
                <a:effectLst>
                  <a:outerShdw blurRad="38100" dist="38100" dir="2700000" algn="tl">
                    <a:srgbClr val="000000">
                      <a:alpha val="43137"/>
                    </a:srgbClr>
                  </a:outerShdw>
                </a:effectLst>
              </a:rPr>
              <a:t>:  Facts of the case concerning </a:t>
            </a:r>
            <a:r>
              <a:rPr lang="en-US" sz="2600" b="1" i="1" dirty="0" smtClean="0">
                <a:effectLst>
                  <a:outerShdw blurRad="38100" dist="38100" dir="2700000" algn="tl">
                    <a:srgbClr val="000000">
                      <a:alpha val="43137"/>
                    </a:srgbClr>
                  </a:outerShdw>
                </a:effectLst>
              </a:rPr>
              <a:t>“Jesus of Nazareth,”</a:t>
            </a:r>
            <a:endParaRPr lang="en-US" sz="2600" b="1" i="1" dirty="0" smtClean="0">
              <a:solidFill>
                <a:srgbClr val="FF9900"/>
              </a:solidFill>
              <a:effectLst>
                <a:outerShdw blurRad="38100" dist="38100" dir="2700000" algn="tl">
                  <a:srgbClr val="000000">
                    <a:alpha val="43137"/>
                  </a:srgbClr>
                </a:outerShdw>
              </a:effectLst>
            </a:endParaRPr>
          </a:p>
          <a:p>
            <a:pPr marL="1319213" indent="-457200" eaLnBrk="1" fontAlgn="auto" hangingPunct="1">
              <a:spcBef>
                <a:spcPts val="0"/>
              </a:spcBef>
              <a:spcAft>
                <a:spcPts val="600"/>
              </a:spcAft>
              <a:buSzPct val="100000"/>
              <a:buFont typeface="Wingdings 2" panose="05020102010507070707" pitchFamily="18" charset="2"/>
              <a:buChar char=""/>
              <a:defRPr/>
            </a:pPr>
            <a:r>
              <a:rPr lang="en-US" sz="2600" b="1" dirty="0" smtClean="0">
                <a:solidFill>
                  <a:srgbClr val="FF9900"/>
                </a:solidFill>
                <a:effectLst>
                  <a:outerShdw blurRad="38100" dist="38100" dir="2700000" algn="tl">
                    <a:srgbClr val="000000">
                      <a:alpha val="43137"/>
                    </a:srgbClr>
                  </a:outerShdw>
                </a:effectLst>
              </a:rPr>
              <a:t>Vv. 25-31</a:t>
            </a:r>
            <a:r>
              <a:rPr lang="en-US" sz="2600" b="1" dirty="0" smtClean="0">
                <a:effectLst>
                  <a:outerShdw blurRad="38100" dist="38100" dir="2700000" algn="tl">
                    <a:srgbClr val="000000">
                      <a:alpha val="43137"/>
                    </a:srgbClr>
                  </a:outerShdw>
                </a:effectLst>
              </a:rPr>
              <a:t>:  Qualifications to be </a:t>
            </a:r>
            <a:r>
              <a:rPr lang="en-US" sz="2600" b="1" i="1" dirty="0" smtClean="0">
                <a:effectLst>
                  <a:outerShdw blurRad="38100" dist="38100" dir="2700000" algn="tl">
                    <a:srgbClr val="000000">
                      <a:alpha val="43137"/>
                    </a:srgbClr>
                  </a:outerShdw>
                </a:effectLst>
              </a:rPr>
              <a:t>“the Christ” </a:t>
            </a:r>
            <a:r>
              <a:rPr lang="en-US" sz="2600" b="1" dirty="0" smtClean="0">
                <a:effectLst>
                  <a:outerShdw blurRad="38100" dist="38100" dir="2700000" algn="tl">
                    <a:srgbClr val="000000">
                      <a:alpha val="43137"/>
                    </a:srgbClr>
                  </a:outerShdw>
                </a:effectLst>
              </a:rPr>
              <a:t>set forth by OT prophecy,</a:t>
            </a:r>
          </a:p>
          <a:p>
            <a:pPr marL="1319213" indent="-457200" eaLnBrk="1" fontAlgn="auto" hangingPunct="1">
              <a:spcBef>
                <a:spcPts val="0"/>
              </a:spcBef>
              <a:spcAft>
                <a:spcPts val="600"/>
              </a:spcAft>
              <a:buSzPct val="100000"/>
              <a:buFont typeface="Wingdings 2" panose="05020102010507070707" pitchFamily="18" charset="2"/>
              <a:buChar char=""/>
              <a:defRPr/>
            </a:pPr>
            <a:r>
              <a:rPr lang="en-US" sz="2600" b="1" dirty="0" smtClean="0">
                <a:solidFill>
                  <a:srgbClr val="FF9900"/>
                </a:solidFill>
                <a:effectLst>
                  <a:outerShdw blurRad="38100" dist="38100" dir="2700000" algn="tl">
                    <a:srgbClr val="000000">
                      <a:alpha val="43137"/>
                    </a:srgbClr>
                  </a:outerShdw>
                </a:effectLst>
              </a:rPr>
              <a:t>V. 32</a:t>
            </a:r>
            <a:r>
              <a:rPr lang="en-US" sz="2600" b="1" dirty="0" smtClean="0">
                <a:effectLst>
                  <a:outerShdw blurRad="38100" dist="38100" dir="2700000" algn="tl">
                    <a:srgbClr val="000000">
                      <a:alpha val="43137"/>
                    </a:srgbClr>
                  </a:outerShdw>
                </a:effectLst>
              </a:rPr>
              <a:t>:  </a:t>
            </a:r>
            <a:r>
              <a:rPr lang="en-US" sz="2600" b="1" i="1" dirty="0" smtClean="0">
                <a:effectLst>
                  <a:outerShdw blurRad="38100" dist="38100" dir="2700000" algn="tl">
                    <a:srgbClr val="000000">
                      <a:alpha val="43137"/>
                    </a:srgbClr>
                  </a:outerShdw>
                </a:effectLst>
              </a:rPr>
              <a:t>“Jesus of Nazareth” </a:t>
            </a:r>
            <a:r>
              <a:rPr lang="en-US" sz="2600" b="1" dirty="0" smtClean="0">
                <a:effectLst>
                  <a:outerShdw blurRad="38100" dist="38100" dir="2700000" algn="tl">
                    <a:srgbClr val="000000">
                      <a:alpha val="43137"/>
                    </a:srgbClr>
                  </a:outerShdw>
                </a:effectLst>
              </a:rPr>
              <a:t>met these qualifications,</a:t>
            </a:r>
            <a:endParaRPr lang="en-US" sz="2600" b="1" i="1" dirty="0" smtClean="0">
              <a:solidFill>
                <a:srgbClr val="FF9900"/>
              </a:solidFill>
              <a:effectLst>
                <a:outerShdw blurRad="38100" dist="38100" dir="2700000" algn="tl">
                  <a:srgbClr val="000000">
                    <a:alpha val="43137"/>
                  </a:srgbClr>
                </a:outerShdw>
              </a:effectLst>
            </a:endParaRPr>
          </a:p>
          <a:p>
            <a:pPr marL="1319213" indent="-457200" eaLnBrk="1" fontAlgn="auto" hangingPunct="1">
              <a:spcBef>
                <a:spcPts val="0"/>
              </a:spcBef>
              <a:spcAft>
                <a:spcPts val="600"/>
              </a:spcAft>
              <a:buSzPct val="100000"/>
              <a:buFont typeface="Wingdings 2" panose="05020102010507070707" pitchFamily="18" charset="2"/>
              <a:buChar char=""/>
              <a:defRPr/>
            </a:pPr>
            <a:r>
              <a:rPr lang="en-US" sz="2600" b="1" dirty="0" smtClean="0">
                <a:solidFill>
                  <a:srgbClr val="FF9900"/>
                </a:solidFill>
                <a:effectLst>
                  <a:outerShdw blurRad="38100" dist="38100" dir="2700000" algn="tl">
                    <a:srgbClr val="000000">
                      <a:alpha val="43137"/>
                    </a:srgbClr>
                  </a:outerShdw>
                </a:effectLst>
              </a:rPr>
              <a:t>Vv. 33-36</a:t>
            </a:r>
            <a:r>
              <a:rPr lang="en-US" sz="2600" b="1" dirty="0" smtClean="0">
                <a:effectLst>
                  <a:outerShdw blurRad="38100" dist="38100" dir="2700000" algn="tl">
                    <a:srgbClr val="000000">
                      <a:alpha val="43137"/>
                    </a:srgbClr>
                  </a:outerShdw>
                </a:effectLst>
              </a:rPr>
              <a:t>:  Peter’s conclusion.</a:t>
            </a:r>
          </a:p>
          <a:p>
            <a:pPr marL="800100" indent="-457200" eaLnBrk="1" fontAlgn="auto" hangingPunct="1">
              <a:spcBef>
                <a:spcPts val="0"/>
              </a:spcBef>
              <a:spcAft>
                <a:spcPts val="600"/>
              </a:spcAft>
              <a:buSzPct val="100000"/>
              <a:buFont typeface="Wingdings 2" panose="05020102010507070707" pitchFamily="18" charset="2"/>
              <a:buChar char="E"/>
              <a:defRPr/>
            </a:pPr>
            <a:r>
              <a:rPr lang="en-US" sz="2600" b="1" dirty="0" smtClean="0">
                <a:effectLst>
                  <a:outerShdw blurRad="38100" dist="38100" dir="2700000" algn="tl">
                    <a:srgbClr val="000000">
                      <a:alpha val="43137"/>
                    </a:srgbClr>
                  </a:outerShdw>
                </a:effectLst>
              </a:rPr>
              <a:t>Paul’s first sermon: </a:t>
            </a:r>
            <a:r>
              <a:rPr lang="en-US" sz="2600" b="1" i="1" dirty="0" smtClean="0">
                <a:solidFill>
                  <a:srgbClr val="FF9900"/>
                </a:solidFill>
                <a:effectLst>
                  <a:outerShdw blurRad="38100" dist="38100" dir="2700000" algn="tl">
                    <a:srgbClr val="000000">
                      <a:alpha val="43137"/>
                    </a:srgbClr>
                  </a:outerShdw>
                </a:effectLst>
              </a:rPr>
              <a:t> Acts 9:20-22</a:t>
            </a: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19</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
        <p:nvSpPr>
          <p:cNvPr id="7" name="Rounded Rectangle 6"/>
          <p:cNvSpPr/>
          <p:nvPr/>
        </p:nvSpPr>
        <p:spPr>
          <a:xfrm>
            <a:off x="180771" y="1508760"/>
            <a:ext cx="8785225"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Acts </a:t>
            </a:r>
            <a:r>
              <a:rPr lang="en-US" sz="2800" b="1" dirty="0" smtClean="0">
                <a:solidFill>
                  <a:schemeClr val="tx1"/>
                </a:solidFill>
              </a:rPr>
              <a:t>5:42:  </a:t>
            </a:r>
            <a:r>
              <a:rPr lang="en-US" sz="2800" b="1" i="1" dirty="0" smtClean="0">
                <a:solidFill>
                  <a:schemeClr val="tx1"/>
                </a:solidFill>
              </a:rPr>
              <a:t>And </a:t>
            </a:r>
            <a:r>
              <a:rPr lang="en-US" sz="2800" b="1" i="1" dirty="0">
                <a:solidFill>
                  <a:schemeClr val="tx1"/>
                </a:solidFill>
              </a:rPr>
              <a:t>daily in the temple, and in every house, they did not cease teaching and </a:t>
            </a:r>
            <a:r>
              <a:rPr lang="en-US" sz="2800" b="1" i="1" u="sng" dirty="0">
                <a:solidFill>
                  <a:schemeClr val="tx1"/>
                </a:solidFill>
              </a:rPr>
              <a:t>preaching Jesus as the </a:t>
            </a:r>
            <a:r>
              <a:rPr lang="en-US" sz="2800" b="1" i="1" u="sng" dirty="0" smtClean="0">
                <a:solidFill>
                  <a:schemeClr val="tx1"/>
                </a:solidFill>
              </a:rPr>
              <a:t>Christ</a:t>
            </a:r>
            <a:r>
              <a:rPr lang="en-US" sz="2800" b="1" i="1" dirty="0" smtClean="0">
                <a:solidFill>
                  <a:schemeClr val="tx1"/>
                </a:solidFill>
              </a:rPr>
              <a:t>.</a:t>
            </a:r>
          </a:p>
          <a:p>
            <a:pPr algn="just"/>
            <a:endParaRPr lang="en-US" sz="1200" b="1" i="1" dirty="0">
              <a:solidFill>
                <a:schemeClr val="tx1"/>
              </a:solidFill>
            </a:endParaRPr>
          </a:p>
          <a:p>
            <a:pPr algn="just"/>
            <a:r>
              <a:rPr lang="en-US" sz="2800" b="1" dirty="0">
                <a:solidFill>
                  <a:schemeClr val="tx1"/>
                </a:solidFill>
              </a:rPr>
              <a:t>Acts </a:t>
            </a:r>
            <a:r>
              <a:rPr lang="en-US" sz="2800" b="1" dirty="0" smtClean="0">
                <a:solidFill>
                  <a:schemeClr val="tx1"/>
                </a:solidFill>
              </a:rPr>
              <a:t>9:22:  </a:t>
            </a:r>
            <a:r>
              <a:rPr lang="en-US" sz="2800" b="1" i="1" dirty="0" smtClean="0">
                <a:solidFill>
                  <a:schemeClr val="tx1"/>
                </a:solidFill>
              </a:rPr>
              <a:t>But </a:t>
            </a:r>
            <a:r>
              <a:rPr lang="en-US" sz="2800" b="1" i="1" dirty="0">
                <a:solidFill>
                  <a:schemeClr val="tx1"/>
                </a:solidFill>
              </a:rPr>
              <a:t>Saul increased all the more in strength, and confounded the Jews who dwelt in Damascus, </a:t>
            </a:r>
            <a:r>
              <a:rPr lang="en-US" sz="2800" b="1" i="1" u="sng" dirty="0">
                <a:solidFill>
                  <a:schemeClr val="tx1"/>
                </a:solidFill>
              </a:rPr>
              <a:t>proving that this Jesus is the Christ</a:t>
            </a:r>
            <a:r>
              <a:rPr lang="en-US" sz="2800" b="1" i="1" dirty="0">
                <a:solidFill>
                  <a:schemeClr val="tx1"/>
                </a:solidFill>
              </a:rPr>
              <a:t>. </a:t>
            </a:r>
            <a:endParaRPr lang="en-US" sz="2800" b="1" i="1" dirty="0" smtClean="0">
              <a:solidFill>
                <a:schemeClr val="tx1"/>
              </a:solidFill>
            </a:endParaRPr>
          </a:p>
          <a:p>
            <a:pPr algn="just"/>
            <a:endParaRPr lang="en-US" sz="1200" b="1" i="1" dirty="0">
              <a:solidFill>
                <a:schemeClr val="tx1"/>
              </a:solidFill>
            </a:endParaRPr>
          </a:p>
          <a:p>
            <a:pPr algn="just"/>
            <a:r>
              <a:rPr lang="en-US" sz="2800" b="1" dirty="0">
                <a:solidFill>
                  <a:schemeClr val="tx1"/>
                </a:solidFill>
              </a:rPr>
              <a:t>Acts </a:t>
            </a:r>
            <a:r>
              <a:rPr lang="en-US" sz="2800" b="1" dirty="0" smtClean="0">
                <a:solidFill>
                  <a:schemeClr val="tx1"/>
                </a:solidFill>
              </a:rPr>
              <a:t>18:28:  </a:t>
            </a:r>
            <a:r>
              <a:rPr lang="en-US" sz="2800" b="1" i="1" dirty="0" smtClean="0">
                <a:solidFill>
                  <a:schemeClr val="tx1"/>
                </a:solidFill>
              </a:rPr>
              <a:t>for </a:t>
            </a:r>
            <a:r>
              <a:rPr lang="en-US" sz="2800" b="1" i="1" dirty="0">
                <a:solidFill>
                  <a:schemeClr val="tx1"/>
                </a:solidFill>
              </a:rPr>
              <a:t>he vigorously refuted the Jews publicly, </a:t>
            </a:r>
            <a:r>
              <a:rPr lang="en-US" sz="2800" b="1" i="1" u="sng" dirty="0">
                <a:solidFill>
                  <a:schemeClr val="tx1"/>
                </a:solidFill>
              </a:rPr>
              <a:t>showing from the Scriptures that Jesus is the Christ</a:t>
            </a:r>
            <a:r>
              <a:rPr lang="en-US" sz="2800" b="1" i="1" dirty="0" smtClean="0">
                <a:solidFill>
                  <a:schemeClr val="tx1"/>
                </a:solidFill>
              </a:rPr>
              <a:t>.</a:t>
            </a:r>
            <a:endParaRPr lang="en-US" sz="2800" b="1" i="1" dirty="0">
              <a:solidFill>
                <a:schemeClr val="tx1"/>
              </a:solidFill>
            </a:endParaRPr>
          </a:p>
        </p:txBody>
      </p:sp>
    </p:spTree>
    <p:extLst>
      <p:ext uri="{BB962C8B-B14F-4D97-AF65-F5344CB8AC3E}">
        <p14:creationId xmlns:p14="http://schemas.microsoft.com/office/powerpoint/2010/main" val="31588760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dissolve">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defRPr/>
            </a:pPr>
            <a:r>
              <a:rPr lang="en-US" dirty="0" smtClean="0">
                <a:solidFill>
                  <a:schemeClr val="accent1">
                    <a:satMod val="150000"/>
                  </a:schemeClr>
                </a:solidFill>
              </a:rPr>
              <a:t>Introduction</a:t>
            </a:r>
            <a:endParaRPr lang="en-US" dirty="0">
              <a:solidFill>
                <a:schemeClr val="accent1">
                  <a:satMod val="150000"/>
                </a:schemeClr>
              </a:solidFill>
            </a:endParaRPr>
          </a:p>
        </p:txBody>
      </p:sp>
      <p:sp>
        <p:nvSpPr>
          <p:cNvPr id="3" name="Content Placeholder 2"/>
          <p:cNvSpPr>
            <a:spLocks noGrp="1"/>
          </p:cNvSpPr>
          <p:nvPr>
            <p:ph idx="1"/>
          </p:nvPr>
        </p:nvSpPr>
        <p:spPr>
          <a:xfrm>
            <a:off x="-34636" y="1447800"/>
            <a:ext cx="9144000" cy="5227638"/>
          </a:xfrm>
        </p:spPr>
        <p:txBody>
          <a:bodyPr rtlCol="0" anchor="t">
            <a:noAutofit/>
          </a:bodyPr>
          <a:lstStyle/>
          <a:p>
            <a:pPr marL="438912" indent="-320040" eaLnBrk="1" fontAlgn="auto" hangingPunct="1">
              <a:spcBef>
                <a:spcPts val="0"/>
              </a:spcBef>
              <a:spcAft>
                <a:spcPts val="1200"/>
              </a:spcAft>
              <a:buFont typeface="Wingdings 2"/>
              <a:buChar char=""/>
              <a:defRPr/>
            </a:pPr>
            <a:r>
              <a:rPr lang="en-US" sz="3000" b="1" dirty="0" smtClean="0">
                <a:effectLst>
                  <a:outerShdw blurRad="38100" dist="38100" dir="2700000" algn="tl">
                    <a:srgbClr val="000000">
                      <a:alpha val="43137"/>
                    </a:srgbClr>
                  </a:outerShdw>
                </a:effectLst>
              </a:rPr>
              <a:t>What’s the most important part of a building?  The foundation!</a:t>
            </a:r>
          </a:p>
          <a:p>
            <a:pPr marL="438912" indent="-320040" eaLnBrk="1" fontAlgn="auto" hangingPunct="1">
              <a:spcBef>
                <a:spcPts val="0"/>
              </a:spcBef>
              <a:spcAft>
                <a:spcPts val="1200"/>
              </a:spcAft>
              <a:buFont typeface="Wingdings 2"/>
              <a:buChar char=""/>
              <a:defRPr/>
            </a:pPr>
            <a:r>
              <a:rPr lang="en-US" sz="3000" b="1" dirty="0" smtClean="0">
                <a:effectLst>
                  <a:outerShdw blurRad="38100" dist="38100" dir="2700000" algn="tl">
                    <a:srgbClr val="000000">
                      <a:alpha val="43137"/>
                    </a:srgbClr>
                  </a:outerShdw>
                </a:effectLst>
              </a:rPr>
              <a:t>If the foundation is wrong, the building will never be right!</a:t>
            </a:r>
          </a:p>
        </p:txBody>
      </p:sp>
      <p:pic>
        <p:nvPicPr>
          <p:cNvPr id="4"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2</a:t>
            </a:fld>
            <a:endParaRPr lang="en-US" alt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858" y="1447800"/>
            <a:ext cx="3527411" cy="537292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fontScale="90000"/>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Christological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477962"/>
            <a:ext cx="8839200" cy="4770438"/>
          </a:xfrm>
        </p:spPr>
        <p:txBody>
          <a:bodyPr rtlCol="0" anchor="t">
            <a:noAutofit/>
          </a:bodyPr>
          <a:lstStyle/>
          <a:p>
            <a:pPr marL="438912" indent="-320040" eaLnBrk="1" fontAlgn="auto" hangingPunct="1">
              <a:spcBef>
                <a:spcPts val="0"/>
              </a:spcBef>
              <a:spcAft>
                <a:spcPts val="600"/>
              </a:spcAft>
              <a:buFont typeface="Wingdings 2"/>
              <a:buChar char=""/>
              <a:defRPr/>
            </a:pPr>
            <a:r>
              <a:rPr lang="en-US" sz="3400" b="1" i="1" dirty="0" smtClean="0">
                <a:effectLst>
                  <a:outerShdw blurRad="38100" dist="38100" dir="2700000" algn="tl">
                    <a:srgbClr val="000000">
                      <a:alpha val="43137"/>
                    </a:srgbClr>
                  </a:outerShdw>
                </a:effectLst>
              </a:rPr>
              <a:t>“no other foundation”</a:t>
            </a:r>
            <a:r>
              <a:rPr lang="en-US" sz="3400" b="1" dirty="0" smtClean="0">
                <a:effectLst>
                  <a:outerShdw blurRad="38100" dist="38100" dir="2700000" algn="tl">
                    <a:srgbClr val="000000">
                      <a:alpha val="43137"/>
                    </a:srgbClr>
                  </a:outerShdw>
                </a:effectLst>
              </a:rPr>
              <a:t>:  </a:t>
            </a:r>
            <a:r>
              <a:rPr lang="en-US" sz="3400" b="1" i="1" dirty="0" smtClean="0">
                <a:solidFill>
                  <a:srgbClr val="FF9900"/>
                </a:solidFill>
                <a:effectLst>
                  <a:outerShdw blurRad="38100" dist="38100" dir="2700000" algn="tl">
                    <a:srgbClr val="000000">
                      <a:alpha val="43137"/>
                    </a:srgbClr>
                  </a:outerShdw>
                </a:effectLst>
              </a:rPr>
              <a:t>1 Cor. 3:9-11</a:t>
            </a:r>
            <a:endParaRPr lang="en-US" sz="3400" b="1" i="1" dirty="0" smtClean="0">
              <a:effectLst>
                <a:outerShdw blurRad="38100" dist="38100" dir="2700000" algn="tl">
                  <a:srgbClr val="000000">
                    <a:alpha val="43137"/>
                  </a:srgbClr>
                </a:outerShdw>
              </a:effectLst>
            </a:endParaRPr>
          </a:p>
          <a:p>
            <a:pPr marL="809625" indent="-457200" eaLnBrk="1" fontAlgn="auto" hangingPunct="1">
              <a:spcBef>
                <a:spcPts val="0"/>
              </a:spcBef>
              <a:spcAft>
                <a:spcPts val="600"/>
              </a:spcAft>
              <a:buSzPct val="100000"/>
              <a:buFont typeface="Wingdings 2" panose="05020102010507070707" pitchFamily="18" charset="2"/>
              <a:buChar char="E"/>
              <a:defRPr/>
            </a:pPr>
            <a:r>
              <a:rPr lang="en-US" sz="2800" b="1" u="sng" dirty="0" smtClean="0">
                <a:effectLst>
                  <a:outerShdw blurRad="38100" dist="38100" dir="2700000" algn="tl">
                    <a:srgbClr val="000000">
                      <a:alpha val="43137"/>
                    </a:srgbClr>
                  </a:outerShdw>
                </a:effectLst>
              </a:rPr>
              <a:t>Why did Paul write this?</a:t>
            </a:r>
            <a:endParaRPr lang="en-US" sz="2800" b="1" dirty="0" smtClean="0">
              <a:solidFill>
                <a:srgbClr val="FF9900"/>
              </a:solidFill>
              <a:effectLst>
                <a:outerShdw blurRad="38100" dist="38100" dir="2700000" algn="tl">
                  <a:srgbClr val="000000">
                    <a:alpha val="43137"/>
                  </a:srgbClr>
                </a:outerShdw>
              </a:effectLst>
            </a:endParaRPr>
          </a:p>
          <a:p>
            <a:pPr marL="1319213" indent="-457200" eaLnBrk="1" fontAlgn="auto" hangingPunct="1">
              <a:spcBef>
                <a:spcPts val="0"/>
              </a:spcBef>
              <a:spcAft>
                <a:spcPts val="600"/>
              </a:spcAft>
              <a:buSzPct val="100000"/>
              <a:buFont typeface="Wingdings 2" panose="05020102010507070707" pitchFamily="18" charset="2"/>
              <a:buChar char=""/>
              <a:defRPr/>
            </a:pPr>
            <a:r>
              <a:rPr lang="en-US" sz="2800" b="1" dirty="0" smtClean="0">
                <a:effectLst>
                  <a:outerShdw blurRad="38100" dist="38100" dir="2700000" algn="tl">
                    <a:srgbClr val="000000">
                      <a:alpha val="43137"/>
                    </a:srgbClr>
                  </a:outerShdw>
                </a:effectLst>
              </a:rPr>
              <a:t>Church was rejecting the one </a:t>
            </a:r>
            <a:r>
              <a:rPr lang="en-US" sz="2800" b="1" i="1" dirty="0" smtClean="0">
                <a:effectLst>
                  <a:outerShdw blurRad="38100" dist="38100" dir="2700000" algn="tl">
                    <a:srgbClr val="000000">
                      <a:alpha val="43137"/>
                    </a:srgbClr>
                  </a:outerShdw>
                </a:effectLst>
              </a:rPr>
              <a:t>“sure foundation”</a:t>
            </a:r>
            <a:r>
              <a:rPr lang="en-US" sz="2800" b="1" dirty="0" smtClean="0">
                <a:effectLst>
                  <a:outerShdw blurRad="38100" dist="38100" dir="2700000" algn="tl">
                    <a:srgbClr val="000000">
                      <a:alpha val="43137"/>
                    </a:srgbClr>
                  </a:outerShdw>
                </a:effectLst>
              </a:rPr>
              <a:t>:</a:t>
            </a:r>
            <a:r>
              <a:rPr lang="en-US" sz="2800" b="1" i="1" dirty="0" smtClean="0">
                <a:effectLst>
                  <a:outerShdw blurRad="38100" dist="38100" dir="2700000" algn="tl">
                    <a:srgbClr val="000000">
                      <a:alpha val="43137"/>
                    </a:srgbClr>
                  </a:outerShdw>
                </a:effectLst>
              </a:rPr>
              <a:t>  </a:t>
            </a:r>
            <a:r>
              <a:rPr lang="en-US" sz="2800" b="1" i="1" dirty="0" smtClean="0">
                <a:solidFill>
                  <a:srgbClr val="FF9900"/>
                </a:solidFill>
                <a:effectLst>
                  <a:outerShdw blurRad="38100" dist="38100" dir="2700000" algn="tl">
                    <a:srgbClr val="000000">
                      <a:alpha val="43137"/>
                    </a:srgbClr>
                  </a:outerShdw>
                </a:effectLst>
              </a:rPr>
              <a:t>1 Cor. 1:12; 3:3, 5</a:t>
            </a:r>
          </a:p>
          <a:p>
            <a:pPr marL="1319213" indent="-457200" eaLnBrk="1" fontAlgn="auto" hangingPunct="1">
              <a:spcBef>
                <a:spcPts val="0"/>
              </a:spcBef>
              <a:spcAft>
                <a:spcPts val="600"/>
              </a:spcAft>
              <a:buSzPct val="100000"/>
              <a:buFont typeface="Wingdings 2" panose="05020102010507070707" pitchFamily="18" charset="2"/>
              <a:buChar char=""/>
              <a:defRPr/>
            </a:pPr>
            <a:r>
              <a:rPr lang="en-US" sz="2800" b="1" dirty="0" smtClean="0">
                <a:effectLst>
                  <a:outerShdw blurRad="38100" dist="38100" dir="2700000" algn="tl">
                    <a:srgbClr val="000000">
                      <a:alpha val="43137"/>
                    </a:srgbClr>
                  </a:outerShdw>
                </a:effectLst>
              </a:rPr>
              <a:t>What</a:t>
            </a:r>
            <a:r>
              <a:rPr lang="en-US" sz="2800" b="1" i="1" dirty="0" smtClean="0">
                <a:effectLst>
                  <a:outerShdw blurRad="38100" dist="38100" dir="2700000" algn="tl">
                    <a:srgbClr val="000000">
                      <a:alpha val="43137"/>
                    </a:srgbClr>
                  </a:outerShdw>
                </a:effectLst>
              </a:rPr>
              <a:t> “foundation” </a:t>
            </a:r>
            <a:r>
              <a:rPr lang="en-US" sz="2800" b="1" dirty="0" smtClean="0">
                <a:effectLst>
                  <a:outerShdw blurRad="38100" dist="38100" dir="2700000" algn="tl">
                    <a:srgbClr val="000000">
                      <a:alpha val="43137"/>
                    </a:srgbClr>
                  </a:outerShdw>
                </a:effectLst>
              </a:rPr>
              <a:t>did Paul lay in Corinth?  </a:t>
            </a:r>
            <a:r>
              <a:rPr lang="en-US" sz="2800" b="1" i="1" dirty="0" smtClean="0">
                <a:solidFill>
                  <a:srgbClr val="FF9900"/>
                </a:solidFill>
                <a:effectLst>
                  <a:outerShdw blurRad="38100" dist="38100" dir="2700000" algn="tl">
                    <a:srgbClr val="000000">
                      <a:alpha val="43137"/>
                    </a:srgbClr>
                  </a:outerShdw>
                </a:effectLst>
              </a:rPr>
              <a:t>1 Cor. 2:2; Acts 18:5</a:t>
            </a:r>
          </a:p>
          <a:p>
            <a:pPr marL="1319213" indent="-457200" eaLnBrk="1" fontAlgn="auto" hangingPunct="1">
              <a:spcBef>
                <a:spcPts val="0"/>
              </a:spcBef>
              <a:spcAft>
                <a:spcPts val="600"/>
              </a:spcAft>
              <a:buSzPct val="100000"/>
              <a:buFont typeface="Wingdings 2" panose="05020102010507070707" pitchFamily="18" charset="2"/>
              <a:buChar char=""/>
              <a:defRPr/>
            </a:pPr>
            <a:r>
              <a:rPr lang="en-US" sz="2800" b="1" i="1" dirty="0" smtClean="0">
                <a:effectLst>
                  <a:outerShdw blurRad="38100" dist="38100" dir="2700000" algn="tl">
                    <a:srgbClr val="000000">
                      <a:alpha val="43137"/>
                    </a:srgbClr>
                  </a:outerShdw>
                </a:effectLst>
              </a:rPr>
              <a:t>“foundation” </a:t>
            </a:r>
            <a:r>
              <a:rPr lang="en-US" sz="2800" b="1" dirty="0" smtClean="0">
                <a:effectLst>
                  <a:outerShdw blurRad="38100" dist="38100" dir="2700000" algn="tl">
                    <a:srgbClr val="000000">
                      <a:alpha val="43137"/>
                    </a:srgbClr>
                  </a:outerShdw>
                </a:effectLst>
              </a:rPr>
              <a:t>laid</a:t>
            </a:r>
            <a:r>
              <a:rPr lang="en-US" sz="2800" b="1" i="1" dirty="0" smtClean="0">
                <a:effectLst>
                  <a:outerShdw blurRad="38100" dist="38100" dir="2700000" algn="tl">
                    <a:srgbClr val="000000">
                      <a:alpha val="43137"/>
                    </a:srgbClr>
                  </a:outerShdw>
                </a:effectLst>
              </a:rPr>
              <a:t> (</a:t>
            </a:r>
            <a:r>
              <a:rPr lang="en-US" sz="2800" b="1" i="1" dirty="0" smtClean="0">
                <a:solidFill>
                  <a:srgbClr val="FF9900"/>
                </a:solidFill>
                <a:effectLst>
                  <a:outerShdw blurRad="38100" dist="38100" dir="2700000" algn="tl">
                    <a:srgbClr val="000000">
                      <a:alpha val="43137"/>
                    </a:srgbClr>
                  </a:outerShdw>
                </a:effectLst>
              </a:rPr>
              <a:t>Acts 18:5</a:t>
            </a:r>
            <a:r>
              <a:rPr lang="en-US" sz="2800" b="1" i="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was exactly what Peter confessed in </a:t>
            </a:r>
            <a:r>
              <a:rPr lang="en-US" sz="2800" b="1" i="1" dirty="0" smtClean="0">
                <a:solidFill>
                  <a:srgbClr val="FF9900"/>
                </a:solidFill>
                <a:effectLst>
                  <a:outerShdw blurRad="38100" dist="38100" dir="2700000" algn="tl">
                    <a:srgbClr val="000000">
                      <a:alpha val="43137"/>
                    </a:srgbClr>
                  </a:outerShdw>
                </a:effectLst>
              </a:rPr>
              <a:t>Matthew 16:16</a:t>
            </a:r>
            <a:r>
              <a:rPr lang="en-US" sz="2800" b="1" i="1" dirty="0" smtClean="0">
                <a:effectLst>
                  <a:outerShdw blurRad="38100" dist="38100" dir="2700000" algn="tl">
                    <a:srgbClr val="000000">
                      <a:alpha val="43137"/>
                    </a:srgbClr>
                  </a:outerShdw>
                </a:effectLst>
              </a:rPr>
              <a:t>:  “Thou are the Christ, the Son of the living God.” </a:t>
            </a:r>
            <a:r>
              <a:rPr lang="en-US" sz="2800" b="1" dirty="0" smtClean="0">
                <a:effectLst>
                  <a:outerShdw blurRad="38100" dist="38100" dir="2700000" algn="tl">
                    <a:srgbClr val="000000">
                      <a:alpha val="43137"/>
                    </a:srgbClr>
                  </a:outerShdw>
                </a:effectLst>
              </a:rPr>
              <a:t>cf. </a:t>
            </a:r>
            <a:r>
              <a:rPr lang="en-US" sz="2800" b="1" i="1" dirty="0" smtClean="0">
                <a:solidFill>
                  <a:srgbClr val="FF9900"/>
                </a:solidFill>
                <a:effectLst>
                  <a:outerShdw blurRad="38100" dist="38100" dir="2700000" algn="tl">
                    <a:srgbClr val="000000">
                      <a:alpha val="43137"/>
                    </a:srgbClr>
                  </a:outerShdw>
                </a:effectLst>
              </a:rPr>
              <a:t>Isa. 28:16; 1 Cor. 3:11; Acts 4:11-12</a:t>
            </a: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20</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Tree>
    <p:extLst>
      <p:ext uri="{BB962C8B-B14F-4D97-AF65-F5344CB8AC3E}">
        <p14:creationId xmlns:p14="http://schemas.microsoft.com/office/powerpoint/2010/main" val="19554409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defRPr/>
            </a:pPr>
            <a:r>
              <a:rPr lang="en-US" dirty="0" smtClean="0">
                <a:solidFill>
                  <a:schemeClr val="accent1">
                    <a:satMod val="150000"/>
                  </a:schemeClr>
                </a:solidFill>
              </a:rPr>
              <a:t>Conclusion</a:t>
            </a:r>
            <a:endParaRPr lang="en-US" dirty="0">
              <a:solidFill>
                <a:schemeClr val="accent1">
                  <a:satMod val="150000"/>
                </a:schemeClr>
              </a:solidFill>
            </a:endParaRPr>
          </a:p>
        </p:txBody>
      </p:sp>
      <p:sp>
        <p:nvSpPr>
          <p:cNvPr id="3" name="Content Placeholder 2"/>
          <p:cNvSpPr>
            <a:spLocks noGrp="1"/>
          </p:cNvSpPr>
          <p:nvPr>
            <p:ph idx="1"/>
          </p:nvPr>
        </p:nvSpPr>
        <p:spPr>
          <a:xfrm>
            <a:off x="152400" y="1601788"/>
            <a:ext cx="8915400" cy="5256212"/>
          </a:xfrm>
        </p:spPr>
        <p:txBody>
          <a:bodyPr rtlCol="0" anchor="t">
            <a:normAutofit lnSpcReduction="10000"/>
          </a:bodyPr>
          <a:lstStyle/>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Jesus Christ is </a:t>
            </a:r>
            <a:r>
              <a:rPr lang="en-US" sz="3000" b="1" i="1" dirty="0" smtClean="0">
                <a:effectLst>
                  <a:outerShdw blurRad="38100" dist="38100" dir="2700000" algn="tl">
                    <a:srgbClr val="000000">
                      <a:alpha val="43137"/>
                    </a:srgbClr>
                  </a:outerShdw>
                </a:effectLst>
              </a:rPr>
              <a:t>“the Savior of the body,” </a:t>
            </a:r>
            <a:r>
              <a:rPr lang="en-US" sz="3000" b="1" dirty="0" smtClean="0">
                <a:effectLst>
                  <a:outerShdw blurRad="38100" dist="38100" dir="2700000" algn="tl">
                    <a:srgbClr val="000000">
                      <a:alpha val="43137"/>
                    </a:srgbClr>
                  </a:outerShdw>
                </a:effectLst>
              </a:rPr>
              <a:t>which is</a:t>
            </a:r>
            <a:r>
              <a:rPr lang="en-US" sz="3000" b="1" i="1" dirty="0" smtClean="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His </a:t>
            </a:r>
            <a:r>
              <a:rPr lang="en-US" sz="3000" b="1" i="1" dirty="0" smtClean="0">
                <a:effectLst>
                  <a:outerShdw blurRad="38100" dist="38100" dir="2700000" algn="tl">
                    <a:srgbClr val="000000">
                      <a:alpha val="43137"/>
                    </a:srgbClr>
                  </a:outerShdw>
                </a:effectLst>
              </a:rPr>
              <a:t>“church” </a:t>
            </a:r>
            <a:r>
              <a:rPr lang="en-US" sz="3000" b="1" dirty="0" smtClean="0">
                <a:effectLst>
                  <a:outerShdw blurRad="38100" dist="38100" dir="2700000" algn="tl">
                    <a:srgbClr val="000000">
                      <a:alpha val="43137"/>
                    </a:srgbClr>
                  </a:outerShdw>
                </a:effectLst>
              </a:rPr>
              <a:t>(</a:t>
            </a:r>
            <a:r>
              <a:rPr lang="en-US" sz="3000" b="1" i="1" dirty="0" smtClean="0">
                <a:solidFill>
                  <a:srgbClr val="FF9900"/>
                </a:solidFill>
                <a:effectLst>
                  <a:outerShdw blurRad="38100" dist="38100" dir="2700000" algn="tl">
                    <a:srgbClr val="000000">
                      <a:alpha val="43137"/>
                    </a:srgbClr>
                  </a:outerShdw>
                </a:effectLst>
              </a:rPr>
              <a:t>Eph. 5:23; 1:22</a:t>
            </a:r>
            <a:r>
              <a:rPr lang="en-US" sz="3000" b="1" dirty="0" smtClean="0">
                <a:effectLst>
                  <a:outerShdw blurRad="38100" dist="38100" dir="2700000" algn="tl">
                    <a:srgbClr val="000000">
                      <a:alpha val="43137"/>
                    </a:srgbClr>
                  </a:outerShdw>
                </a:effectLst>
              </a:rPr>
              <a:t>).</a:t>
            </a:r>
          </a:p>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His </a:t>
            </a:r>
            <a:r>
              <a:rPr lang="en-US" sz="3000" b="1" i="1" u="sng" dirty="0" smtClean="0">
                <a:effectLst>
                  <a:outerShdw blurRad="38100" dist="38100" dir="2700000" algn="tl">
                    <a:srgbClr val="000000">
                      <a:alpha val="43137"/>
                    </a:srgbClr>
                  </a:outerShdw>
                </a:effectLst>
              </a:rPr>
              <a:t>identity</a:t>
            </a:r>
            <a:r>
              <a:rPr lang="en-US" sz="3000" b="1" dirty="0" smtClean="0">
                <a:effectLst>
                  <a:outerShdw blurRad="38100" dist="38100" dir="2700000" algn="tl">
                    <a:srgbClr val="000000">
                      <a:alpha val="43137"/>
                    </a:srgbClr>
                  </a:outerShdw>
                </a:effectLst>
              </a:rPr>
              <a:t> is the </a:t>
            </a:r>
            <a:r>
              <a:rPr lang="en-US" sz="3000" b="1" i="1" dirty="0" smtClean="0">
                <a:effectLst>
                  <a:outerShdw blurRad="38100" dist="38100" dir="2700000" algn="tl">
                    <a:srgbClr val="000000">
                      <a:alpha val="43137"/>
                    </a:srgbClr>
                  </a:outerShdw>
                </a:effectLst>
              </a:rPr>
              <a:t>“sure foundation”</a:t>
            </a:r>
            <a:r>
              <a:rPr lang="en-US" sz="3000" b="1" dirty="0" smtClean="0">
                <a:effectLst>
                  <a:outerShdw blurRad="38100" dist="38100" dir="2700000" algn="tl">
                    <a:srgbClr val="000000">
                      <a:alpha val="43137"/>
                    </a:srgbClr>
                  </a:outerShdw>
                </a:effectLst>
              </a:rPr>
              <a:t> God laid at </a:t>
            </a:r>
            <a:r>
              <a:rPr lang="en-US" sz="3000" b="1" i="1" dirty="0" smtClean="0">
                <a:effectLst>
                  <a:outerShdw blurRad="38100" dist="38100" dir="2700000" algn="tl">
                    <a:srgbClr val="000000">
                      <a:alpha val="43137"/>
                    </a:srgbClr>
                  </a:outerShdw>
                </a:effectLst>
              </a:rPr>
              <a:t>“Zion”</a:t>
            </a:r>
            <a:r>
              <a:rPr lang="en-US" sz="3000" b="1" dirty="0" smtClean="0">
                <a:effectLst>
                  <a:outerShdw blurRad="38100" dist="38100" dir="2700000" algn="tl">
                    <a:srgbClr val="000000">
                      <a:alpha val="43137"/>
                    </a:srgbClr>
                  </a:outerShdw>
                </a:effectLst>
              </a:rPr>
              <a:t> (</a:t>
            </a:r>
            <a:r>
              <a:rPr lang="en-US" sz="3000" b="1" i="1" dirty="0" smtClean="0">
                <a:solidFill>
                  <a:srgbClr val="FF9900"/>
                </a:solidFill>
                <a:effectLst>
                  <a:outerShdw blurRad="38100" dist="38100" dir="2700000" algn="tl">
                    <a:srgbClr val="000000">
                      <a:alpha val="43137"/>
                    </a:srgbClr>
                  </a:outerShdw>
                </a:effectLst>
              </a:rPr>
              <a:t>Isa. </a:t>
            </a:r>
            <a:r>
              <a:rPr lang="en-US" sz="3000" b="1" i="1" smtClean="0">
                <a:solidFill>
                  <a:srgbClr val="FF9900"/>
                </a:solidFill>
                <a:effectLst>
                  <a:outerShdw blurRad="38100" dist="38100" dir="2700000" algn="tl">
                    <a:srgbClr val="000000">
                      <a:alpha val="43137"/>
                    </a:srgbClr>
                  </a:outerShdw>
                </a:effectLst>
              </a:rPr>
              <a:t>28:16</a:t>
            </a:r>
            <a:r>
              <a:rPr lang="en-US" sz="3000" b="1" smtClean="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the </a:t>
            </a: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upon which He built His church (</a:t>
            </a:r>
            <a:r>
              <a:rPr lang="en-US" sz="3000" b="1" i="1" dirty="0" smtClean="0">
                <a:solidFill>
                  <a:srgbClr val="FF9900"/>
                </a:solidFill>
                <a:effectLst>
                  <a:outerShdw blurRad="38100" dist="38100" dir="2700000" algn="tl">
                    <a:srgbClr val="000000">
                      <a:alpha val="43137"/>
                    </a:srgbClr>
                  </a:outerShdw>
                </a:effectLst>
              </a:rPr>
              <a:t>Matt. 16:18</a:t>
            </a:r>
            <a:r>
              <a:rPr lang="en-US" sz="3000" b="1" dirty="0" smtClean="0">
                <a:effectLst>
                  <a:outerShdw blurRad="38100" dist="38100" dir="2700000" algn="tl">
                    <a:srgbClr val="000000">
                      <a:alpha val="43137"/>
                    </a:srgbClr>
                  </a:outerShdw>
                </a:effectLst>
              </a:rPr>
              <a:t>).</a:t>
            </a:r>
          </a:p>
          <a:p>
            <a:pPr marL="773112" indent="-342900" eaLnBrk="1" fontAlgn="auto" hangingPunct="1">
              <a:spcBef>
                <a:spcPts val="0"/>
              </a:spcBef>
              <a:spcAft>
                <a:spcPts val="1800"/>
              </a:spcAft>
              <a:buSzPct val="100000"/>
              <a:buFont typeface="Wingdings 2" panose="05020102010507070707" pitchFamily="18" charset="2"/>
              <a:buChar char="E"/>
              <a:defRPr/>
            </a:pPr>
            <a:r>
              <a:rPr lang="en-US" sz="2800" b="1" dirty="0" smtClean="0">
                <a:effectLst>
                  <a:outerShdw blurRad="38100" dist="38100" dir="2700000" algn="tl">
                    <a:srgbClr val="000000">
                      <a:alpha val="43137"/>
                    </a:srgbClr>
                  </a:outerShdw>
                </a:effectLst>
              </a:rPr>
              <a:t>Jesus’ </a:t>
            </a:r>
            <a:r>
              <a:rPr lang="en-US" sz="2800" b="1" i="1" u="sng" dirty="0" smtClean="0">
                <a:effectLst>
                  <a:outerShdw blurRad="38100" dist="38100" dir="2700000" algn="tl">
                    <a:srgbClr val="000000">
                      <a:alpha val="43137"/>
                    </a:srgbClr>
                  </a:outerShdw>
                </a:effectLst>
              </a:rPr>
              <a:t>identity</a:t>
            </a:r>
            <a:r>
              <a:rPr lang="en-US" sz="2800" b="1" dirty="0" smtClean="0">
                <a:effectLst>
                  <a:outerShdw blurRad="38100" dist="38100" dir="2700000" algn="tl">
                    <a:srgbClr val="000000">
                      <a:alpha val="43137"/>
                    </a:srgbClr>
                  </a:outerShdw>
                </a:effectLst>
              </a:rPr>
              <a:t> was the topic of discussion in </a:t>
            </a:r>
            <a:r>
              <a:rPr lang="en-US" sz="2800" b="1" i="1" dirty="0" smtClean="0">
                <a:solidFill>
                  <a:srgbClr val="FF9900"/>
                </a:solidFill>
                <a:effectLst>
                  <a:outerShdw blurRad="38100" dist="38100" dir="2700000" algn="tl">
                    <a:srgbClr val="000000">
                      <a:alpha val="43137"/>
                    </a:srgbClr>
                  </a:outerShdw>
                </a:effectLst>
              </a:rPr>
              <a:t>Matthew 16:13, 15</a:t>
            </a:r>
            <a:r>
              <a:rPr lang="en-US" sz="2800" b="1" dirty="0" smtClean="0">
                <a:effectLst>
                  <a:outerShdw blurRad="38100" dist="38100" dir="2700000" algn="tl">
                    <a:srgbClr val="000000">
                      <a:alpha val="43137"/>
                    </a:srgbClr>
                  </a:outerShdw>
                </a:effectLst>
              </a:rPr>
              <a:t>.</a:t>
            </a:r>
          </a:p>
          <a:p>
            <a:pPr marL="887412" indent="-457200" eaLnBrk="1" fontAlgn="auto" hangingPunct="1">
              <a:spcBef>
                <a:spcPts val="0"/>
              </a:spcBef>
              <a:spcAft>
                <a:spcPts val="1800"/>
              </a:spcAft>
              <a:buSzPct val="100000"/>
              <a:buFont typeface="Wingdings 2" panose="05020102010507070707" pitchFamily="18" charset="2"/>
              <a:buChar char="E"/>
              <a:defRPr/>
            </a:pPr>
            <a:r>
              <a:rPr lang="en-US" sz="2800" b="1" dirty="0" smtClean="0">
                <a:effectLst>
                  <a:outerShdw blurRad="38100" dist="38100" dir="2700000" algn="tl">
                    <a:srgbClr val="000000">
                      <a:alpha val="43137"/>
                    </a:srgbClr>
                  </a:outerShdw>
                </a:effectLst>
              </a:rPr>
              <a:t>Peter confessed His </a:t>
            </a:r>
            <a:r>
              <a:rPr lang="en-US" sz="2800" b="1" i="1" u="sng" dirty="0" smtClean="0">
                <a:effectLst>
                  <a:outerShdw blurRad="38100" dist="38100" dir="2700000" algn="tl">
                    <a:srgbClr val="000000">
                      <a:alpha val="43137"/>
                    </a:srgbClr>
                  </a:outerShdw>
                </a:effectLst>
              </a:rPr>
              <a:t>identity</a:t>
            </a:r>
            <a:r>
              <a:rPr lang="en-US" sz="2800" b="1" dirty="0" smtClean="0">
                <a:effectLst>
                  <a:outerShdw blurRad="38100" dist="38100" dir="2700000" algn="tl">
                    <a:srgbClr val="000000">
                      <a:alpha val="43137"/>
                    </a:srgbClr>
                  </a:outerShdw>
                </a:effectLst>
              </a:rPr>
              <a:t> in </a:t>
            </a:r>
            <a:r>
              <a:rPr lang="en-US" sz="2800" b="1" i="1" dirty="0" smtClean="0">
                <a:solidFill>
                  <a:srgbClr val="FF9900"/>
                </a:solidFill>
                <a:effectLst>
                  <a:outerShdw blurRad="38100" dist="38100" dir="2700000" algn="tl">
                    <a:srgbClr val="000000">
                      <a:alpha val="43137"/>
                    </a:srgbClr>
                  </a:outerShdw>
                </a:effectLst>
              </a:rPr>
              <a:t>Matthew 16:16</a:t>
            </a:r>
            <a:r>
              <a:rPr lang="en-US" sz="2800" b="1" dirty="0" smtClean="0">
                <a:effectLst>
                  <a:outerShdw blurRad="38100" dist="38100" dir="2700000" algn="tl">
                    <a:srgbClr val="000000">
                      <a:alpha val="43137"/>
                    </a:srgbClr>
                  </a:outerShdw>
                </a:effectLst>
              </a:rPr>
              <a:t>.</a:t>
            </a:r>
          </a:p>
          <a:p>
            <a:pPr marL="887412" indent="-457200" eaLnBrk="1" fontAlgn="auto" hangingPunct="1">
              <a:spcBef>
                <a:spcPts val="0"/>
              </a:spcBef>
              <a:spcAft>
                <a:spcPts val="1800"/>
              </a:spcAft>
              <a:buSzPct val="100000"/>
              <a:buFont typeface="Wingdings 2" panose="05020102010507070707" pitchFamily="18" charset="2"/>
              <a:buChar char="E"/>
              <a:defRPr/>
            </a:pPr>
            <a:r>
              <a:rPr lang="en-US" sz="2800" b="1" dirty="0" smtClean="0">
                <a:effectLst>
                  <a:outerShdw blurRad="38100" dist="38100" dir="2700000" algn="tl">
                    <a:srgbClr val="000000">
                      <a:alpha val="43137"/>
                    </a:srgbClr>
                  </a:outerShdw>
                </a:effectLst>
              </a:rPr>
              <a:t>This is the </a:t>
            </a:r>
            <a:r>
              <a:rPr lang="en-US" sz="2800" b="1" i="1" u="sng" dirty="0" smtClean="0">
                <a:effectLst>
                  <a:outerShdw blurRad="38100" dist="38100" dir="2700000" algn="tl">
                    <a:srgbClr val="000000">
                      <a:alpha val="43137"/>
                    </a:srgbClr>
                  </a:outerShdw>
                </a:effectLst>
              </a:rPr>
              <a:t>identity</a:t>
            </a:r>
            <a:r>
              <a:rPr lang="en-US" sz="2800" b="1" dirty="0" smtClean="0">
                <a:effectLst>
                  <a:outerShdw blurRad="38100" dist="38100" dir="2700000" algn="tl">
                    <a:srgbClr val="000000">
                      <a:alpha val="43137"/>
                    </a:srgbClr>
                  </a:outerShdw>
                </a:effectLst>
              </a:rPr>
              <a:t> all must confess to be saved:  </a:t>
            </a:r>
            <a:r>
              <a:rPr lang="en-US" sz="2800" b="1" i="1" dirty="0" smtClean="0">
                <a:solidFill>
                  <a:srgbClr val="FF9900"/>
                </a:solidFill>
                <a:effectLst>
                  <a:outerShdw blurRad="38100" dist="38100" dir="2700000" algn="tl">
                    <a:srgbClr val="000000">
                      <a:alpha val="43137"/>
                    </a:srgbClr>
                  </a:outerShdw>
                </a:effectLst>
              </a:rPr>
              <a:t>Rom. 10:10-11; Acts 8:37</a:t>
            </a:r>
            <a:endParaRPr lang="en-US" sz="2800" b="1" dirty="0" smtClean="0">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21</a:t>
            </a:fld>
            <a:endParaRPr lang="en-US" alt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par>
                          <p:cTn id="26" fill="hold">
                            <p:stCondLst>
                              <p:cond delay="3000"/>
                            </p:stCondLst>
                            <p:childTnLst>
                              <p:par>
                                <p:cTn id="27" presetID="9"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defRPr/>
            </a:pPr>
            <a:r>
              <a:rPr lang="en-US" dirty="0" smtClean="0">
                <a:solidFill>
                  <a:schemeClr val="accent1">
                    <a:satMod val="150000"/>
                  </a:schemeClr>
                </a:solidFill>
              </a:rPr>
              <a:t>Conclusion</a:t>
            </a:r>
            <a:endParaRPr lang="en-US" dirty="0">
              <a:solidFill>
                <a:schemeClr val="accent1">
                  <a:satMod val="150000"/>
                </a:schemeClr>
              </a:solidFill>
            </a:endParaRPr>
          </a:p>
        </p:txBody>
      </p:sp>
      <p:sp>
        <p:nvSpPr>
          <p:cNvPr id="3" name="Content Placeholder 2"/>
          <p:cNvSpPr>
            <a:spLocks noGrp="1"/>
          </p:cNvSpPr>
          <p:nvPr>
            <p:ph idx="1"/>
          </p:nvPr>
        </p:nvSpPr>
        <p:spPr>
          <a:xfrm>
            <a:off x="152400" y="1601788"/>
            <a:ext cx="8915400" cy="5256212"/>
          </a:xfrm>
        </p:spPr>
        <p:txBody>
          <a:bodyPr rtlCol="0" anchor="t">
            <a:normAutofit/>
          </a:bodyPr>
          <a:lstStyle/>
          <a:p>
            <a:pPr marL="438912" indent="-320040" eaLnBrk="1" fontAlgn="auto" hangingPunct="1">
              <a:spcBef>
                <a:spcPts val="0"/>
              </a:spcBef>
              <a:spcAft>
                <a:spcPts val="1200"/>
              </a:spcAft>
              <a:buFont typeface="Wingdings 2"/>
              <a:buChar char=""/>
              <a:defRPr/>
            </a:pPr>
            <a:r>
              <a:rPr lang="en-US" sz="3000" b="1" dirty="0" smtClean="0">
                <a:effectLst>
                  <a:outerShdw blurRad="38100" dist="38100" dir="2700000" algn="tl">
                    <a:srgbClr val="000000">
                      <a:alpha val="43137"/>
                    </a:srgbClr>
                  </a:outerShdw>
                </a:effectLst>
              </a:rPr>
              <a:t>Paul preached </a:t>
            </a:r>
            <a:r>
              <a:rPr lang="en-US" sz="3000" b="1" dirty="0" smtClean="0">
                <a:effectLst>
                  <a:outerShdw blurRad="38100" dist="38100" dir="2700000" algn="tl">
                    <a:srgbClr val="000000">
                      <a:alpha val="43137"/>
                    </a:srgbClr>
                  </a:outerShdw>
                </a:effectLst>
              </a:rPr>
              <a:t>Jesus’ </a:t>
            </a:r>
            <a:r>
              <a:rPr lang="en-US" sz="3000" b="1" dirty="0" smtClean="0">
                <a:effectLst>
                  <a:outerShdw blurRad="38100" dist="38100" dir="2700000" algn="tl">
                    <a:srgbClr val="000000">
                      <a:alpha val="43137"/>
                    </a:srgbClr>
                  </a:outerShdw>
                </a:effectLst>
              </a:rPr>
              <a:t>true </a:t>
            </a:r>
            <a:r>
              <a:rPr lang="en-US" sz="3000" b="1" i="1" u="sng" dirty="0" smtClean="0">
                <a:effectLst>
                  <a:outerShdw blurRad="38100" dist="38100" dir="2700000" algn="tl">
                    <a:srgbClr val="000000">
                      <a:alpha val="43137"/>
                    </a:srgbClr>
                  </a:outerShdw>
                </a:effectLst>
              </a:rPr>
              <a:t>identity</a:t>
            </a:r>
            <a:r>
              <a:rPr lang="en-US" sz="3000" b="1" dirty="0" smtClean="0">
                <a:effectLst>
                  <a:outerShdw blurRad="38100" dist="38100" dir="2700000" algn="tl">
                    <a:srgbClr val="000000">
                      <a:alpha val="43137"/>
                    </a:srgbClr>
                  </a:outerShdw>
                </a:effectLst>
              </a:rPr>
              <a:t>:  </a:t>
            </a:r>
            <a:r>
              <a:rPr lang="en-US" sz="3000" b="1" i="1" dirty="0" smtClean="0">
                <a:effectLst>
                  <a:outerShdw blurRad="38100" dist="38100" dir="2700000" algn="tl">
                    <a:srgbClr val="000000">
                      <a:alpha val="43137"/>
                    </a:srgbClr>
                  </a:outerShdw>
                </a:effectLst>
              </a:rPr>
              <a:t>“…that Jesus is the Christ…” </a:t>
            </a:r>
            <a:r>
              <a:rPr lang="en-US" sz="3000" b="1" dirty="0" smtClean="0">
                <a:effectLst>
                  <a:outerShdw blurRad="38100" dist="38100" dir="2700000" algn="tl">
                    <a:srgbClr val="000000">
                      <a:alpha val="43137"/>
                    </a:srgbClr>
                  </a:outerShdw>
                </a:effectLst>
              </a:rPr>
              <a:t>(</a:t>
            </a:r>
            <a:r>
              <a:rPr lang="en-US" sz="3000" b="1" i="1" dirty="0" smtClean="0">
                <a:solidFill>
                  <a:srgbClr val="FF9900"/>
                </a:solidFill>
                <a:effectLst>
                  <a:outerShdw blurRad="38100" dist="38100" dir="2700000" algn="tl">
                    <a:srgbClr val="000000">
                      <a:alpha val="43137"/>
                    </a:srgbClr>
                  </a:outerShdw>
                </a:effectLst>
              </a:rPr>
              <a:t>Acts 18:5</a:t>
            </a:r>
            <a:r>
              <a:rPr lang="en-US" sz="3000" b="1" dirty="0" smtClean="0">
                <a:effectLst>
                  <a:outerShdw blurRad="38100" dist="38100" dir="2700000" algn="tl">
                    <a:srgbClr val="000000">
                      <a:alpha val="43137"/>
                    </a:srgbClr>
                  </a:outerShdw>
                </a:effectLst>
              </a:rPr>
              <a:t>).</a:t>
            </a:r>
          </a:p>
          <a:p>
            <a:pPr marL="438912" indent="-320040" eaLnBrk="1" fontAlgn="auto" hangingPunct="1">
              <a:spcBef>
                <a:spcPts val="0"/>
              </a:spcBef>
              <a:spcAft>
                <a:spcPts val="1200"/>
              </a:spcAft>
              <a:buFont typeface="Wingdings 2"/>
              <a:buChar char=""/>
              <a:defRPr/>
            </a:pPr>
            <a:r>
              <a:rPr lang="en-US" sz="3000" b="1" dirty="0" smtClean="0">
                <a:effectLst>
                  <a:outerShdw blurRad="38100" dist="38100" dir="2700000" algn="tl">
                    <a:srgbClr val="000000">
                      <a:alpha val="43137"/>
                    </a:srgbClr>
                  </a:outerShdw>
                </a:effectLst>
              </a:rPr>
              <a:t>His resurrection proved His claim to that </a:t>
            </a:r>
            <a:r>
              <a:rPr lang="en-US" sz="3000" b="1" i="1" u="sng" dirty="0" smtClean="0">
                <a:effectLst>
                  <a:outerShdw blurRad="38100" dist="38100" dir="2700000" algn="tl">
                    <a:srgbClr val="000000">
                      <a:alpha val="43137"/>
                    </a:srgbClr>
                  </a:outerShdw>
                </a:effectLst>
              </a:rPr>
              <a:t>identity</a:t>
            </a:r>
            <a:r>
              <a:rPr lang="en-US" sz="3000" b="1" dirty="0" smtClean="0">
                <a:effectLst>
                  <a:outerShdw blurRad="38100" dist="38100" dir="2700000" algn="tl">
                    <a:srgbClr val="000000">
                      <a:alpha val="43137"/>
                    </a:srgbClr>
                  </a:outerShdw>
                </a:effectLst>
              </a:rPr>
              <a:t> (</a:t>
            </a:r>
            <a:r>
              <a:rPr lang="en-US" sz="3000" b="1" i="1" dirty="0" smtClean="0">
                <a:solidFill>
                  <a:srgbClr val="FF9900"/>
                </a:solidFill>
                <a:effectLst>
                  <a:outerShdw blurRad="38100" dist="38100" dir="2700000" algn="tl">
                    <a:srgbClr val="000000">
                      <a:alpha val="43137"/>
                    </a:srgbClr>
                  </a:outerShdw>
                </a:effectLst>
              </a:rPr>
              <a:t>Rom. 1:4</a:t>
            </a:r>
            <a:r>
              <a:rPr lang="en-US" sz="3000" b="1" dirty="0" smtClean="0">
                <a:effectLst>
                  <a:outerShdw blurRad="38100" dist="38100" dir="2700000" algn="tl">
                    <a:srgbClr val="000000">
                      <a:alpha val="43137"/>
                    </a:srgbClr>
                  </a:outerShdw>
                </a:effectLst>
              </a:rPr>
              <a:t>).</a:t>
            </a:r>
          </a:p>
          <a:p>
            <a:pPr marL="914400" indent="-485775" eaLnBrk="1" fontAlgn="auto" hangingPunct="1">
              <a:spcBef>
                <a:spcPts val="0"/>
              </a:spcBef>
              <a:spcAft>
                <a:spcPts val="1200"/>
              </a:spcAft>
              <a:buSzPct val="100000"/>
              <a:buFont typeface="Wingdings 2" panose="05020102010507070707" pitchFamily="18" charset="2"/>
              <a:buChar char="E"/>
              <a:defRPr/>
            </a:pPr>
            <a:r>
              <a:rPr lang="en-US" sz="2800" b="1" dirty="0" smtClean="0">
                <a:effectLst>
                  <a:outerShdw blurRad="38100" dist="38100" dir="2700000" algn="tl">
                    <a:srgbClr val="000000">
                      <a:alpha val="43137"/>
                    </a:srgbClr>
                  </a:outerShdw>
                </a:effectLst>
              </a:rPr>
              <a:t>If Jesus not who he claims to be:  </a:t>
            </a:r>
            <a:r>
              <a:rPr lang="en-US" sz="2800" b="1" i="1" dirty="0" smtClean="0">
                <a:solidFill>
                  <a:srgbClr val="FF9900"/>
                </a:solidFill>
                <a:effectLst>
                  <a:outerShdw blurRad="38100" dist="38100" dir="2700000" algn="tl">
                    <a:srgbClr val="000000">
                      <a:alpha val="43137"/>
                    </a:srgbClr>
                  </a:outerShdw>
                </a:effectLst>
              </a:rPr>
              <a:t>1 Cor. 15:17-19</a:t>
            </a:r>
            <a:endParaRPr lang="en-US" sz="2800" b="1" dirty="0" smtClean="0">
              <a:effectLst>
                <a:outerShdw blurRad="38100" dist="38100" dir="2700000" algn="tl">
                  <a:srgbClr val="000000">
                    <a:alpha val="43137"/>
                  </a:srgbClr>
                </a:outerShdw>
              </a:effectLst>
            </a:endParaRPr>
          </a:p>
          <a:p>
            <a:pPr marL="887412" indent="-457200" eaLnBrk="1" fontAlgn="auto" hangingPunct="1">
              <a:spcBef>
                <a:spcPts val="0"/>
              </a:spcBef>
              <a:spcAft>
                <a:spcPts val="1200"/>
              </a:spcAft>
              <a:buSzPct val="100000"/>
              <a:buFont typeface="Wingdings 2" panose="05020102010507070707" pitchFamily="18" charset="2"/>
              <a:buChar char="E"/>
              <a:defRPr/>
            </a:pPr>
            <a:r>
              <a:rPr lang="en-US" sz="2800" b="1" dirty="0" smtClean="0">
                <a:effectLst>
                  <a:outerShdw blurRad="38100" dist="38100" dir="2700000" algn="tl">
                    <a:srgbClr val="000000">
                      <a:alpha val="43137"/>
                    </a:srgbClr>
                  </a:outerShdw>
                </a:effectLst>
              </a:rPr>
              <a:t>He did not rise from the dead and He cannot save!</a:t>
            </a:r>
          </a:p>
          <a:p>
            <a:pPr marL="887412" indent="-457200" eaLnBrk="1" fontAlgn="auto" hangingPunct="1">
              <a:spcBef>
                <a:spcPts val="0"/>
              </a:spcBef>
              <a:spcAft>
                <a:spcPts val="1200"/>
              </a:spcAft>
              <a:buSzPct val="100000"/>
              <a:buFont typeface="Wingdings 2" panose="05020102010507070707" pitchFamily="18" charset="2"/>
              <a:buChar char="E"/>
              <a:defRPr/>
            </a:pPr>
            <a:r>
              <a:rPr lang="en-US" sz="2800" b="1" dirty="0" smtClean="0">
                <a:effectLst>
                  <a:outerShdw blurRad="38100" dist="38100" dir="2700000" algn="tl">
                    <a:srgbClr val="000000">
                      <a:alpha val="43137"/>
                    </a:srgbClr>
                  </a:outerShdw>
                </a:effectLst>
              </a:rPr>
              <a:t>He could not be </a:t>
            </a:r>
            <a:r>
              <a:rPr lang="en-US" sz="2800" b="1" i="1" dirty="0" smtClean="0">
                <a:effectLst>
                  <a:outerShdw blurRad="38100" dist="38100" dir="2700000" algn="tl">
                    <a:srgbClr val="000000">
                      <a:alpha val="43137"/>
                    </a:srgbClr>
                  </a:outerShdw>
                </a:effectLst>
              </a:rPr>
              <a:t>“the Savior of the body” </a:t>
            </a:r>
            <a:r>
              <a:rPr lang="en-US" sz="2800" b="1" dirty="0" smtClean="0">
                <a:effectLst>
                  <a:outerShdw blurRad="38100" dist="38100" dir="2700000" algn="tl">
                    <a:srgbClr val="000000">
                      <a:alpha val="43137"/>
                    </a:srgbClr>
                  </a:outerShdw>
                </a:effectLst>
              </a:rPr>
              <a:t>or the </a:t>
            </a:r>
            <a:r>
              <a:rPr lang="en-US" sz="2800" b="1" i="1" dirty="0" smtClean="0">
                <a:effectLst>
                  <a:outerShdw blurRad="38100" dist="38100" dir="2700000" algn="tl">
                    <a:srgbClr val="000000">
                      <a:alpha val="43137"/>
                    </a:srgbClr>
                  </a:outerShdw>
                </a:effectLst>
              </a:rPr>
              <a:t>“sure foundation”  </a:t>
            </a:r>
            <a:r>
              <a:rPr lang="en-US" sz="2800" b="1" dirty="0" smtClean="0">
                <a:effectLst>
                  <a:outerShdw blurRad="38100" dist="38100" dir="2700000" algn="tl">
                    <a:srgbClr val="000000">
                      <a:alpha val="43137"/>
                    </a:srgbClr>
                  </a:outerShdw>
                </a:effectLst>
              </a:rPr>
              <a:t>laid at </a:t>
            </a:r>
            <a:r>
              <a:rPr lang="en-US" sz="2800" b="1" i="1" dirty="0" smtClean="0">
                <a:effectLst>
                  <a:outerShdw blurRad="38100" dist="38100" dir="2700000" algn="tl">
                    <a:srgbClr val="000000">
                      <a:alpha val="43137"/>
                    </a:srgbClr>
                  </a:outerShdw>
                </a:effectLst>
              </a:rPr>
              <a:t>“Zion.”</a:t>
            </a:r>
          </a:p>
          <a:p>
            <a:pPr marL="457200" indent="-393700" eaLnBrk="1" fontAlgn="auto" hangingPunct="1">
              <a:spcBef>
                <a:spcPts val="0"/>
              </a:spcBef>
              <a:spcAft>
                <a:spcPts val="1200"/>
              </a:spcAft>
              <a:buSzPct val="125000"/>
              <a:buFont typeface="Wingdings" panose="05000000000000000000" pitchFamily="2" charset="2"/>
              <a:buChar char="§"/>
              <a:defRPr/>
            </a:pPr>
            <a:r>
              <a:rPr lang="en-US" sz="2800" b="1" dirty="0" smtClean="0">
                <a:effectLst>
                  <a:outerShdw blurRad="38100" dist="38100" dir="2700000" algn="tl">
                    <a:srgbClr val="000000">
                      <a:alpha val="43137"/>
                    </a:srgbClr>
                  </a:outerShdw>
                </a:effectLst>
              </a:rPr>
              <a:t>But His claim </a:t>
            </a:r>
            <a:r>
              <a:rPr lang="en-US" sz="2800" b="1" u="sng" dirty="0" smtClean="0">
                <a:effectLst>
                  <a:outerShdw blurRad="38100" dist="38100" dir="2700000" algn="tl">
                    <a:srgbClr val="000000">
                      <a:alpha val="43137"/>
                    </a:srgbClr>
                  </a:outerShdw>
                </a:effectLst>
              </a:rPr>
              <a:t>IS</a:t>
            </a:r>
            <a:r>
              <a:rPr lang="en-US" sz="2800" b="1" dirty="0" smtClean="0">
                <a:effectLst>
                  <a:outerShdw blurRad="38100" dist="38100" dir="2700000" algn="tl">
                    <a:srgbClr val="000000">
                      <a:alpha val="43137"/>
                    </a:srgbClr>
                  </a:outerShdw>
                </a:effectLst>
              </a:rPr>
              <a:t> true!  </a:t>
            </a:r>
            <a:r>
              <a:rPr lang="en-US" sz="2800" b="1" i="1" dirty="0" smtClean="0">
                <a:solidFill>
                  <a:srgbClr val="FF9900"/>
                </a:solidFill>
                <a:effectLst>
                  <a:outerShdw blurRad="38100" dist="38100" dir="2700000" algn="tl">
                    <a:srgbClr val="000000">
                      <a:alpha val="43137"/>
                    </a:srgbClr>
                  </a:outerShdw>
                </a:effectLst>
              </a:rPr>
              <a:t>Jn. 11:25-27</a:t>
            </a:r>
            <a:endParaRPr lang="en-US" sz="2800" b="1" dirty="0" smtClean="0">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22</a:t>
            </a:fld>
            <a:endParaRPr lang="en-US" altLang="en-US"/>
          </a:p>
        </p:txBody>
      </p:sp>
    </p:spTree>
    <p:extLst>
      <p:ext uri="{BB962C8B-B14F-4D97-AF65-F5344CB8AC3E}">
        <p14:creationId xmlns:p14="http://schemas.microsoft.com/office/powerpoint/2010/main" val="108369381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par>
                          <p:cTn id="26" fill="hold">
                            <p:stCondLst>
                              <p:cond delay="3000"/>
                            </p:stCondLst>
                            <p:childTnLst>
                              <p:par>
                                <p:cTn id="27" presetID="9"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par>
                          <p:cTn id="30" fill="hold">
                            <p:stCondLst>
                              <p:cond delay="3500"/>
                            </p:stCondLst>
                            <p:childTnLst>
                              <p:par>
                                <p:cTn id="31" presetID="9"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ssolv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defRPr/>
            </a:pPr>
            <a:r>
              <a:rPr lang="en-US" dirty="0" smtClean="0">
                <a:solidFill>
                  <a:schemeClr val="accent1">
                    <a:satMod val="150000"/>
                  </a:schemeClr>
                </a:solidFill>
              </a:rPr>
              <a:t>Conclusion</a:t>
            </a:r>
            <a:endParaRPr lang="en-US" dirty="0">
              <a:solidFill>
                <a:schemeClr val="accent1">
                  <a:satMod val="150000"/>
                </a:schemeClr>
              </a:solidFill>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23</a:t>
            </a:fld>
            <a:endParaRPr lang="en-US" altLang="en-US"/>
          </a:p>
        </p:txBody>
      </p:sp>
      <p:sp>
        <p:nvSpPr>
          <p:cNvPr id="6" name="Rounded Rectangle 5"/>
          <p:cNvSpPr/>
          <p:nvPr/>
        </p:nvSpPr>
        <p:spPr>
          <a:xfrm>
            <a:off x="368300" y="1956594"/>
            <a:ext cx="8404225"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smtClean="0">
                <a:solidFill>
                  <a:schemeClr val="tx1"/>
                </a:solidFill>
              </a:rPr>
              <a:t>Do you believe this?</a:t>
            </a:r>
            <a:endParaRPr lang="en-US" sz="7200" b="1" i="1" dirty="0">
              <a:solidFill>
                <a:schemeClr val="tx1"/>
              </a:solidFill>
            </a:endParaRPr>
          </a:p>
        </p:txBody>
      </p:sp>
    </p:spTree>
    <p:extLst>
      <p:ext uri="{BB962C8B-B14F-4D97-AF65-F5344CB8AC3E}">
        <p14:creationId xmlns:p14="http://schemas.microsoft.com/office/powerpoint/2010/main" val="174446266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defRPr/>
            </a:pPr>
            <a:r>
              <a:rPr lang="en-US" dirty="0" smtClean="0">
                <a:solidFill>
                  <a:schemeClr val="accent1">
                    <a:satMod val="150000"/>
                  </a:schemeClr>
                </a:solidFill>
              </a:rPr>
              <a:t>Introduction</a:t>
            </a:r>
            <a:endParaRPr lang="en-US" dirty="0">
              <a:solidFill>
                <a:schemeClr val="accent1">
                  <a:satMod val="150000"/>
                </a:schemeClr>
              </a:solidFill>
            </a:endParaRPr>
          </a:p>
        </p:txBody>
      </p:sp>
      <p:sp>
        <p:nvSpPr>
          <p:cNvPr id="3" name="Content Placeholder 2"/>
          <p:cNvSpPr>
            <a:spLocks noGrp="1"/>
          </p:cNvSpPr>
          <p:nvPr>
            <p:ph idx="1"/>
          </p:nvPr>
        </p:nvSpPr>
        <p:spPr>
          <a:xfrm>
            <a:off x="-34636" y="1554162"/>
            <a:ext cx="5825836" cy="5227638"/>
          </a:xfrm>
        </p:spPr>
        <p:txBody>
          <a:bodyPr rtlCol="0" anchor="t">
            <a:noAutofit/>
          </a:bodyPr>
          <a:lstStyle/>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Foundation extends 110’ below street level to solid bedrock.</a:t>
            </a:r>
          </a:p>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1 million cubic yards of fill, 28 new acres of prime real estate.</a:t>
            </a:r>
          </a:p>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Cubic concrete and steel pedestal 187’ high by 200’.</a:t>
            </a:r>
          </a:p>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Foundation has 24 steel columns each 60’ tall and weighing 70.5 tons.</a:t>
            </a:r>
          </a:p>
        </p:txBody>
      </p:sp>
      <p:pic>
        <p:nvPicPr>
          <p:cNvPr id="4"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3</a:t>
            </a:fld>
            <a:endParaRPr lang="en-US" altLang="en-US"/>
          </a:p>
        </p:txBody>
      </p:sp>
      <p:grpSp>
        <p:nvGrpSpPr>
          <p:cNvPr id="9" name="Group 8"/>
          <p:cNvGrpSpPr/>
          <p:nvPr/>
        </p:nvGrpSpPr>
        <p:grpSpPr>
          <a:xfrm>
            <a:off x="5884329" y="1408176"/>
            <a:ext cx="3716871" cy="5410200"/>
            <a:chOff x="5884329" y="1408176"/>
            <a:chExt cx="3716871" cy="54102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4329" y="1408176"/>
              <a:ext cx="3716871" cy="5410200"/>
            </a:xfrm>
            <a:prstGeom prst="rect">
              <a:avLst/>
            </a:prstGeom>
          </p:spPr>
        </p:pic>
        <p:sp>
          <p:nvSpPr>
            <p:cNvPr id="8" name="TextBox 7"/>
            <p:cNvSpPr txBox="1"/>
            <p:nvPr/>
          </p:nvSpPr>
          <p:spPr>
            <a:xfrm>
              <a:off x="6096000" y="5943600"/>
              <a:ext cx="2830903" cy="369332"/>
            </a:xfrm>
            <a:prstGeom prst="rect">
              <a:avLst/>
            </a:prstGeom>
            <a:noFill/>
          </p:spPr>
          <p:txBody>
            <a:bodyPr wrap="none" rtlCol="0">
              <a:spAutoFit/>
            </a:bodyPr>
            <a:lstStyle/>
            <a:p>
              <a:r>
                <a:rPr lang="en-US" b="1" i="1" dirty="0" smtClean="0">
                  <a:solidFill>
                    <a:srgbClr val="FFFF00"/>
                  </a:solidFill>
                </a:rPr>
                <a:t>One World Trade Center</a:t>
              </a:r>
              <a:endParaRPr lang="en-US" b="1" i="1" dirty="0">
                <a:solidFill>
                  <a:srgbClr val="FFFF00"/>
                </a:solidFill>
              </a:endParaRPr>
            </a:p>
          </p:txBody>
        </p:sp>
      </p:grpSp>
    </p:spTree>
    <p:extLst>
      <p:ext uri="{BB962C8B-B14F-4D97-AF65-F5344CB8AC3E}">
        <p14:creationId xmlns:p14="http://schemas.microsoft.com/office/powerpoint/2010/main" val="227089864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05B24A-AB5F-4F5D-A80B-00D568921CEF}" type="slidenum">
              <a:rPr lang="en-US" altLang="en-US" smtClean="0"/>
              <a:pPr/>
              <a:t>4</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Oval 3"/>
          <p:cNvSpPr/>
          <p:nvPr/>
        </p:nvSpPr>
        <p:spPr>
          <a:xfrm>
            <a:off x="457200" y="1981200"/>
            <a:ext cx="3733800" cy="2895600"/>
          </a:xfrm>
          <a:prstGeom prst="ellipse">
            <a:avLst/>
          </a:prstGeom>
          <a:noFill/>
          <a:ln w="825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06928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lstStyle/>
          <a:p>
            <a:pPr eaLnBrk="1" fontAlgn="auto" hangingPunct="1">
              <a:spcAft>
                <a:spcPts val="0"/>
              </a:spcAft>
              <a:defRPr/>
            </a:pPr>
            <a:r>
              <a:rPr lang="en-US" dirty="0" smtClean="0">
                <a:solidFill>
                  <a:schemeClr val="accent1">
                    <a:satMod val="150000"/>
                  </a:schemeClr>
                </a:solidFill>
              </a:rPr>
              <a:t>Introduction</a:t>
            </a:r>
            <a:endParaRPr lang="en-US" dirty="0">
              <a:solidFill>
                <a:schemeClr val="accent1">
                  <a:satMod val="150000"/>
                </a:schemeClr>
              </a:solidFill>
            </a:endParaRPr>
          </a:p>
        </p:txBody>
      </p:sp>
      <p:sp>
        <p:nvSpPr>
          <p:cNvPr id="3" name="Content Placeholder 2"/>
          <p:cNvSpPr>
            <a:spLocks noGrp="1"/>
          </p:cNvSpPr>
          <p:nvPr>
            <p:ph idx="1"/>
          </p:nvPr>
        </p:nvSpPr>
        <p:spPr>
          <a:xfrm>
            <a:off x="-34636" y="1477962"/>
            <a:ext cx="9144000" cy="5227638"/>
          </a:xfrm>
        </p:spPr>
        <p:txBody>
          <a:bodyPr rtlCol="0" anchor="t">
            <a:noAutofit/>
          </a:bodyPr>
          <a:lstStyle/>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Like </a:t>
            </a:r>
            <a:r>
              <a:rPr lang="en-US" sz="3000" b="1" i="1" dirty="0" smtClean="0">
                <a:effectLst>
                  <a:outerShdw blurRad="38100" dist="38100" dir="2700000" algn="tl">
                    <a:srgbClr val="000000">
                      <a:alpha val="43137"/>
                    </a:srgbClr>
                  </a:outerShdw>
                </a:effectLst>
              </a:rPr>
              <a:t>One WTC</a:t>
            </a:r>
            <a:r>
              <a:rPr lang="en-US" sz="3000" b="1" dirty="0" smtClean="0">
                <a:effectLst>
                  <a:outerShdw blurRad="38100" dist="38100" dir="2700000" algn="tl">
                    <a:srgbClr val="000000">
                      <a:alpha val="43137"/>
                    </a:srgbClr>
                  </a:outerShdw>
                </a:effectLst>
              </a:rPr>
              <a:t>, Christ’s church is built upon a </a:t>
            </a:r>
            <a:r>
              <a:rPr lang="en-US" sz="3000" b="1" i="1" dirty="0" smtClean="0">
                <a:effectLst>
                  <a:outerShdw blurRad="38100" dist="38100" dir="2700000" algn="tl">
                    <a:srgbClr val="000000">
                      <a:alpha val="43137"/>
                    </a:srgbClr>
                  </a:outerShdw>
                </a:effectLst>
              </a:rPr>
              <a:t>“sure foundation”</a:t>
            </a:r>
            <a:r>
              <a:rPr lang="en-US" sz="3000" b="1" dirty="0" smtClean="0">
                <a:effectLst>
                  <a:outerShdw blurRad="38100" dist="38100" dir="2700000" algn="tl">
                    <a:srgbClr val="000000">
                      <a:alpha val="43137"/>
                    </a:srgbClr>
                  </a:outerShdw>
                </a:effectLst>
              </a:rPr>
              <a:t> (</a:t>
            </a:r>
            <a:r>
              <a:rPr lang="en-US" sz="3000" b="1" i="1" dirty="0" smtClean="0">
                <a:solidFill>
                  <a:srgbClr val="FF9900"/>
                </a:solidFill>
                <a:effectLst>
                  <a:outerShdw blurRad="38100" dist="38100" dir="2700000" algn="tl">
                    <a:srgbClr val="000000">
                      <a:alpha val="43137"/>
                    </a:srgbClr>
                  </a:outerShdw>
                </a:effectLst>
              </a:rPr>
              <a:t>Isa. 28:16</a:t>
            </a:r>
            <a:r>
              <a:rPr lang="en-US" sz="3000" b="1" dirty="0" smtClean="0">
                <a:effectLst>
                  <a:outerShdw blurRad="38100" dist="38100" dir="2700000" algn="tl">
                    <a:srgbClr val="000000">
                      <a:alpha val="43137"/>
                    </a:srgbClr>
                  </a:outerShdw>
                </a:effectLst>
              </a:rPr>
              <a:t>) </a:t>
            </a:r>
            <a:r>
              <a:rPr lang="en-US" sz="3000" b="1" smtClean="0">
                <a:effectLst>
                  <a:outerShdw blurRad="38100" dist="38100" dir="2700000" algn="tl">
                    <a:srgbClr val="000000">
                      <a:alpha val="43137"/>
                    </a:srgbClr>
                  </a:outerShdw>
                </a:effectLst>
              </a:rPr>
              <a:t>of bedrock; </a:t>
            </a:r>
            <a:r>
              <a:rPr lang="en-US" sz="3000" b="1" i="1" dirty="0" smtClean="0">
                <a:effectLst>
                  <a:outerShdw blurRad="38100" dist="38100" dir="2700000" algn="tl">
                    <a:srgbClr val="000000">
                      <a:alpha val="43137"/>
                    </a:srgbClr>
                  </a:outerShdw>
                </a:effectLst>
              </a:rPr>
              <a:t>“upon this rock I will build My church”</a:t>
            </a:r>
            <a:r>
              <a:rPr lang="en-US" sz="3000" b="1" dirty="0" smtClean="0">
                <a:effectLst>
                  <a:outerShdw blurRad="38100" dist="38100" dir="2700000" algn="tl">
                    <a:srgbClr val="000000">
                      <a:alpha val="43137"/>
                    </a:srgbClr>
                  </a:outerShdw>
                </a:effectLst>
              </a:rPr>
              <a:t> (</a:t>
            </a:r>
            <a:r>
              <a:rPr lang="en-US" sz="3000" b="1" i="1" dirty="0" smtClean="0">
                <a:solidFill>
                  <a:srgbClr val="FF9900"/>
                </a:solidFill>
                <a:effectLst>
                  <a:outerShdw blurRad="38100" dist="38100" dir="2700000" algn="tl">
                    <a:srgbClr val="000000">
                      <a:alpha val="43137"/>
                    </a:srgbClr>
                  </a:outerShdw>
                </a:effectLst>
              </a:rPr>
              <a:t>Matt. 16:18</a:t>
            </a:r>
            <a:r>
              <a:rPr lang="en-US" sz="3000" b="1" dirty="0" smtClean="0">
                <a:effectLst>
                  <a:outerShdw blurRad="38100" dist="38100" dir="2700000" algn="tl">
                    <a:srgbClr val="000000">
                      <a:alpha val="43137"/>
                    </a:srgbClr>
                  </a:outerShdw>
                </a:effectLst>
              </a:rPr>
              <a:t>).</a:t>
            </a:r>
          </a:p>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The identification of this </a:t>
            </a: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is “one of the storm-</a:t>
            </a:r>
            <a:r>
              <a:rPr lang="en-US" sz="3000" b="1" dirty="0" err="1" smtClean="0">
                <a:effectLst>
                  <a:outerShdw blurRad="38100" dist="38100" dir="2700000" algn="tl">
                    <a:srgbClr val="000000">
                      <a:alpha val="43137"/>
                    </a:srgbClr>
                  </a:outerShdw>
                </a:effectLst>
              </a:rPr>
              <a:t>centres</a:t>
            </a:r>
            <a:r>
              <a:rPr lang="en-US" sz="3000" b="1" dirty="0" smtClean="0">
                <a:effectLst>
                  <a:outerShdw blurRad="38100" dist="38100" dir="2700000" algn="tl">
                    <a:srgbClr val="000000">
                      <a:alpha val="43137"/>
                    </a:srgbClr>
                  </a:outerShdw>
                </a:effectLst>
              </a:rPr>
              <a:t> of New Testament interpretation” (William Barclay).</a:t>
            </a:r>
          </a:p>
          <a:p>
            <a:pPr marL="438912" indent="-320040" eaLnBrk="1" fontAlgn="auto" hangingPunct="1">
              <a:spcBef>
                <a:spcPts val="0"/>
              </a:spcBef>
              <a:spcAft>
                <a:spcPts val="1800"/>
              </a:spcAft>
              <a:buFont typeface="Wingdings 2"/>
              <a:buChar char=""/>
              <a:defRPr/>
            </a:pPr>
            <a:r>
              <a:rPr lang="en-US" sz="3000" b="1" dirty="0" smtClean="0">
                <a:effectLst>
                  <a:outerShdw blurRad="38100" dist="38100" dir="2700000" algn="tl">
                    <a:srgbClr val="000000">
                      <a:alpha val="43137"/>
                    </a:srgbClr>
                  </a:outerShdw>
                </a:effectLst>
              </a:rPr>
              <a:t>What did Jesus mean by this figure of speech?  Who or what is the </a:t>
            </a: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upon which He built His church?</a:t>
            </a:r>
          </a:p>
        </p:txBody>
      </p:sp>
      <p:pic>
        <p:nvPicPr>
          <p:cNvPr id="4"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5</a:t>
            </a:fld>
            <a:endParaRPr lang="en-US" altLang="en-US"/>
          </a:p>
        </p:txBody>
      </p:sp>
    </p:spTree>
    <p:extLst>
      <p:ext uri="{BB962C8B-B14F-4D97-AF65-F5344CB8AC3E}">
        <p14:creationId xmlns:p14="http://schemas.microsoft.com/office/powerpoint/2010/main" val="115551734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ssolv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0"/>
            <a:ext cx="8839200" cy="1295400"/>
          </a:xfrm>
        </p:spPr>
        <p:txBody>
          <a:bodyPr anchor="ctr">
            <a:normAutofit/>
          </a:bodyPr>
          <a:lstStyle/>
          <a:p>
            <a:pPr algn="ctr" eaLnBrk="1" fontAlgn="auto" hangingPunct="1">
              <a:spcAft>
                <a:spcPts val="0"/>
              </a:spcAft>
              <a:defRPr/>
            </a:pPr>
            <a:r>
              <a:rPr lang="en-US" sz="4000" i="1" dirty="0" smtClean="0">
                <a:solidFill>
                  <a:schemeClr val="accent1">
                    <a:satMod val="150000"/>
                  </a:schemeClr>
                </a:solidFill>
                <a:effectLst>
                  <a:outerShdw blurRad="38100" dist="38100" dir="2700000" algn="tl">
                    <a:srgbClr val="000000">
                      <a:alpha val="43137"/>
                    </a:srgbClr>
                  </a:outerShdw>
                </a:effectLst>
              </a:rPr>
              <a:t>Part 6:  The Foundation of the Church</a:t>
            </a:r>
            <a:br>
              <a:rPr lang="en-US" sz="4000" i="1" dirty="0" smtClean="0">
                <a:solidFill>
                  <a:schemeClr val="accent1">
                    <a:satMod val="150000"/>
                  </a:schemeClr>
                </a:solidFill>
                <a:effectLst>
                  <a:outerShdw blurRad="38100" dist="38100" dir="2700000" algn="tl">
                    <a:srgbClr val="000000">
                      <a:alpha val="43137"/>
                    </a:srgbClr>
                  </a:outerShdw>
                </a:effectLst>
              </a:rPr>
            </a:br>
            <a:r>
              <a:rPr lang="en-US" sz="3600" dirty="0" smtClean="0">
                <a:solidFill>
                  <a:srgbClr val="92D050"/>
                </a:solidFill>
                <a:effectLst>
                  <a:outerShdw blurRad="38100" dist="38100" dir="2700000" algn="tl">
                    <a:srgbClr val="000000">
                      <a:alpha val="43137"/>
                    </a:srgbClr>
                  </a:outerShdw>
                </a:effectLst>
              </a:rPr>
              <a:t>Isaiah 28:16; 1 Corinthians 3:9-11 </a:t>
            </a:r>
            <a:endParaRPr lang="en-US" sz="3600" dirty="0">
              <a:solidFill>
                <a:srgbClr val="92D050"/>
              </a:solidFill>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188913"/>
            <a:ext cx="642620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0698" y="1425476"/>
            <a:ext cx="8001000" cy="2308324"/>
          </a:xfrm>
          <a:prstGeom prst="rect">
            <a:avLst/>
          </a:prstGeom>
          <a:noFill/>
        </p:spPr>
        <p:txBody>
          <a:bodyPr wrap="square" rtlCol="0">
            <a:spAutoFit/>
          </a:bodyPr>
          <a:lstStyle/>
          <a:p>
            <a:pPr algn="ctr"/>
            <a:r>
              <a:rPr lang="en-US" sz="7200" b="1" i="1" dirty="0" smtClean="0">
                <a:solidFill>
                  <a:srgbClr val="FFCC00"/>
                </a:solidFill>
                <a:effectLst>
                  <a:outerShdw blurRad="38100" dist="38100" dir="2700000" algn="tl">
                    <a:srgbClr val="000000">
                      <a:alpha val="43137"/>
                    </a:srgbClr>
                  </a:outerShdw>
                </a:effectLst>
                <a:latin typeface="Corbel" panose="020B0503020204020204" pitchFamily="34" charset="0"/>
              </a:rPr>
              <a:t>The New Testament Church</a:t>
            </a:r>
            <a:endParaRPr lang="en-US" sz="7200" b="1" i="1" dirty="0">
              <a:solidFill>
                <a:srgbClr val="FFCC00"/>
              </a:solidFill>
              <a:effectLst>
                <a:outerShdw blurRad="38100" dist="38100" dir="2700000" algn="tl">
                  <a:srgbClr val="000000">
                    <a:alpha val="43137"/>
                  </a:srgbClr>
                </a:outerShdw>
              </a:effectLst>
              <a:latin typeface="Corbel" panose="020B0503020204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par>
                          <p:cTn id="14" fill="hold">
                            <p:stCondLst>
                              <p:cond delay="1500"/>
                            </p:stCondLst>
                            <p:childTnLst>
                              <p:par>
                                <p:cTn id="15" presetID="50" presetClass="entr" presetSubtype="0" de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itchFamily="18" charset="2"/>
              <a:buChar char=""/>
              <a:defRPr/>
            </a:pPr>
            <a:r>
              <a:rPr lang="en-US" i="1" dirty="0" smtClean="0">
                <a:solidFill>
                  <a:schemeClr val="accent1">
                    <a:satMod val="150000"/>
                  </a:schemeClr>
                </a:solidFill>
              </a:rPr>
              <a:t>Historical Views</a:t>
            </a:r>
            <a:endParaRPr lang="en-US" i="1" dirty="0">
              <a:solidFill>
                <a:schemeClr val="accent1">
                  <a:satMod val="150000"/>
                </a:schemeClr>
              </a:solidFill>
            </a:endParaRPr>
          </a:p>
        </p:txBody>
      </p:sp>
      <p:sp>
        <p:nvSpPr>
          <p:cNvPr id="3" name="Content Placeholder 2"/>
          <p:cNvSpPr>
            <a:spLocks noGrp="1"/>
          </p:cNvSpPr>
          <p:nvPr>
            <p:ph idx="1"/>
          </p:nvPr>
        </p:nvSpPr>
        <p:spPr>
          <a:xfrm>
            <a:off x="304800" y="1706562"/>
            <a:ext cx="8839200" cy="4770438"/>
          </a:xfrm>
        </p:spPr>
        <p:txBody>
          <a:bodyPr rtlCol="0" anchor="t">
            <a:noAutofit/>
          </a:bodyPr>
          <a:lstStyle/>
          <a:p>
            <a:pPr marL="438912" indent="-320040" eaLnBrk="1" fontAlgn="auto" hangingPunct="1">
              <a:spcBef>
                <a:spcPts val="0"/>
              </a:spcBef>
              <a:spcAft>
                <a:spcPts val="2400"/>
              </a:spcAft>
              <a:buFont typeface="Wingdings 2"/>
              <a:buChar char=""/>
              <a:defRPr/>
            </a:pPr>
            <a:r>
              <a:rPr lang="en-US" sz="4400" b="1" i="1" dirty="0" smtClean="0">
                <a:effectLst>
                  <a:outerShdw blurRad="38100" dist="38100" dir="2700000" algn="tl">
                    <a:srgbClr val="000000">
                      <a:alpha val="43137"/>
                    </a:srgbClr>
                  </a:outerShdw>
                </a:effectLst>
              </a:rPr>
              <a:t>The </a:t>
            </a:r>
            <a:r>
              <a:rPr lang="en-US" sz="4400" b="1" i="1" u="sng" dirty="0" smtClean="0">
                <a:effectLst>
                  <a:outerShdw blurRad="38100" dist="38100" dir="2700000" algn="tl">
                    <a:srgbClr val="000000">
                      <a:alpha val="43137"/>
                    </a:srgbClr>
                  </a:outerShdw>
                </a:effectLst>
              </a:rPr>
              <a:t>disciple</a:t>
            </a:r>
            <a:r>
              <a:rPr lang="en-US" sz="4400" b="1" i="1" dirty="0" smtClean="0">
                <a:effectLst>
                  <a:outerShdw blurRad="38100" dist="38100" dir="2700000" algn="tl">
                    <a:srgbClr val="000000">
                      <a:alpha val="43137"/>
                    </a:srgbClr>
                  </a:outerShdw>
                </a:effectLst>
              </a:rPr>
              <a:t> interpretation</a:t>
            </a:r>
          </a:p>
          <a:p>
            <a:pPr marL="438912" indent="-320040" eaLnBrk="1" fontAlgn="auto" hangingPunct="1">
              <a:spcBef>
                <a:spcPts val="0"/>
              </a:spcBef>
              <a:spcAft>
                <a:spcPts val="2400"/>
              </a:spcAft>
              <a:buFont typeface="Wingdings 2"/>
              <a:buChar char=""/>
              <a:defRPr/>
            </a:pPr>
            <a:r>
              <a:rPr lang="en-US" sz="4400" b="1" i="1" dirty="0" smtClean="0">
                <a:effectLst>
                  <a:outerShdw blurRad="38100" dist="38100" dir="2700000" algn="tl">
                    <a:srgbClr val="000000">
                      <a:alpha val="43137"/>
                    </a:srgbClr>
                  </a:outerShdw>
                </a:effectLst>
              </a:rPr>
              <a:t>The </a:t>
            </a:r>
            <a:r>
              <a:rPr lang="en-US" sz="4400" b="1" i="1" u="sng" dirty="0" smtClean="0">
                <a:effectLst>
                  <a:outerShdw blurRad="38100" dist="38100" dir="2700000" algn="tl">
                    <a:srgbClr val="000000">
                      <a:alpha val="43137"/>
                    </a:srgbClr>
                  </a:outerShdw>
                </a:effectLst>
              </a:rPr>
              <a:t>confession</a:t>
            </a:r>
            <a:r>
              <a:rPr lang="en-US" sz="4400" b="1" i="1" dirty="0" smtClean="0">
                <a:effectLst>
                  <a:outerShdw blurRad="38100" dist="38100" dir="2700000" algn="tl">
                    <a:srgbClr val="000000">
                      <a:alpha val="43137"/>
                    </a:srgbClr>
                  </a:outerShdw>
                </a:effectLst>
              </a:rPr>
              <a:t> interpretation</a:t>
            </a:r>
          </a:p>
          <a:p>
            <a:pPr marL="438912" indent="-320040" eaLnBrk="1" fontAlgn="auto" hangingPunct="1">
              <a:spcBef>
                <a:spcPts val="0"/>
              </a:spcBef>
              <a:spcAft>
                <a:spcPts val="2400"/>
              </a:spcAft>
              <a:buFont typeface="Wingdings 2"/>
              <a:buChar char=""/>
              <a:defRPr/>
            </a:pPr>
            <a:r>
              <a:rPr lang="en-US" sz="4400" b="1" i="1" dirty="0" smtClean="0">
                <a:effectLst>
                  <a:outerShdw blurRad="38100" dist="38100" dir="2700000" algn="tl">
                    <a:srgbClr val="000000">
                      <a:alpha val="43137"/>
                    </a:srgbClr>
                  </a:outerShdw>
                </a:effectLst>
              </a:rPr>
              <a:t>The </a:t>
            </a:r>
            <a:r>
              <a:rPr lang="en-US" sz="4400" b="1" i="1" u="sng" dirty="0" smtClean="0">
                <a:effectLst>
                  <a:outerShdw blurRad="38100" dist="38100" dir="2700000" algn="tl">
                    <a:srgbClr val="000000">
                      <a:alpha val="43137"/>
                    </a:srgbClr>
                  </a:outerShdw>
                </a:effectLst>
              </a:rPr>
              <a:t>Catholic</a:t>
            </a:r>
            <a:r>
              <a:rPr lang="en-US" sz="4400" b="1" i="1" dirty="0" smtClean="0">
                <a:effectLst>
                  <a:outerShdw blurRad="38100" dist="38100" dir="2700000" algn="tl">
                    <a:srgbClr val="000000">
                      <a:alpha val="43137"/>
                    </a:srgbClr>
                  </a:outerShdw>
                </a:effectLst>
              </a:rPr>
              <a:t> interpretation</a:t>
            </a:r>
          </a:p>
          <a:p>
            <a:pPr marL="438912" indent="-320040" eaLnBrk="1" fontAlgn="auto" hangingPunct="1">
              <a:spcBef>
                <a:spcPts val="0"/>
              </a:spcBef>
              <a:spcAft>
                <a:spcPts val="2400"/>
              </a:spcAft>
              <a:buFont typeface="Wingdings 2"/>
              <a:buChar char=""/>
              <a:defRPr/>
            </a:pPr>
            <a:r>
              <a:rPr lang="en-US" sz="4400" b="1" i="1" dirty="0" smtClean="0">
                <a:effectLst>
                  <a:outerShdw blurRad="38100" dist="38100" dir="2700000" algn="tl">
                    <a:srgbClr val="000000">
                      <a:alpha val="43137"/>
                    </a:srgbClr>
                  </a:outerShdw>
                </a:effectLst>
              </a:rPr>
              <a:t>The </a:t>
            </a:r>
            <a:r>
              <a:rPr lang="en-US" sz="4400" b="1" i="1" u="sng" dirty="0" smtClean="0">
                <a:effectLst>
                  <a:outerShdw blurRad="38100" dist="38100" dir="2700000" algn="tl">
                    <a:srgbClr val="000000">
                      <a:alpha val="43137"/>
                    </a:srgbClr>
                  </a:outerShdw>
                </a:effectLst>
              </a:rPr>
              <a:t>Christological</a:t>
            </a:r>
            <a:r>
              <a:rPr lang="en-US" sz="4400" b="1" i="1" dirty="0" smtClean="0">
                <a:effectLst>
                  <a:outerShdw blurRad="38100" dist="38100" dir="2700000" algn="tl">
                    <a:srgbClr val="000000">
                      <a:alpha val="43137"/>
                    </a:srgbClr>
                  </a:outerShdw>
                </a:effectLst>
              </a:rPr>
              <a:t> interpretation</a:t>
            </a: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7</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Tree>
    <p:extLst>
      <p:ext uri="{BB962C8B-B14F-4D97-AF65-F5344CB8AC3E}">
        <p14:creationId xmlns:p14="http://schemas.microsoft.com/office/powerpoint/2010/main" val="143816863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706562"/>
            <a:ext cx="8839200" cy="4770438"/>
          </a:xfrm>
        </p:spPr>
        <p:txBody>
          <a:bodyPr rtlCol="0" anchor="t">
            <a:noAutofit/>
          </a:bodyPr>
          <a:lstStyle/>
          <a:p>
            <a:pPr marL="438912" indent="-320040" eaLnBrk="1" fontAlgn="auto" hangingPunct="1">
              <a:spcBef>
                <a:spcPts val="0"/>
              </a:spcBef>
              <a:spcAft>
                <a:spcPts val="1800"/>
              </a:spcAft>
              <a:buFont typeface="Wingdings 2"/>
              <a:buChar char=""/>
              <a:defRPr/>
            </a:pPr>
            <a:r>
              <a:rPr lang="en-US" sz="4000" b="1" dirty="0" smtClean="0">
                <a:effectLst>
                  <a:outerShdw blurRad="38100" dist="38100" dir="2700000" algn="tl">
                    <a:srgbClr val="000000">
                      <a:alpha val="43137"/>
                    </a:srgbClr>
                  </a:outerShdw>
                </a:effectLst>
              </a:rPr>
              <a:t>Claim is based on the word play (in the original Greek) in </a:t>
            </a:r>
            <a:r>
              <a:rPr lang="en-US" sz="4000" b="1" i="1" dirty="0" smtClean="0">
                <a:solidFill>
                  <a:srgbClr val="FF9900"/>
                </a:solidFill>
                <a:effectLst>
                  <a:outerShdw blurRad="38100" dist="38100" dir="2700000" algn="tl">
                    <a:srgbClr val="000000">
                      <a:alpha val="43137"/>
                    </a:srgbClr>
                  </a:outerShdw>
                </a:effectLst>
              </a:rPr>
              <a:t>Matthew 16:18</a:t>
            </a:r>
            <a:r>
              <a:rPr lang="en-US" sz="4000" b="1" dirty="0" smtClean="0">
                <a:effectLst>
                  <a:outerShdw blurRad="38100" dist="38100" dir="2700000" algn="tl">
                    <a:srgbClr val="000000">
                      <a:alpha val="43137"/>
                    </a:srgbClr>
                  </a:outerShdw>
                </a:effectLst>
              </a:rPr>
              <a:t>.</a:t>
            </a: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8</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
        <p:nvSpPr>
          <p:cNvPr id="7" name="Rounded Rectangle 6"/>
          <p:cNvSpPr/>
          <p:nvPr/>
        </p:nvSpPr>
        <p:spPr>
          <a:xfrm>
            <a:off x="457200" y="3340163"/>
            <a:ext cx="8229600" cy="3365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smtClean="0">
                <a:solidFill>
                  <a:schemeClr val="tx1"/>
                </a:solidFill>
              </a:rPr>
              <a:t>“…thou art Peter </a:t>
            </a:r>
            <a:r>
              <a:rPr lang="en-US" sz="5400" b="1" dirty="0" smtClean="0">
                <a:solidFill>
                  <a:schemeClr val="tx1"/>
                </a:solidFill>
              </a:rPr>
              <a:t>(</a:t>
            </a:r>
            <a:r>
              <a:rPr lang="en-US" sz="5400" b="1" dirty="0" err="1">
                <a:solidFill>
                  <a:schemeClr val="tx1"/>
                </a:solidFill>
              </a:rPr>
              <a:t>p</a:t>
            </a:r>
            <a:r>
              <a:rPr lang="en-US" sz="5400" b="1" dirty="0" err="1" smtClean="0">
                <a:solidFill>
                  <a:schemeClr val="tx1"/>
                </a:solidFill>
              </a:rPr>
              <a:t>etros</a:t>
            </a:r>
            <a:r>
              <a:rPr lang="en-US" sz="5400" b="1" dirty="0" smtClean="0">
                <a:solidFill>
                  <a:schemeClr val="tx1"/>
                </a:solidFill>
              </a:rPr>
              <a:t>:  stone)</a:t>
            </a:r>
            <a:r>
              <a:rPr lang="en-US" sz="5400" b="1" i="1" dirty="0" smtClean="0">
                <a:solidFill>
                  <a:schemeClr val="tx1"/>
                </a:solidFill>
              </a:rPr>
              <a:t> and upon this rock I will build my church…”</a:t>
            </a:r>
            <a:endParaRPr lang="en-US" sz="5400" b="1" i="1" dirty="0">
              <a:solidFill>
                <a:schemeClr val="tx1"/>
              </a:solidFill>
            </a:endParaRPr>
          </a:p>
        </p:txBody>
      </p:sp>
    </p:spTree>
    <p:extLst>
      <p:ext uri="{BB962C8B-B14F-4D97-AF65-F5344CB8AC3E}">
        <p14:creationId xmlns:p14="http://schemas.microsoft.com/office/powerpoint/2010/main" val="351305788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408176"/>
          </a:xfrm>
        </p:spPr>
        <p:txBody>
          <a:bodyPr>
            <a:normAutofit/>
          </a:bodyPr>
          <a:lstStyle/>
          <a:p>
            <a:pPr marL="685800" indent="-685800" eaLnBrk="1" fontAlgn="auto" hangingPunct="1">
              <a:spcAft>
                <a:spcPts val="0"/>
              </a:spcAft>
              <a:buFont typeface="Wingdings 2" panose="05020102010507070707" pitchFamily="18" charset="2"/>
              <a:buChar char=""/>
              <a:defRPr/>
            </a:pPr>
            <a:r>
              <a:rPr lang="en-US" i="1" dirty="0" smtClean="0">
                <a:solidFill>
                  <a:schemeClr val="accent1">
                    <a:satMod val="150000"/>
                  </a:schemeClr>
                </a:solidFill>
              </a:rPr>
              <a:t>Catholic Interpretation</a:t>
            </a:r>
            <a:endParaRPr lang="en-US" i="1" dirty="0">
              <a:solidFill>
                <a:schemeClr val="accent1">
                  <a:satMod val="150000"/>
                </a:schemeClr>
              </a:solidFill>
            </a:endParaRPr>
          </a:p>
        </p:txBody>
      </p:sp>
      <p:sp>
        <p:nvSpPr>
          <p:cNvPr id="3" name="Content Placeholder 2"/>
          <p:cNvSpPr>
            <a:spLocks noGrp="1"/>
          </p:cNvSpPr>
          <p:nvPr>
            <p:ph idx="1"/>
          </p:nvPr>
        </p:nvSpPr>
        <p:spPr>
          <a:xfrm>
            <a:off x="304800" y="1706562"/>
            <a:ext cx="8839200" cy="4770438"/>
          </a:xfrm>
        </p:spPr>
        <p:txBody>
          <a:bodyPr rtlCol="0" anchor="t">
            <a:noAutofit/>
          </a:bodyPr>
          <a:lstStyle/>
          <a:p>
            <a:pPr marL="438912" indent="-320040" eaLnBrk="1" fontAlgn="auto" hangingPunct="1">
              <a:spcBef>
                <a:spcPts val="0"/>
              </a:spcBef>
              <a:spcAft>
                <a:spcPts val="1800"/>
              </a:spcAft>
              <a:buFont typeface="Wingdings 2"/>
              <a:buChar char=""/>
              <a:defRPr/>
            </a:pPr>
            <a:r>
              <a:rPr lang="en-US" sz="3400" b="1" i="1" dirty="0" smtClean="0">
                <a:effectLst>
                  <a:outerShdw blurRad="38100" dist="38100" dir="2700000" algn="tl">
                    <a:srgbClr val="000000">
                      <a:alpha val="43137"/>
                    </a:srgbClr>
                  </a:outerShdw>
                </a:effectLst>
              </a:rPr>
              <a:t>Fellow apostles didn’t agree</a:t>
            </a:r>
            <a:r>
              <a:rPr lang="en-US" sz="3400" b="1" dirty="0" smtClean="0">
                <a:effectLst>
                  <a:outerShdw blurRad="38100" dist="38100" dir="2700000" algn="tl">
                    <a:srgbClr val="000000">
                      <a:alpha val="43137"/>
                    </a:srgbClr>
                  </a:outerShdw>
                </a:effectLst>
              </a:rPr>
              <a:t>:  </a:t>
            </a:r>
            <a:r>
              <a:rPr lang="en-US" sz="3400" b="1" i="1" dirty="0" smtClean="0">
                <a:solidFill>
                  <a:srgbClr val="FF9900"/>
                </a:solidFill>
                <a:effectLst>
                  <a:outerShdw blurRad="38100" dist="38100" dir="2700000" algn="tl">
                    <a:srgbClr val="000000">
                      <a:alpha val="43137"/>
                    </a:srgbClr>
                  </a:outerShdw>
                </a:effectLst>
              </a:rPr>
              <a:t>Matt. 18:1; 20:20-28; Mk. 10:35-41</a:t>
            </a:r>
          </a:p>
          <a:p>
            <a:pPr marL="438912" indent="-320040" eaLnBrk="1" fontAlgn="auto" hangingPunct="1">
              <a:spcBef>
                <a:spcPts val="0"/>
              </a:spcBef>
              <a:spcAft>
                <a:spcPts val="1800"/>
              </a:spcAft>
              <a:buFont typeface="Wingdings 2"/>
              <a:buChar char=""/>
              <a:defRPr/>
            </a:pPr>
            <a:r>
              <a:rPr lang="en-US" sz="3400" b="1" i="1" dirty="0" smtClean="0">
                <a:effectLst>
                  <a:outerShdw blurRad="38100" dist="38100" dir="2700000" algn="tl">
                    <a:srgbClr val="000000">
                      <a:alpha val="43137"/>
                    </a:srgbClr>
                  </a:outerShdw>
                </a:effectLst>
              </a:rPr>
              <a:t>Semantically Peter doesn’t fit</a:t>
            </a:r>
            <a:r>
              <a:rPr lang="en-US" sz="3400" b="1" dirty="0" smtClean="0">
                <a:effectLst>
                  <a:outerShdw blurRad="38100" dist="38100" dir="2700000" algn="tl">
                    <a:srgbClr val="000000">
                      <a:alpha val="43137"/>
                    </a:srgbClr>
                  </a:outerShdw>
                </a:effectLst>
              </a:rPr>
              <a:t>: </a:t>
            </a:r>
            <a:r>
              <a:rPr lang="en-US" sz="3400" b="1" i="1" dirty="0" smtClean="0">
                <a:effectLst>
                  <a:outerShdw blurRad="38100" dist="38100" dir="2700000" algn="tl">
                    <a:srgbClr val="000000">
                      <a:alpha val="43137"/>
                    </a:srgbClr>
                  </a:outerShdw>
                </a:effectLst>
              </a:rPr>
              <a:t> </a:t>
            </a:r>
          </a:p>
          <a:p>
            <a:pPr marL="914400" indent="-457200" eaLnBrk="1" fontAlgn="auto" hangingPunct="1">
              <a:spcBef>
                <a:spcPts val="0"/>
              </a:spcBef>
              <a:spcAft>
                <a:spcPts val="1800"/>
              </a:spcAft>
              <a:buSzPct val="100000"/>
              <a:buFont typeface="Wingdings 2" panose="05020102010507070707" pitchFamily="18" charset="2"/>
              <a:buChar char="E"/>
              <a:defRPr/>
            </a:pPr>
            <a:r>
              <a:rPr lang="en-US" sz="3000" b="1" i="1" dirty="0" smtClean="0">
                <a:effectLst>
                  <a:outerShdw blurRad="38100" dist="38100" dir="2700000" algn="tl">
                    <a:srgbClr val="000000">
                      <a:alpha val="43137"/>
                    </a:srgbClr>
                  </a:outerShdw>
                </a:effectLst>
              </a:rPr>
              <a:t>“Peter” </a:t>
            </a:r>
            <a:r>
              <a:rPr lang="en-US" sz="3000" b="1" dirty="0" smtClean="0">
                <a:effectLst>
                  <a:outerShdw blurRad="38100" dist="38100" dir="2700000" algn="tl">
                    <a:srgbClr val="000000">
                      <a:alpha val="43137"/>
                    </a:srgbClr>
                  </a:outerShdw>
                </a:effectLst>
              </a:rPr>
              <a:t>(i.e., Gr. </a:t>
            </a:r>
            <a:r>
              <a:rPr lang="en-US" sz="3000" b="1" i="1" u="sng" dirty="0" err="1">
                <a:effectLst>
                  <a:outerShdw blurRad="38100" dist="38100" dir="2700000" algn="tl">
                    <a:srgbClr val="000000">
                      <a:alpha val="43137"/>
                    </a:srgbClr>
                  </a:outerShdw>
                </a:effectLst>
              </a:rPr>
              <a:t>p</a:t>
            </a:r>
            <a:r>
              <a:rPr lang="en-US" sz="3000" b="1" i="1" u="sng" dirty="0" err="1" smtClean="0">
                <a:effectLst>
                  <a:outerShdw blurRad="38100" dist="38100" dir="2700000" algn="tl">
                    <a:srgbClr val="000000">
                      <a:alpha val="43137"/>
                    </a:srgbClr>
                  </a:outerShdw>
                </a:effectLst>
              </a:rPr>
              <a:t>etros</a:t>
            </a:r>
            <a:r>
              <a:rPr lang="en-US" sz="3000" b="1" dirty="0" smtClean="0">
                <a:effectLst>
                  <a:outerShdw blurRad="38100" dist="38100" dir="2700000" algn="tl">
                    <a:srgbClr val="000000">
                      <a:alpha val="43137"/>
                    </a:srgbClr>
                  </a:outerShdw>
                </a:effectLst>
              </a:rPr>
              <a:t>) masculine for “isolated rocks, small stones.”</a:t>
            </a:r>
          </a:p>
          <a:p>
            <a:pPr marL="914400" indent="-457200" eaLnBrk="1" fontAlgn="auto" hangingPunct="1">
              <a:spcBef>
                <a:spcPts val="0"/>
              </a:spcBef>
              <a:spcAft>
                <a:spcPts val="1800"/>
              </a:spcAft>
              <a:buSzPct val="100000"/>
              <a:buFont typeface="Wingdings 2" panose="05020102010507070707" pitchFamily="18" charset="2"/>
              <a:buChar char="E"/>
              <a:defRPr/>
            </a:pPr>
            <a:r>
              <a:rPr lang="en-US" sz="3000" b="1" i="1" dirty="0" smtClean="0">
                <a:effectLst>
                  <a:outerShdw blurRad="38100" dist="38100" dir="2700000" algn="tl">
                    <a:srgbClr val="000000">
                      <a:alpha val="43137"/>
                    </a:srgbClr>
                  </a:outerShdw>
                </a:effectLst>
              </a:rPr>
              <a:t>“rock” </a:t>
            </a:r>
            <a:r>
              <a:rPr lang="en-US" sz="3000" b="1" dirty="0" smtClean="0">
                <a:effectLst>
                  <a:outerShdw blurRad="38100" dist="38100" dir="2700000" algn="tl">
                    <a:srgbClr val="000000">
                      <a:alpha val="43137"/>
                    </a:srgbClr>
                  </a:outerShdw>
                </a:effectLst>
              </a:rPr>
              <a:t>(i.e., Gr. </a:t>
            </a:r>
            <a:r>
              <a:rPr lang="en-US" sz="3000" b="1" i="1" u="sng" dirty="0" err="1" smtClean="0">
                <a:effectLst>
                  <a:outerShdw blurRad="38100" dist="38100" dir="2700000" algn="tl">
                    <a:srgbClr val="000000">
                      <a:alpha val="43137"/>
                    </a:srgbClr>
                  </a:outerShdw>
                </a:effectLst>
              </a:rPr>
              <a:t>petra</a:t>
            </a:r>
            <a:r>
              <a:rPr lang="en-US" sz="3000" b="1" dirty="0" smtClean="0">
                <a:effectLst>
                  <a:outerShdw blurRad="38100" dist="38100" dir="2700000" algn="tl">
                    <a:srgbClr val="000000">
                      <a:alpha val="43137"/>
                    </a:srgbClr>
                  </a:outerShdw>
                </a:effectLst>
              </a:rPr>
              <a:t>) feminine for “large solid rock, bedrock.”</a:t>
            </a:r>
          </a:p>
          <a:p>
            <a:pPr marL="438912" indent="-320040" eaLnBrk="1" fontAlgn="auto" hangingPunct="1">
              <a:spcBef>
                <a:spcPts val="0"/>
              </a:spcBef>
              <a:spcAft>
                <a:spcPts val="1800"/>
              </a:spcAft>
              <a:buFont typeface="Wingdings 2"/>
              <a:buChar char=""/>
              <a:defRPr/>
            </a:pPr>
            <a:endParaRPr lang="en-US" sz="4000" b="1" dirty="0" smtClean="0">
              <a:effectLst>
                <a:outerShdw blurRad="38100" dist="38100" dir="2700000" algn="tl">
                  <a:srgbClr val="000000">
                    <a:alpha val="43137"/>
                  </a:srgbClr>
                </a:outerShdw>
              </a:effectLst>
            </a:endParaRPr>
          </a:p>
        </p:txBody>
      </p:sp>
      <p:pic>
        <p:nvPicPr>
          <p:cNvPr id="4" name="Picture 4"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A12D182-E177-439E-963A-8290377CD485}" type="slidenum">
              <a:rPr lang="en-US" altLang="en-US" smtClean="0"/>
              <a:pPr/>
              <a:t>9</a:t>
            </a:fld>
            <a:endParaRPr lang="en-US" altLang="en-US"/>
          </a:p>
        </p:txBody>
      </p:sp>
      <p:sp>
        <p:nvSpPr>
          <p:cNvPr id="6" name="Rectangle 5"/>
          <p:cNvSpPr/>
          <p:nvPr/>
        </p:nvSpPr>
        <p:spPr>
          <a:xfrm>
            <a:off x="2957944" y="6370638"/>
            <a:ext cx="3291840" cy="457200"/>
          </a:xfrm>
          <a:prstGeom prst="rect">
            <a:avLst/>
          </a:prstGeom>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rPr>
              <a:t>Foundation of the Church</a:t>
            </a:r>
            <a:endParaRPr lang="en-US" sz="2000" b="1" i="1" dirty="0">
              <a:solidFill>
                <a:schemeClr val="tx1"/>
              </a:solidFill>
            </a:endParaRPr>
          </a:p>
        </p:txBody>
      </p:sp>
      <p:sp>
        <p:nvSpPr>
          <p:cNvPr id="8" name="Rounded Rectangle 7"/>
          <p:cNvSpPr/>
          <p:nvPr/>
        </p:nvSpPr>
        <p:spPr>
          <a:xfrm>
            <a:off x="254000" y="1789176"/>
            <a:ext cx="8674100" cy="4250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chemeClr val="tx1"/>
                </a:solidFill>
              </a:rPr>
              <a:t>Pronouns must agree with their </a:t>
            </a:r>
            <a:r>
              <a:rPr lang="en-US" sz="3600" b="1" dirty="0" err="1" smtClean="0">
                <a:solidFill>
                  <a:schemeClr val="tx1"/>
                </a:solidFill>
              </a:rPr>
              <a:t>antecendents</a:t>
            </a:r>
            <a:r>
              <a:rPr lang="en-US" sz="3600" b="1" dirty="0" smtClean="0">
                <a:solidFill>
                  <a:schemeClr val="tx1"/>
                </a:solidFill>
              </a:rPr>
              <a:t>.  The pronoun </a:t>
            </a:r>
            <a:r>
              <a:rPr lang="en-US" sz="3600" b="1" i="1" dirty="0" smtClean="0">
                <a:solidFill>
                  <a:schemeClr val="tx1"/>
                </a:solidFill>
              </a:rPr>
              <a:t>“this” </a:t>
            </a:r>
            <a:r>
              <a:rPr lang="en-US" sz="3600" b="1" dirty="0" smtClean="0">
                <a:solidFill>
                  <a:schemeClr val="tx1"/>
                </a:solidFill>
              </a:rPr>
              <a:t>does not agree with its antecedent </a:t>
            </a:r>
            <a:r>
              <a:rPr lang="en-US" sz="3600" b="1" i="1" dirty="0" smtClean="0">
                <a:solidFill>
                  <a:schemeClr val="tx1"/>
                </a:solidFill>
              </a:rPr>
              <a:t>“rock.”  “This” </a:t>
            </a:r>
            <a:r>
              <a:rPr lang="en-US" sz="3600" b="1" dirty="0" smtClean="0">
                <a:solidFill>
                  <a:schemeClr val="tx1"/>
                </a:solidFill>
              </a:rPr>
              <a:t>is a </a:t>
            </a:r>
            <a:r>
              <a:rPr lang="en-US" sz="3600" b="1" u="sng" dirty="0" smtClean="0">
                <a:solidFill>
                  <a:schemeClr val="tx1"/>
                </a:solidFill>
              </a:rPr>
              <a:t>demonstrative</a:t>
            </a:r>
            <a:r>
              <a:rPr lang="en-US" sz="3600" b="1" dirty="0" smtClean="0">
                <a:solidFill>
                  <a:schemeClr val="tx1"/>
                </a:solidFill>
              </a:rPr>
              <a:t> pronoun referring to a </a:t>
            </a:r>
            <a:r>
              <a:rPr lang="en-US" sz="3600" b="1" u="sng" dirty="0" smtClean="0">
                <a:solidFill>
                  <a:schemeClr val="tx1"/>
                </a:solidFill>
              </a:rPr>
              <a:t>thing</a:t>
            </a:r>
            <a:r>
              <a:rPr lang="en-US" sz="3600" b="1" dirty="0" smtClean="0">
                <a:solidFill>
                  <a:schemeClr val="tx1"/>
                </a:solidFill>
              </a:rPr>
              <a:t>, it is not a </a:t>
            </a:r>
            <a:r>
              <a:rPr lang="en-US" sz="3600" b="1" u="sng" dirty="0" smtClean="0">
                <a:solidFill>
                  <a:schemeClr val="tx1"/>
                </a:solidFill>
              </a:rPr>
              <a:t>personal</a:t>
            </a:r>
            <a:r>
              <a:rPr lang="en-US" sz="3600" b="1" dirty="0" smtClean="0">
                <a:solidFill>
                  <a:schemeClr val="tx1"/>
                </a:solidFill>
              </a:rPr>
              <a:t> pronoun which refers to </a:t>
            </a:r>
            <a:r>
              <a:rPr lang="en-US" sz="3600" b="1" u="sng" dirty="0" smtClean="0">
                <a:solidFill>
                  <a:schemeClr val="tx1"/>
                </a:solidFill>
              </a:rPr>
              <a:t>people</a:t>
            </a:r>
            <a:r>
              <a:rPr lang="en-US" sz="3600" b="1" dirty="0" smtClean="0">
                <a:solidFill>
                  <a:schemeClr val="tx1"/>
                </a:solidFill>
              </a:rPr>
              <a:t>.</a:t>
            </a:r>
            <a:endParaRPr lang="en-US" sz="3600" b="1" dirty="0">
              <a:solidFill>
                <a:schemeClr val="tx1"/>
              </a:solidFill>
            </a:endParaRPr>
          </a:p>
        </p:txBody>
      </p:sp>
      <p:sp>
        <p:nvSpPr>
          <p:cNvPr id="9" name="Rounded Rectangle 8"/>
          <p:cNvSpPr/>
          <p:nvPr/>
        </p:nvSpPr>
        <p:spPr>
          <a:xfrm>
            <a:off x="254114" y="1739043"/>
            <a:ext cx="8674100" cy="4668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rPr>
              <a:t>“‘The demonstrative pronoun ‘this’ logically should refer to something other than the speaker or the one spoken to and would be appropriate only if Jesus were speaking about Peter in the third person and not speaking directly to him’ (Garland, 170)’” (Chumbley, </a:t>
            </a:r>
            <a:r>
              <a:rPr lang="en-US" sz="3600" i="1" dirty="0">
                <a:solidFill>
                  <a:schemeClr val="tx1"/>
                </a:solidFill>
              </a:rPr>
              <a:t>The Gospel of Matthew</a:t>
            </a:r>
            <a:r>
              <a:rPr lang="en-US" sz="3600" dirty="0">
                <a:solidFill>
                  <a:schemeClr val="tx1"/>
                </a:solidFill>
              </a:rPr>
              <a:t>, p. 299)</a:t>
            </a:r>
          </a:p>
        </p:txBody>
      </p:sp>
    </p:spTree>
    <p:extLst>
      <p:ext uri="{BB962C8B-B14F-4D97-AF65-F5344CB8AC3E}">
        <p14:creationId xmlns:p14="http://schemas.microsoft.com/office/powerpoint/2010/main" val="377421572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P spid="8" grpId="1"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14030</TotalTime>
  <Words>1927</Words>
  <Application>Microsoft Office PowerPoint</Application>
  <PresentationFormat>On-screen Show (4:3)</PresentationFormat>
  <Paragraphs>166</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Corbel</vt:lpstr>
      <vt:lpstr>Wingdings</vt:lpstr>
      <vt:lpstr>Wingdings 2</vt:lpstr>
      <vt:lpstr>Wingdings 3</vt:lpstr>
      <vt:lpstr>Module</vt:lpstr>
      <vt:lpstr>PowerPoint Presentation</vt:lpstr>
      <vt:lpstr>Introduction</vt:lpstr>
      <vt:lpstr>Introduction</vt:lpstr>
      <vt:lpstr>PowerPoint Presentation</vt:lpstr>
      <vt:lpstr>Introduction</vt:lpstr>
      <vt:lpstr>Part 6:  The Foundation of the Church Isaiah 28:16; 1 Corinthians 3:9-11 </vt:lpstr>
      <vt:lpstr>Historical Views</vt:lpstr>
      <vt:lpstr>Catholic Interpretation</vt:lpstr>
      <vt:lpstr>Catholic Interpretation</vt:lpstr>
      <vt:lpstr>Catholic Interpretation</vt:lpstr>
      <vt:lpstr>Catholic Interpretation</vt:lpstr>
      <vt:lpstr>Catholic Interpretation</vt:lpstr>
      <vt:lpstr>Catholic Interpretation</vt:lpstr>
      <vt:lpstr>Catholic Interpretation</vt:lpstr>
      <vt:lpstr>Catholic Interpretation</vt:lpstr>
      <vt:lpstr>Catholic Interpretation</vt:lpstr>
      <vt:lpstr>Christological Interpretation</vt:lpstr>
      <vt:lpstr>Christological Interpretation</vt:lpstr>
      <vt:lpstr>Christological Interpretation</vt:lpstr>
      <vt:lpstr>Christological Interpretation</vt:lpstr>
      <vt:lpstr>Conclusion</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Testament Church Part 6:  The Foundation of the Church</dc:title>
  <dc:creator>Craig Thomas</dc:creator>
  <dc:description>Westside:  05/17/2015 AM; 05/31/2015 AM</dc:description>
  <cp:lastModifiedBy>Craig Thomas</cp:lastModifiedBy>
  <cp:revision>972</cp:revision>
  <dcterms:created xsi:type="dcterms:W3CDTF">2009-06-28T13:18:56Z</dcterms:created>
  <dcterms:modified xsi:type="dcterms:W3CDTF">2015-05-31T12:00:29Z</dcterms:modified>
</cp:coreProperties>
</file>