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9" r:id="rId2"/>
    <p:sldId id="257" r:id="rId3"/>
    <p:sldId id="409" r:id="rId4"/>
    <p:sldId id="433" r:id="rId5"/>
    <p:sldId id="411" r:id="rId6"/>
    <p:sldId id="391" r:id="rId7"/>
    <p:sldId id="438" r:id="rId8"/>
    <p:sldId id="364" r:id="rId9"/>
    <p:sldId id="412" r:id="rId10"/>
    <p:sldId id="413" r:id="rId11"/>
    <p:sldId id="414" r:id="rId12"/>
    <p:sldId id="429" r:id="rId13"/>
    <p:sldId id="365" r:id="rId14"/>
    <p:sldId id="415" r:id="rId15"/>
    <p:sldId id="416" r:id="rId16"/>
    <p:sldId id="417" r:id="rId17"/>
    <p:sldId id="422" r:id="rId18"/>
    <p:sldId id="423" r:id="rId19"/>
    <p:sldId id="424" r:id="rId20"/>
    <p:sldId id="425" r:id="rId21"/>
    <p:sldId id="426" r:id="rId22"/>
    <p:sldId id="375" r:id="rId23"/>
    <p:sldId id="419" r:id="rId24"/>
    <p:sldId id="420" r:id="rId25"/>
    <p:sldId id="427" r:id="rId26"/>
    <p:sldId id="421" r:id="rId27"/>
    <p:sldId id="432" r:id="rId28"/>
    <p:sldId id="430" r:id="rId29"/>
    <p:sldId id="435" r:id="rId30"/>
    <p:sldId id="436" r:id="rId31"/>
    <p:sldId id="437" r:id="rId32"/>
    <p:sldId id="431" r:id="rId33"/>
    <p:sldId id="376" r:id="rId34"/>
    <p:sldId id="440" r:id="rId35"/>
    <p:sldId id="428" r:id="rId36"/>
    <p:sldId id="439" r:id="rId37"/>
  </p:sldIdLst>
  <p:sldSz cx="9144000" cy="6858000" type="screen4x3"/>
  <p:notesSz cx="7010400" cy="92964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FF00"/>
    <a:srgbClr val="FFFFFF"/>
    <a:srgbClr val="10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50" autoAdjust="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195"/>
    </p:cViewPr>
  </p:sorterViewPr>
  <p:notesViewPr>
    <p:cSldViewPr showGuides="1">
      <p:cViewPr varScale="1">
        <p:scale>
          <a:sx n="83" d="100"/>
          <a:sy n="83" d="100"/>
        </p:scale>
        <p:origin x="-382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9EA01D-CC49-425F-AD48-7849AE7F6F18}" type="datetimeFigureOut">
              <a:rPr lang="en-US" smtClean="0"/>
              <a:t>10/18/2015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88DDE5-11E4-4EB3-BE8E-3FB096665C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7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DDE5-11E4-4EB3-BE8E-3FB096665C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8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4DD2C-AED8-4AD3-B208-8CA17203F592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978C-6B33-4664-B95D-84687A2DB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80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429F-8F56-4D32-8455-5920AF1D1DED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A83F-9B3B-4A36-A3FD-003845957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3136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D82C-43C8-415F-B5DA-934BE9897654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656A-8E03-4711-9A6F-9518CFCB1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7261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94229-698D-4983-836D-89093E325A7F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E567-CC4E-43B9-9126-FE1B2B5FB0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29184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5A091-2D0D-41C5-BBE1-21BA75107E66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4BDD-AF68-4761-A8B2-BCFEA3DA4F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36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CD97-B242-4A6F-9270-878DFC8F2262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E716-FA02-4500-8624-EFFF5A8A6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2035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EF11-ABE2-4AF8-BF2C-E922B1757ACF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6642-D332-442E-98DA-A6EAC7EA1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94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4A2E-B259-406E-A2CF-472CED697BB3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C082-DC18-4C76-BD69-384B92677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0178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D095-C4F9-4D69-B6AE-0772615C9C42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E336-00F3-44CE-9552-365FD3BF6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3827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B23D8-F93E-4B5E-AC40-86911129B06B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4B48-F9C5-4DE1-BA71-E86FBF7A4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97530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234F1-0335-4194-A007-47CB31BFBFC5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CF58-B165-40FC-8FC3-0AB92E894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83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4A51D5F-CE61-499F-A594-25B53A4AF572}" type="datetime1">
              <a:rPr lang="en-US" smtClean="0"/>
              <a:t>10/18/2015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24BE8BE-6486-4DE0-8669-1F1BA52E9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6" r:id="rId2"/>
    <p:sldLayoutId id="2147484092" r:id="rId3"/>
    <p:sldLayoutId id="2147484087" r:id="rId4"/>
    <p:sldLayoutId id="2147484088" r:id="rId5"/>
    <p:sldLayoutId id="2147484089" r:id="rId6"/>
    <p:sldLayoutId id="2147484093" r:id="rId7"/>
    <p:sldLayoutId id="2147484094" r:id="rId8"/>
    <p:sldLayoutId id="2147484095" r:id="rId9"/>
    <p:sldLayoutId id="2147484090" r:id="rId10"/>
    <p:sldLayoutId id="2147484096" r:id="rId11"/>
  </p:sldLayoutIdLst>
  <p:transition>
    <p:wedg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400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3844" y="1868424"/>
            <a:ext cx="2496312" cy="312115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u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One in Will</a:t>
            </a:r>
            <a:endParaRPr lang="en-US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838200"/>
          </a:xfrm>
        </p:spPr>
        <p:txBody>
          <a:bodyPr rtlCol="0" anchor="t">
            <a:normAutofit/>
          </a:bodyPr>
          <a:lstStyle/>
          <a:p>
            <a:pPr marL="744538" indent="-627063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be one in will?</a:t>
            </a:r>
            <a:endParaRPr lang="en-US" sz="5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2517025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17:20:  </a:t>
            </a:r>
            <a:r>
              <a:rPr lang="en-US" sz="2800" dirty="0" smtClean="0">
                <a:latin typeface="Gill Sans MT" panose="020B0502020104020203" pitchFamily="34" charset="0"/>
              </a:rPr>
              <a:t>"</a:t>
            </a:r>
            <a:r>
              <a:rPr lang="en-US" sz="2800" i="1" dirty="0" smtClean="0">
                <a:latin typeface="Gill Sans MT" panose="020B0502020104020203" pitchFamily="34" charset="0"/>
              </a:rPr>
              <a:t>I do not pray for these alone, but also for those who will believe in Me </a:t>
            </a:r>
            <a:r>
              <a:rPr lang="en-US" sz="2800" i="1" u="sng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through their word</a:t>
            </a:r>
            <a:r>
              <a:rPr lang="en-US" sz="2800" i="1" dirty="0" smtClean="0">
                <a:latin typeface="Gill Sans MT" panose="020B0502020104020203" pitchFamily="34" charset="0"/>
              </a:rPr>
              <a:t>..."</a:t>
            </a:r>
            <a:endParaRPr lang="en-US" sz="2800" i="1" dirty="0">
              <a:latin typeface="Gill Sans MT" panose="020B05020201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381000" y="3581400"/>
            <a:ext cx="931799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828800" lvl="1" indent="-91281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become believers through the apostle's word (Jn. 16:13; 17:17).</a:t>
            </a:r>
          </a:p>
          <a:p>
            <a:pPr marL="1828800" lvl="1" indent="-91281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"unite" in the same exact way!</a:t>
            </a:r>
          </a:p>
          <a:p>
            <a:pPr marL="1828800" lvl="1" indent="-91281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 want (will) only what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"their word"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says, and you only want (will) what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"their word"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says, we have a basis for true unity.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136025"/>
            <a:ext cx="7467600" cy="3731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We submit our wills to a </a:t>
            </a:r>
            <a:r>
              <a:rPr lang="en-US" sz="5600" b="1" i="1" u="sng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common standard</a:t>
            </a:r>
            <a:r>
              <a:rPr lang="en-US" sz="5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:  the Truth!</a:t>
            </a:r>
            <a:endParaRPr lang="en-US" sz="56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7361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askonasholt.co.uk/uploads/images/artists/teresa-carreo-youth-orchestra-of-venezuela/DSC_1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418795"/>
            <a:ext cx="9758477" cy="647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0238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9" grpId="0" uiExpand="1" build="p"/>
      <p:bldP spid="3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u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One in Will</a:t>
            </a:r>
            <a:endParaRPr lang="en-US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838200"/>
          </a:xfrm>
        </p:spPr>
        <p:txBody>
          <a:bodyPr rtlCol="0" anchor="t">
            <a:normAutofit/>
          </a:bodyPr>
          <a:lstStyle/>
          <a:p>
            <a:pPr marL="744538" indent="-627063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Paul's command into action!</a:t>
            </a:r>
            <a:endParaRPr lang="en-US" sz="5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2517025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smtClean="0">
                <a:latin typeface="Gill Sans MT" panose="020B0502020104020203" pitchFamily="34" charset="0"/>
              </a:rPr>
              <a:t>Colossians 3:17:  </a:t>
            </a:r>
            <a:r>
              <a:rPr lang="en-US" sz="3200" i="1" dirty="0">
                <a:latin typeface="Gill Sans MT" panose="020B0502020104020203" pitchFamily="34" charset="0"/>
              </a:rPr>
              <a:t>And whatever you do in word or deed, do all in the name of the Lord Jesus, giving thanks to God the Father through Him.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0824" y="2220997"/>
            <a:ext cx="7467600" cy="3731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Union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Gill Sans MT" panose="020B0502020104020203" pitchFamily="34" charset="0"/>
              </a:rPr>
              <a:t>i</a:t>
            </a:r>
            <a:r>
              <a:rPr lang="en-US" sz="72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 not</a:t>
            </a:r>
          </a:p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Unity!</a:t>
            </a:r>
            <a:endParaRPr lang="en-US" sz="72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373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  <p:bldP spid="11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u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One in Will</a:t>
            </a:r>
            <a:endParaRPr lang="en-US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838200"/>
          </a:xfrm>
        </p:spPr>
        <p:txBody>
          <a:bodyPr rtlCol="0" anchor="t">
            <a:normAutofit fontScale="85000" lnSpcReduction="10000"/>
          </a:bodyPr>
          <a:lstStyle/>
          <a:p>
            <a:pPr marL="744538" indent="-627063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submit our will 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His will!</a:t>
            </a:r>
            <a:endParaRPr lang="en-US" sz="5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9436" y="2362200"/>
            <a:ext cx="84804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smtClean="0">
                <a:latin typeface="Gill Sans MT" panose="020B0502020104020203" pitchFamily="34" charset="0"/>
              </a:rPr>
              <a:t>Matthew 7:21-23:  </a:t>
            </a:r>
            <a:r>
              <a:rPr lang="en-US" sz="3200" dirty="0" smtClean="0">
                <a:latin typeface="Gill Sans MT" panose="020B0502020104020203" pitchFamily="34" charset="0"/>
              </a:rPr>
              <a:t>"</a:t>
            </a:r>
            <a:r>
              <a:rPr lang="en-US" sz="3200" i="1" dirty="0" smtClean="0">
                <a:latin typeface="Gill Sans MT" panose="020B0502020104020203" pitchFamily="34" charset="0"/>
              </a:rPr>
              <a:t>Not </a:t>
            </a:r>
            <a:r>
              <a:rPr lang="en-US" sz="3200" i="1" dirty="0">
                <a:latin typeface="Gill Sans MT" panose="020B0502020104020203" pitchFamily="34" charset="0"/>
              </a:rPr>
              <a:t>everyone who says to Me</a:t>
            </a:r>
            <a:r>
              <a:rPr lang="en-US" sz="3200" i="1" dirty="0" smtClean="0">
                <a:latin typeface="Gill Sans MT" panose="020B0502020104020203" pitchFamily="34" charset="0"/>
              </a:rPr>
              <a:t>, 'Lord</a:t>
            </a:r>
            <a:r>
              <a:rPr lang="en-US" sz="3200" i="1" dirty="0">
                <a:latin typeface="Gill Sans MT" panose="020B0502020104020203" pitchFamily="34" charset="0"/>
              </a:rPr>
              <a:t>, Lord</a:t>
            </a:r>
            <a:r>
              <a:rPr lang="en-US" sz="3200" i="1" dirty="0" smtClean="0">
                <a:latin typeface="Gill Sans MT" panose="020B0502020104020203" pitchFamily="34" charset="0"/>
              </a:rPr>
              <a:t>,' </a:t>
            </a:r>
            <a:r>
              <a:rPr lang="en-US" sz="3200" i="1" dirty="0">
                <a:latin typeface="Gill Sans MT" panose="020B0502020104020203" pitchFamily="34" charset="0"/>
              </a:rPr>
              <a:t>shall enter the kingdom of heaven, but he who does the will of My Father in heaven.  </a:t>
            </a:r>
            <a:r>
              <a:rPr lang="en-US" sz="3200" b="1" i="1" dirty="0">
                <a:latin typeface="Gill Sans MT" panose="020B0502020104020203" pitchFamily="34" charset="0"/>
              </a:rPr>
              <a:t>22</a:t>
            </a:r>
            <a:r>
              <a:rPr lang="en-US" sz="3200" i="1" dirty="0">
                <a:latin typeface="Gill Sans MT" panose="020B0502020104020203" pitchFamily="34" charset="0"/>
              </a:rPr>
              <a:t> Many will say to Me in that day, </a:t>
            </a:r>
            <a:r>
              <a:rPr lang="en-US" sz="3200" i="1" dirty="0" smtClean="0">
                <a:latin typeface="Gill Sans MT" panose="020B0502020104020203" pitchFamily="34" charset="0"/>
              </a:rPr>
              <a:t>'Lord</a:t>
            </a:r>
            <a:r>
              <a:rPr lang="en-US" sz="3200" i="1" dirty="0">
                <a:latin typeface="Gill Sans MT" panose="020B0502020104020203" pitchFamily="34" charset="0"/>
              </a:rPr>
              <a:t>, Lord, have we not prophesied in Your name, cast out demons in Your name, and done many wonders in Your name</a:t>
            </a:r>
            <a:r>
              <a:rPr lang="en-US" sz="3200" i="1" dirty="0" smtClean="0">
                <a:latin typeface="Gill Sans MT" panose="020B0502020104020203" pitchFamily="34" charset="0"/>
              </a:rPr>
              <a:t>?'  </a:t>
            </a:r>
            <a:r>
              <a:rPr lang="en-US" sz="3200" b="1" i="1" dirty="0">
                <a:latin typeface="Gill Sans MT" panose="020B0502020104020203" pitchFamily="34" charset="0"/>
              </a:rPr>
              <a:t>23 </a:t>
            </a:r>
            <a:r>
              <a:rPr lang="en-US" sz="3200" i="1" dirty="0">
                <a:latin typeface="Gill Sans MT" panose="020B0502020104020203" pitchFamily="34" charset="0"/>
              </a:rPr>
              <a:t>And then I will declare to them, </a:t>
            </a:r>
            <a:r>
              <a:rPr lang="en-US" sz="3200" i="1" dirty="0" smtClean="0">
                <a:latin typeface="Gill Sans MT" panose="020B0502020104020203" pitchFamily="34" charset="0"/>
              </a:rPr>
              <a:t>'I </a:t>
            </a:r>
            <a:r>
              <a:rPr lang="en-US" sz="3200" i="1" dirty="0">
                <a:latin typeface="Gill Sans MT" panose="020B0502020104020203" pitchFamily="34" charset="0"/>
              </a:rPr>
              <a:t>never knew you; depart from Me, you who practice lawlessness</a:t>
            </a:r>
            <a:r>
              <a:rPr lang="en-US" sz="3200" i="1" dirty="0" smtClean="0">
                <a:latin typeface="Gill Sans MT" panose="020B0502020104020203" pitchFamily="34" charset="0"/>
              </a:rPr>
              <a:t>!'"</a:t>
            </a:r>
            <a:endParaRPr lang="en-US" sz="3200" i="1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2519948"/>
            <a:ext cx="7467600" cy="190729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Colleen </a:t>
            </a:r>
            <a:r>
              <a:rPr lang="en-US" sz="8000" b="1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Cerak</a:t>
            </a:r>
            <a:endParaRPr lang="en-US" sz="80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98" y="1598361"/>
            <a:ext cx="3492401" cy="52596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1716" y="1812611"/>
            <a:ext cx="7467600" cy="46229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Which describes us?</a:t>
            </a:r>
          </a:p>
          <a:p>
            <a:pPr algn="ctr"/>
            <a:endParaRPr lang="en-US" sz="1600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5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Matthew 7:21-23</a:t>
            </a:r>
          </a:p>
          <a:p>
            <a:pPr algn="ctr"/>
            <a:r>
              <a:rPr lang="en-US" sz="5600" b="1" dirty="0">
                <a:solidFill>
                  <a:schemeClr val="tx1"/>
                </a:solidFill>
                <a:latin typeface="Gill Sans MT" panose="020B0502020104020203" pitchFamily="34" charset="0"/>
              </a:rPr>
              <a:t>o</a:t>
            </a:r>
            <a:r>
              <a:rPr lang="en-US" sz="5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</a:t>
            </a:r>
          </a:p>
          <a:p>
            <a:pPr algn="ctr"/>
            <a:r>
              <a:rPr lang="en-US" sz="5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Colossians 3:17?</a:t>
            </a:r>
            <a:endParaRPr lang="en-US" sz="56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219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build="p"/>
      <p:bldP spid="12" grpId="0"/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v"/>
              <a:tabLst>
                <a:tab pos="2797175" algn="l"/>
              </a:tabLst>
              <a:defRPr/>
            </a:pPr>
            <a:r>
              <a:rPr lang="en-US" sz="4400" i="1" dirty="0" smtClean="0">
                <a:solidFill>
                  <a:srgbClr val="FFCC00"/>
                </a:solidFill>
              </a:rPr>
              <a:t>One in Word</a:t>
            </a:r>
            <a:endParaRPr lang="en-US" sz="4400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6002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92150" indent="-57467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imagine the Son saying one thing and the Father saying something else?</a:t>
            </a:r>
            <a:endParaRPr lang="en-US" sz="5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124200"/>
            <a:ext cx="792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3:34:  </a:t>
            </a:r>
            <a:r>
              <a:rPr lang="en-US" sz="2800" i="1" dirty="0" smtClean="0">
                <a:latin typeface="Gill Sans MT" panose="020B0502020104020203" pitchFamily="34" charset="0"/>
              </a:rPr>
              <a:t>"For </a:t>
            </a:r>
            <a:r>
              <a:rPr lang="en-US" sz="2800" i="1" dirty="0">
                <a:latin typeface="Gill Sans MT" panose="020B0502020104020203" pitchFamily="34" charset="0"/>
              </a:rPr>
              <a:t>He whom God has sent speaks the words of God, for God does not give the Spirit by measure</a:t>
            </a:r>
            <a:r>
              <a:rPr lang="en-US" sz="2800" i="1" dirty="0" smtClean="0">
                <a:latin typeface="Gill Sans MT" panose="020B0502020104020203" pitchFamily="34" charset="0"/>
              </a:rPr>
              <a:t>."</a:t>
            </a:r>
            <a:endParaRPr lang="en-US" sz="2800" i="1" dirty="0"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4711005"/>
            <a:ext cx="792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smtClean="0">
                <a:latin typeface="Gill Sans MT" panose="020B0502020104020203" pitchFamily="34" charset="0"/>
              </a:rPr>
              <a:t>John 14:24:  </a:t>
            </a:r>
            <a:r>
              <a:rPr lang="en-US" sz="2800" i="1" dirty="0" smtClean="0">
                <a:latin typeface="Gill Sans MT" panose="020B0502020104020203" pitchFamily="34" charset="0"/>
              </a:rPr>
              <a:t>"He </a:t>
            </a:r>
            <a:r>
              <a:rPr lang="en-US" sz="2800" i="1" dirty="0">
                <a:latin typeface="Gill Sans MT" panose="020B0502020104020203" pitchFamily="34" charset="0"/>
              </a:rPr>
              <a:t>who does not love Me does not keep My words; and the word which you hear is not Mine but the </a:t>
            </a:r>
            <a:r>
              <a:rPr lang="en-US" sz="2800" i="1" dirty="0" smtClean="0">
                <a:latin typeface="Gill Sans MT" panose="020B0502020104020203" pitchFamily="34" charset="0"/>
              </a:rPr>
              <a:t>Father's </a:t>
            </a:r>
            <a:r>
              <a:rPr lang="en-US" sz="2800" i="1" dirty="0">
                <a:latin typeface="Gill Sans MT" panose="020B0502020104020203" pitchFamily="34" charset="0"/>
              </a:rPr>
              <a:t>who sent Me</a:t>
            </a:r>
            <a:r>
              <a:rPr lang="en-US" sz="2800" i="1" dirty="0" smtClean="0">
                <a:latin typeface="Gill Sans MT" panose="020B0502020104020203" pitchFamily="34" charset="0"/>
              </a:rPr>
              <a:t>."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203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v"/>
              <a:tabLst>
                <a:tab pos="2797175" algn="l"/>
              </a:tabLst>
              <a:defRPr/>
            </a:pPr>
            <a:r>
              <a:rPr lang="en-US" sz="4400" i="1" dirty="0" smtClean="0">
                <a:solidFill>
                  <a:srgbClr val="FFCC00"/>
                </a:solidFill>
              </a:rPr>
              <a:t>One in Word</a:t>
            </a:r>
            <a:endParaRPr lang="en-US" sz="4400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5240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imagine the Son saying one thing and the Father saying something else?</a:t>
            </a:r>
            <a:endParaRPr lang="en-US" sz="5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048000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000" b="1" dirty="0" smtClean="0">
                <a:latin typeface="Gill Sans MT" panose="020B0502020104020203" pitchFamily="34" charset="0"/>
              </a:rPr>
              <a:t>John 17:7-8:  </a:t>
            </a:r>
            <a:r>
              <a:rPr lang="en-US" sz="3000" i="1" dirty="0" smtClean="0">
                <a:latin typeface="Gill Sans MT" panose="020B0502020104020203" pitchFamily="34" charset="0"/>
              </a:rPr>
              <a:t>"Now </a:t>
            </a:r>
            <a:r>
              <a:rPr lang="en-US" sz="3000" i="1" dirty="0">
                <a:latin typeface="Gill Sans MT" panose="020B0502020104020203" pitchFamily="34" charset="0"/>
              </a:rPr>
              <a:t>they have known that all things which You have given Me are from You.  </a:t>
            </a:r>
            <a:r>
              <a:rPr lang="en-US" sz="3000" i="1" dirty="0" smtClean="0">
                <a:latin typeface="Gill Sans MT" panose="020B0502020104020203" pitchFamily="34" charset="0"/>
              </a:rPr>
              <a:t>For </a:t>
            </a:r>
            <a:r>
              <a:rPr lang="en-US" sz="3000" i="1" dirty="0">
                <a:latin typeface="Gill Sans MT" panose="020B0502020104020203" pitchFamily="34" charset="0"/>
              </a:rPr>
              <a:t>I have given to them the words which You have given Me; and they have received them, and have known surely that I came forth from You; and they have believed that You sent </a:t>
            </a:r>
            <a:r>
              <a:rPr lang="en-US" sz="3000" i="1" dirty="0" smtClean="0">
                <a:latin typeface="Gill Sans MT" panose="020B0502020104020203" pitchFamily="34" charset="0"/>
              </a:rPr>
              <a:t>Me."</a:t>
            </a:r>
            <a:endParaRPr lang="en-US" sz="3000" dirty="0">
              <a:latin typeface="Gill Sans MT" panose="020B05020201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2247900"/>
            <a:ext cx="7467600" cy="3731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Father and Son are united because they speak the same thing!</a:t>
            </a:r>
            <a:endParaRPr lang="en-US" sz="56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2" descr="http://www.askonasholt.co.uk/uploads/images/artists/teresa-carreo-youth-orchestra-of-venezuela/DSC_1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408176"/>
            <a:ext cx="9758477" cy="647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83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v"/>
              <a:tabLst>
                <a:tab pos="2797175" algn="l"/>
              </a:tabLst>
              <a:defRPr/>
            </a:pPr>
            <a:r>
              <a:rPr lang="en-US" sz="4400" i="1" dirty="0" smtClean="0">
                <a:solidFill>
                  <a:srgbClr val="FFCC00"/>
                </a:solidFill>
              </a:rPr>
              <a:t>One in Word</a:t>
            </a:r>
            <a:endParaRPr lang="en-US" sz="4400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677412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 solution to the division at Corinth:</a:t>
            </a:r>
            <a:endParaRPr lang="en-US" sz="5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3201412"/>
            <a:ext cx="7924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000" b="1" dirty="0" smtClean="0">
                <a:latin typeface="Gill Sans MT" panose="020B0502020104020203" pitchFamily="34" charset="0"/>
              </a:rPr>
              <a:t>1 Corinthians 1:10:  </a:t>
            </a:r>
            <a:r>
              <a:rPr lang="en-US" sz="3200" i="1" dirty="0">
                <a:latin typeface="Gill Sans MT" panose="020B0502020104020203" pitchFamily="34" charset="0"/>
              </a:rPr>
              <a:t>Now, I plead with you, brethren, by the name of our Lord Jesus Christ, </a:t>
            </a:r>
            <a:r>
              <a:rPr lang="en-US" sz="3200" b="1" i="1" dirty="0">
                <a:latin typeface="Gill Sans MT" panose="020B0502020104020203" pitchFamily="34" charset="0"/>
              </a:rPr>
              <a:t>that you all speak the same thing</a:t>
            </a:r>
            <a:r>
              <a:rPr lang="en-US" sz="3200" i="1" dirty="0">
                <a:latin typeface="Gill Sans MT" panose="020B0502020104020203" pitchFamily="34" charset="0"/>
              </a:rPr>
              <a:t>, and that there be no divisions among you, but that you be perfectly joined together in the same mind and in the same judgment.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961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1494" y="4032269"/>
            <a:ext cx="7924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i="1" dirty="0" smtClean="0">
                <a:latin typeface="Gill Sans MT" panose="020B0502020104020203" pitchFamily="34" charset="0"/>
              </a:rPr>
              <a:t>John 17:7-8:  </a:t>
            </a:r>
            <a:r>
              <a:rPr lang="en-US" sz="2800" i="1" dirty="0" smtClean="0">
                <a:latin typeface="Gill Sans MT" panose="020B0502020104020203" pitchFamily="34" charset="0"/>
              </a:rPr>
              <a:t>Now </a:t>
            </a:r>
            <a:r>
              <a:rPr lang="en-US" sz="2800" i="1" dirty="0">
                <a:latin typeface="Gill Sans MT" panose="020B0502020104020203" pitchFamily="34" charset="0"/>
              </a:rPr>
              <a:t>they have known that all things which You have given Me are from You.  8 For I have given to them the words which You have given Me; and they have received them, and have known surely that I came forth from You; and they have believed that You sent </a:t>
            </a:r>
            <a:r>
              <a:rPr lang="en-US" sz="2800" i="1" dirty="0" smtClean="0">
                <a:latin typeface="Gill Sans MT" panose="020B0502020104020203" pitchFamily="34" charset="0"/>
              </a:rPr>
              <a:t>Me.</a:t>
            </a:r>
            <a:endParaRPr lang="en-US" sz="2800" i="1" dirty="0"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v"/>
              <a:tabLst>
                <a:tab pos="2797175" algn="l"/>
              </a:tabLst>
              <a:defRPr/>
            </a:pPr>
            <a:r>
              <a:rPr lang="en-US" sz="4400" i="1" dirty="0" smtClean="0">
                <a:solidFill>
                  <a:srgbClr val="FFCC00"/>
                </a:solidFill>
              </a:rPr>
              <a:t>One in Word</a:t>
            </a:r>
            <a:endParaRPr lang="en-US" sz="4400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5240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speak the same thing?</a:t>
            </a:r>
          </a:p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answer is simple!</a:t>
            </a:r>
            <a:endParaRPr lang="en-US" sz="5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29718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1 Peter 4:11:  </a:t>
            </a:r>
            <a:r>
              <a:rPr lang="en-US" sz="2800" i="1" dirty="0">
                <a:latin typeface="Gill Sans MT" panose="020B0502020104020203" pitchFamily="34" charset="0"/>
              </a:rPr>
              <a:t>If anyone speaks, let him speak as the oracles of God.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0094" y="2029501"/>
            <a:ext cx="7467600" cy="3731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 Corinthians 2:9-13; Isaiah 8:20; Matthew 15:13-14; 7:21-23</a:t>
            </a:r>
            <a:endParaRPr lang="en-US" sz="56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013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uiExpand="1" build="p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v"/>
              <a:tabLst>
                <a:tab pos="2797175" algn="l"/>
              </a:tabLst>
              <a:defRPr/>
            </a:pPr>
            <a:r>
              <a:rPr lang="en-US" sz="4400" i="1" dirty="0" smtClean="0">
                <a:solidFill>
                  <a:srgbClr val="FFCC00"/>
                </a:solidFill>
              </a:rPr>
              <a:t>One in Word</a:t>
            </a:r>
            <a:endParaRPr lang="en-US" sz="4400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2971800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smtClean="0">
                <a:latin typeface="Gill Sans MT" panose="020B0502020104020203" pitchFamily="34" charset="0"/>
              </a:rPr>
              <a:t>John 8:26</a:t>
            </a:r>
            <a:r>
              <a:rPr lang="en-US" sz="3200" b="1" dirty="0">
                <a:latin typeface="Gill Sans MT" panose="020B0502020104020203" pitchFamily="34" charset="0"/>
              </a:rPr>
              <a:t>:  </a:t>
            </a:r>
            <a:r>
              <a:rPr lang="en-US" sz="3200" i="1" dirty="0" smtClean="0">
                <a:latin typeface="Gill Sans MT" panose="020B0502020104020203" pitchFamily="34" charset="0"/>
              </a:rPr>
              <a:t>…I </a:t>
            </a:r>
            <a:r>
              <a:rPr lang="en-US" sz="3200" i="1" dirty="0">
                <a:latin typeface="Gill Sans MT" panose="020B0502020104020203" pitchFamily="34" charset="0"/>
              </a:rPr>
              <a:t>speak to the world those things which I heard from </a:t>
            </a:r>
            <a:r>
              <a:rPr lang="en-US" sz="3200" i="1" dirty="0" smtClean="0">
                <a:latin typeface="Gill Sans MT" panose="020B0502020104020203" pitchFamily="34" charset="0"/>
              </a:rPr>
              <a:t>Him.</a:t>
            </a:r>
            <a:endParaRPr lang="en-US" sz="3200" i="1" dirty="0">
              <a:latin typeface="Gill Sans MT" panose="020B0502020104020203" pitchFamily="34" charset="0"/>
            </a:endParaRPr>
          </a:p>
          <a:p>
            <a:pPr algn="just"/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5240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Jesus and the Holy Spirit follow the principle of 1 Peter 4:11:</a:t>
            </a:r>
            <a:endParaRPr lang="en-US" sz="5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145340"/>
            <a:ext cx="7924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smtClean="0">
                <a:latin typeface="Gill Sans MT" panose="020B0502020104020203" pitchFamily="34" charset="0"/>
              </a:rPr>
              <a:t>John 12:49:  </a:t>
            </a:r>
            <a:r>
              <a:rPr lang="en-US" sz="3200" i="1" dirty="0" smtClean="0">
                <a:latin typeface="Gill Sans MT" panose="020B0502020104020203" pitchFamily="34" charset="0"/>
              </a:rPr>
              <a:t>For </a:t>
            </a:r>
            <a:r>
              <a:rPr lang="en-US" sz="3200" i="1" dirty="0">
                <a:latin typeface="Gill Sans MT" panose="020B0502020104020203" pitchFamily="34" charset="0"/>
              </a:rPr>
              <a:t>I have not spoken on My own authority; but the Father who sent Me gave Me a command, what I should say and what I should </a:t>
            </a:r>
            <a:r>
              <a:rPr lang="en-US" sz="3200" i="1" dirty="0" smtClean="0">
                <a:latin typeface="Gill Sans MT" panose="020B0502020104020203" pitchFamily="34" charset="0"/>
              </a:rPr>
              <a:t>speak.</a:t>
            </a:r>
            <a:endParaRPr lang="en-US" sz="3200" i="1" dirty="0">
              <a:latin typeface="Gill Sans MT" panose="020B0502020104020203" pitchFamily="34" charset="0"/>
            </a:endParaRPr>
          </a:p>
          <a:p>
            <a:pPr algn="just"/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375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v"/>
              <a:tabLst>
                <a:tab pos="2797175" algn="l"/>
              </a:tabLst>
              <a:defRPr/>
            </a:pPr>
            <a:r>
              <a:rPr lang="en-US" sz="4400" i="1" dirty="0" smtClean="0">
                <a:solidFill>
                  <a:srgbClr val="FFCC00"/>
                </a:solidFill>
              </a:rPr>
              <a:t>One in Word</a:t>
            </a:r>
            <a:endParaRPr lang="en-US" sz="4400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2713672"/>
            <a:ext cx="792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000" b="1" dirty="0" smtClean="0">
                <a:latin typeface="Gill Sans MT" panose="020B0502020104020203" pitchFamily="34" charset="0"/>
              </a:rPr>
              <a:t>John 14:10:  </a:t>
            </a:r>
            <a:r>
              <a:rPr lang="en-US" sz="3000" i="1" dirty="0" smtClean="0">
                <a:latin typeface="Gill Sans MT" panose="020B0502020104020203" pitchFamily="34" charset="0"/>
              </a:rPr>
              <a:t>The </a:t>
            </a:r>
            <a:r>
              <a:rPr lang="en-US" sz="3000" i="1" dirty="0">
                <a:latin typeface="Gill Sans MT" panose="020B0502020104020203" pitchFamily="34" charset="0"/>
              </a:rPr>
              <a:t>words that I speak to you I do not speak on My own authority; but the Father who dwells in Me does the </a:t>
            </a:r>
            <a:r>
              <a:rPr lang="en-US" sz="3000" i="1" dirty="0" smtClean="0">
                <a:latin typeface="Gill Sans MT" panose="020B0502020104020203" pitchFamily="34" charset="0"/>
              </a:rPr>
              <a:t>works.</a:t>
            </a:r>
            <a:endParaRPr lang="en-US" sz="3000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4478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Jesus and the Holy Spirit follow 1 Peter 4:11:  </a:t>
            </a:r>
            <a:r>
              <a:rPr lang="en-US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Jn. 8:26; 12:49</a:t>
            </a:r>
            <a:endParaRPr lang="en-US" sz="5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303455"/>
            <a:ext cx="7924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000" b="1" dirty="0" smtClean="0">
                <a:latin typeface="Gill Sans MT" panose="020B0502020104020203" pitchFamily="34" charset="0"/>
              </a:rPr>
              <a:t>John 16:13:  </a:t>
            </a:r>
            <a:r>
              <a:rPr lang="en-US" sz="3000" i="1" dirty="0" smtClean="0">
                <a:latin typeface="Gill Sans MT" panose="020B0502020104020203" pitchFamily="34" charset="0"/>
              </a:rPr>
              <a:t>However</a:t>
            </a:r>
            <a:r>
              <a:rPr lang="en-US" sz="3000" i="1" dirty="0">
                <a:latin typeface="Gill Sans MT" panose="020B0502020104020203" pitchFamily="34" charset="0"/>
              </a:rPr>
              <a:t>, when He, the Spirit of truth, has come, He will guide you into all truth; for He will not speak on His own authority, but whatever He hears He will speak ; and He will tell you things to </a:t>
            </a:r>
            <a:r>
              <a:rPr lang="en-US" sz="3000" i="1" dirty="0" smtClean="0">
                <a:latin typeface="Gill Sans MT" panose="020B0502020104020203" pitchFamily="34" charset="0"/>
              </a:rPr>
              <a:t>come.</a:t>
            </a:r>
            <a:endParaRPr lang="en-US" sz="3000" dirty="0">
              <a:latin typeface="Gill Sans MT" panose="020B05020201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2133600"/>
            <a:ext cx="7467600" cy="3731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If Jesus and the Holy Spirit follow this principle, who am I not to do so?!</a:t>
            </a:r>
            <a:endParaRPr lang="en-US" sz="56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397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v"/>
              <a:tabLst>
                <a:tab pos="2797175" algn="l"/>
              </a:tabLst>
              <a:defRPr/>
            </a:pPr>
            <a:r>
              <a:rPr lang="en-US" sz="4400" i="1" dirty="0" smtClean="0">
                <a:solidFill>
                  <a:srgbClr val="FFCC00"/>
                </a:solidFill>
              </a:rPr>
              <a:t>One in Word</a:t>
            </a:r>
            <a:endParaRPr lang="en-US" sz="4400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573187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1 Peter 4:11:</a:t>
            </a:r>
            <a:endParaRPr lang="en-US" sz="5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3307140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smtClean="0">
                <a:latin typeface="Gill Sans MT" panose="020B0502020104020203" pitchFamily="34" charset="0"/>
              </a:rPr>
              <a:t>Ephesians 5:19:  </a:t>
            </a:r>
            <a:r>
              <a:rPr lang="en-US" sz="3200" i="1" dirty="0" smtClean="0">
                <a:latin typeface="Gill Sans MT" panose="020B0502020104020203" pitchFamily="34" charset="0"/>
              </a:rPr>
              <a:t>speaking </a:t>
            </a:r>
            <a:r>
              <a:rPr lang="en-US" sz="3200" i="1" dirty="0">
                <a:latin typeface="Gill Sans MT" panose="020B0502020104020203" pitchFamily="34" charset="0"/>
              </a:rPr>
              <a:t>to one another in psalms and hymns and spiritual songs, singing and making melody in your heart to the </a:t>
            </a:r>
            <a:r>
              <a:rPr lang="en-US" sz="3200" i="1" dirty="0" smtClean="0">
                <a:latin typeface="Gill Sans MT" panose="020B0502020104020203" pitchFamily="34" charset="0"/>
              </a:rPr>
              <a:t>Lord,</a:t>
            </a:r>
            <a:endParaRPr lang="en-US" sz="3200" i="1" dirty="0">
              <a:latin typeface="Gill Sans MT" panose="020B0502020104020203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326390" y="2411387"/>
            <a:ext cx="9317990" cy="75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492250" lvl="1" indent="-57626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Music?</a:t>
            </a:r>
            <a:endParaRPr lang="en-US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24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00"/>
                </a:solidFill>
              </a:rPr>
              <a:t>Introduction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24" y="1522476"/>
            <a:ext cx="9144000" cy="13716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60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chapters 13-17 record the events that transpired during Jesus' final evening with the apostles:</a:t>
            </a:r>
            <a:endParaRPr lang="en-US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72" indent="0" eaLnBrk="1" fontAlgn="auto" hangingPunct="1">
              <a:spcBef>
                <a:spcPts val="60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7971" y="33528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8912" indent="-320040" eaLnBrk="1" fontAlgn="auto" hangingPunct="1">
              <a:spcBef>
                <a:spcPts val="60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 records Jesus' prayer:</a:t>
            </a:r>
            <a:endParaRPr lang="en-US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72" indent="0" eaLnBrk="1" fontAlgn="auto" hangingPunct="1">
              <a:spcBef>
                <a:spcPts val="60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228600" y="43434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828800" lvl="1" indent="-91281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Asks the Father to glorify Him,</a:t>
            </a:r>
          </a:p>
          <a:p>
            <a:pPr marL="1828800" lvl="1" indent="-91281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Speaks of eternal life; affirms His deity,</a:t>
            </a:r>
          </a:p>
          <a:p>
            <a:pPr marL="1828800" lvl="1" indent="-91281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Asks for safe-keeping of His disciples,</a:t>
            </a:r>
          </a:p>
          <a:p>
            <a:pPr marL="1828800" lvl="1" indent="-91281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Asks for unity of His people.</a:t>
            </a:r>
            <a:endParaRPr lang="en-US" sz="5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v"/>
              <a:tabLst>
                <a:tab pos="2797175" algn="l"/>
              </a:tabLst>
              <a:defRPr/>
            </a:pPr>
            <a:r>
              <a:rPr lang="en-US" sz="4400" i="1" dirty="0" smtClean="0">
                <a:solidFill>
                  <a:srgbClr val="FFCC00"/>
                </a:solidFill>
              </a:rPr>
              <a:t>One in Word</a:t>
            </a:r>
            <a:endParaRPr lang="en-US" sz="4400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614144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1 Peter 4:11:</a:t>
            </a:r>
            <a:endParaRPr lang="en-US" sz="5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3348097"/>
            <a:ext cx="7924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smtClean="0">
                <a:latin typeface="Gill Sans MT" panose="020B0502020104020203" pitchFamily="34" charset="0"/>
              </a:rPr>
              <a:t>Acts 20:7:  </a:t>
            </a:r>
            <a:r>
              <a:rPr lang="en-US" sz="3200" i="1" dirty="0" smtClean="0">
                <a:latin typeface="Gill Sans MT" panose="020B0502020104020203" pitchFamily="34" charset="0"/>
              </a:rPr>
              <a:t>Now </a:t>
            </a:r>
            <a:r>
              <a:rPr lang="en-US" sz="3200" i="1" dirty="0">
                <a:latin typeface="Gill Sans MT" panose="020B0502020104020203" pitchFamily="34" charset="0"/>
              </a:rPr>
              <a:t>on the first day of the week, when the disciples came together to break bread, Paul, ready to depart the next day, spoke to them and continued his message until midnight.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326390" y="2452344"/>
            <a:ext cx="9317990" cy="75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492250" lvl="1" indent="-57626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Lord's Supper?</a:t>
            </a:r>
            <a:endParaRPr lang="en-US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21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v"/>
              <a:tabLst>
                <a:tab pos="2797175" algn="l"/>
              </a:tabLst>
              <a:defRPr/>
            </a:pPr>
            <a:r>
              <a:rPr lang="en-US" sz="4400" i="1" dirty="0" smtClean="0">
                <a:solidFill>
                  <a:srgbClr val="FFCC00"/>
                </a:solidFill>
              </a:rPr>
              <a:t>One in Word</a:t>
            </a:r>
            <a:endParaRPr lang="en-US" sz="4400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619859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1 Peter 4:11:</a:t>
            </a:r>
            <a:endParaRPr lang="en-US" sz="5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3353812"/>
            <a:ext cx="7924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smtClean="0">
                <a:latin typeface="Gill Sans MT" panose="020B0502020104020203" pitchFamily="34" charset="0"/>
              </a:rPr>
              <a:t>1 Peter 3:21:  </a:t>
            </a:r>
            <a:r>
              <a:rPr lang="en-US" sz="3200" i="1" dirty="0" smtClean="0">
                <a:latin typeface="Gill Sans MT" panose="020B0502020104020203" pitchFamily="34" charset="0"/>
              </a:rPr>
              <a:t>The </a:t>
            </a:r>
            <a:r>
              <a:rPr lang="en-US" sz="3200" i="1" dirty="0">
                <a:latin typeface="Gill Sans MT" panose="020B0502020104020203" pitchFamily="34" charset="0"/>
              </a:rPr>
              <a:t>like figure whereunto even baptism doth also now save us (not the putting away of the filth of the flesh, but the answer of a good conscience toward God,) by the resurrection of Jesus </a:t>
            </a:r>
            <a:r>
              <a:rPr lang="en-US" sz="3200" i="1" dirty="0" smtClean="0">
                <a:latin typeface="Gill Sans MT" panose="020B0502020104020203" pitchFamily="34" charset="0"/>
              </a:rPr>
              <a:t>Christ:</a:t>
            </a:r>
            <a:endParaRPr lang="en-US" sz="3200" i="1" dirty="0">
              <a:latin typeface="Gill Sans MT" panose="020B0502020104020203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326390" y="2458059"/>
            <a:ext cx="9317990" cy="75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492250" lvl="1" indent="-57626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Baptism?</a:t>
            </a:r>
            <a:endParaRPr lang="en-US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149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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One in Work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144000" cy="1447800"/>
          </a:xfrm>
        </p:spPr>
        <p:txBody>
          <a:bodyPr rtlCol="0" anchor="t">
            <a:norm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John's gospel makes it crystal clear the Father and Son are one in work!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6075" y="3008293"/>
            <a:ext cx="8451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4:34:  </a:t>
            </a:r>
            <a:r>
              <a:rPr lang="en-US" sz="2800" i="1" dirty="0" smtClean="0">
                <a:latin typeface="Gill Sans MT" panose="020B0502020104020203" pitchFamily="34" charset="0"/>
              </a:rPr>
              <a:t>Jesus </a:t>
            </a:r>
            <a:r>
              <a:rPr lang="en-US" sz="2800" i="1" dirty="0">
                <a:latin typeface="Gill Sans MT" panose="020B0502020104020203" pitchFamily="34" charset="0"/>
              </a:rPr>
              <a:t>said to them, </a:t>
            </a:r>
            <a:r>
              <a:rPr lang="en-US" sz="2800" i="1" dirty="0" smtClean="0">
                <a:latin typeface="Gill Sans MT" panose="020B0502020104020203" pitchFamily="34" charset="0"/>
              </a:rPr>
              <a:t>"My </a:t>
            </a:r>
            <a:r>
              <a:rPr lang="en-US" sz="2800" i="1" dirty="0">
                <a:latin typeface="Gill Sans MT" panose="020B0502020104020203" pitchFamily="34" charset="0"/>
              </a:rPr>
              <a:t>food is to do the will of Him who sent Me, and to finish His work</a:t>
            </a:r>
            <a:r>
              <a:rPr lang="en-US" sz="2800" i="1" dirty="0" smtClean="0">
                <a:latin typeface="Gill Sans MT" panose="020B0502020104020203" pitchFamily="34" charset="0"/>
              </a:rPr>
              <a:t>."</a:t>
            </a:r>
            <a:endParaRPr lang="en-US" sz="2800" i="1" dirty="0"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4063" y="4151293"/>
            <a:ext cx="8451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9:4:  </a:t>
            </a:r>
            <a:r>
              <a:rPr lang="en-US" sz="2800" i="1" dirty="0" smtClean="0">
                <a:latin typeface="Gill Sans MT" panose="020B0502020104020203" pitchFamily="34" charset="0"/>
              </a:rPr>
              <a:t>"I </a:t>
            </a:r>
            <a:r>
              <a:rPr lang="en-US" sz="2800" i="1" dirty="0">
                <a:latin typeface="Gill Sans MT" panose="020B0502020104020203" pitchFamily="34" charset="0"/>
              </a:rPr>
              <a:t>must work the works of Him who sent Me while it is day; the night is coming when no one can work</a:t>
            </a:r>
            <a:r>
              <a:rPr lang="en-US" sz="2800" i="1" dirty="0" smtClean="0">
                <a:latin typeface="Gill Sans MT" panose="020B0502020104020203" pitchFamily="34" charset="0"/>
              </a:rPr>
              <a:t>."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5334000"/>
            <a:ext cx="8451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17:4:  </a:t>
            </a:r>
            <a:r>
              <a:rPr lang="en-US" sz="2800" i="1" dirty="0" smtClean="0">
                <a:latin typeface="Gill Sans MT" panose="020B0502020104020203" pitchFamily="34" charset="0"/>
              </a:rPr>
              <a:t>"I </a:t>
            </a:r>
            <a:r>
              <a:rPr lang="en-US" sz="2800" i="1" dirty="0">
                <a:latin typeface="Gill Sans MT" panose="020B0502020104020203" pitchFamily="34" charset="0"/>
              </a:rPr>
              <a:t>have glorified You on the earth. I have finished the work which You have given Me to do</a:t>
            </a:r>
            <a:r>
              <a:rPr lang="en-US" sz="2800" i="1" dirty="0" smtClean="0">
                <a:latin typeface="Gill Sans MT" panose="020B0502020104020203" pitchFamily="34" charset="0"/>
              </a:rPr>
              <a:t>."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8200" y="2079678"/>
            <a:ext cx="7467600" cy="37313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Never any disagreement between the Father and Son over </a:t>
            </a:r>
            <a:r>
              <a:rPr lang="en-US" sz="48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work </a:t>
            </a:r>
            <a:r>
              <a:rPr lang="en-US" sz="48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to be done!</a:t>
            </a:r>
            <a:endParaRPr lang="en-US" sz="4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710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/>
      <p:bldP spid="9" grpId="0"/>
      <p:bldP spid="12" grpId="0"/>
      <p:bldP spid="1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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One in Work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144000" cy="1447800"/>
          </a:xfrm>
        </p:spPr>
        <p:txBody>
          <a:bodyPr rtlCol="0" anchor="t">
            <a:norm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overlook context of John 17:20-23: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8601" y="2644170"/>
            <a:ext cx="91662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9875" lvl="1" indent="-62388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Includes us…Christians today in His prayer (Jn. 17:20).</a:t>
            </a:r>
          </a:p>
          <a:p>
            <a:pPr marL="1539875" lvl="1" indent="-62388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is describing the kind of unity He wants us to have even today!</a:t>
            </a:r>
          </a:p>
          <a:p>
            <a:pPr marL="1539875" lvl="1" indent="-62388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same unity as He has with the Father!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087" y="1447800"/>
            <a:ext cx="8868361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i="1" dirty="0" smtClean="0">
                <a:latin typeface="Gill Sans MT" panose="020B0502020104020203" pitchFamily="34" charset="0"/>
              </a:rPr>
              <a:t>"I </a:t>
            </a:r>
            <a:r>
              <a:rPr lang="en-US" sz="2800" i="1" dirty="0">
                <a:latin typeface="Gill Sans MT" panose="020B0502020104020203" pitchFamily="34" charset="0"/>
              </a:rPr>
              <a:t>marvel that ye are so soon removed from him that called you into the grace of Christ unto another gospel</a:t>
            </a:r>
            <a:r>
              <a:rPr lang="en-US" sz="2800" i="1" dirty="0" smtClean="0">
                <a:latin typeface="Gill Sans MT" panose="020B0502020104020203" pitchFamily="34" charset="0"/>
              </a:rPr>
              <a:t>: </a:t>
            </a:r>
            <a:r>
              <a:rPr lang="en-US" sz="2800" b="1" i="1" dirty="0" smtClean="0">
                <a:latin typeface="Gill Sans MT" panose="020B0502020104020203" pitchFamily="34" charset="0"/>
              </a:rPr>
              <a:t>7</a:t>
            </a:r>
            <a:r>
              <a:rPr lang="en-US" sz="2800" i="1" dirty="0" smtClean="0">
                <a:latin typeface="Gill Sans MT" panose="020B0502020104020203" pitchFamily="34" charset="0"/>
              </a:rPr>
              <a:t> Which </a:t>
            </a:r>
            <a:r>
              <a:rPr lang="en-US" sz="2800" i="1" dirty="0">
                <a:latin typeface="Gill Sans MT" panose="020B0502020104020203" pitchFamily="34" charset="0"/>
              </a:rPr>
              <a:t>is not another; but there be some that trouble you, and would pervert the gospel of Christ</a:t>
            </a:r>
            <a:r>
              <a:rPr lang="en-US" sz="2800" i="1" dirty="0" smtClean="0">
                <a:latin typeface="Gill Sans MT" panose="020B0502020104020203" pitchFamily="34" charset="0"/>
              </a:rPr>
              <a:t>. </a:t>
            </a:r>
            <a:r>
              <a:rPr lang="en-US" sz="2800" b="1" i="1" dirty="0" smtClean="0">
                <a:latin typeface="Gill Sans MT" panose="020B0502020104020203" pitchFamily="34" charset="0"/>
              </a:rPr>
              <a:t>8</a:t>
            </a:r>
            <a:r>
              <a:rPr lang="en-US" sz="2800" i="1" dirty="0" smtClean="0">
                <a:latin typeface="Gill Sans MT" panose="020B0502020104020203" pitchFamily="34" charset="0"/>
              </a:rPr>
              <a:t> </a:t>
            </a:r>
            <a:r>
              <a:rPr lang="en-US" sz="2800" i="1" dirty="0">
                <a:latin typeface="Gill Sans MT" panose="020B0502020104020203" pitchFamily="34" charset="0"/>
              </a:rPr>
              <a:t>But though we, or an angel from heaven, preach any other gospel unto you than that which we have preached unto you, let him be accursed</a:t>
            </a:r>
            <a:r>
              <a:rPr lang="en-US" sz="2800" i="1" dirty="0" smtClean="0">
                <a:latin typeface="Gill Sans MT" panose="020B0502020104020203" pitchFamily="34" charset="0"/>
              </a:rPr>
              <a:t>. </a:t>
            </a:r>
            <a:r>
              <a:rPr lang="en-US" sz="2800" b="1" i="1" dirty="0" smtClean="0">
                <a:latin typeface="Gill Sans MT" panose="020B0502020104020203" pitchFamily="34" charset="0"/>
              </a:rPr>
              <a:t>9</a:t>
            </a:r>
            <a:r>
              <a:rPr lang="en-US" sz="2800" i="1" dirty="0" smtClean="0">
                <a:latin typeface="Gill Sans MT" panose="020B0502020104020203" pitchFamily="34" charset="0"/>
              </a:rPr>
              <a:t> </a:t>
            </a:r>
            <a:r>
              <a:rPr lang="en-US" sz="2800" i="1" dirty="0">
                <a:latin typeface="Gill Sans MT" panose="020B0502020104020203" pitchFamily="34" charset="0"/>
              </a:rPr>
              <a:t>As we said before, so say I now again, If any man preach any other gospel unto you than that ye have received, let him be accursed</a:t>
            </a:r>
            <a:r>
              <a:rPr lang="en-US" sz="2800" i="1" dirty="0" smtClean="0">
                <a:latin typeface="Gill Sans MT" panose="020B0502020104020203" pitchFamily="34" charset="0"/>
              </a:rPr>
              <a:t>. </a:t>
            </a:r>
            <a:r>
              <a:rPr lang="en-US" sz="2800" b="1" i="1" dirty="0" smtClean="0">
                <a:latin typeface="Gill Sans MT" panose="020B0502020104020203" pitchFamily="34" charset="0"/>
              </a:rPr>
              <a:t>10</a:t>
            </a:r>
            <a:r>
              <a:rPr lang="en-US" sz="2800" i="1" dirty="0" smtClean="0">
                <a:latin typeface="Gill Sans MT" panose="020B0502020104020203" pitchFamily="34" charset="0"/>
              </a:rPr>
              <a:t> </a:t>
            </a:r>
            <a:r>
              <a:rPr lang="en-US" sz="2800" i="1" dirty="0">
                <a:latin typeface="Gill Sans MT" panose="020B0502020104020203" pitchFamily="34" charset="0"/>
              </a:rPr>
              <a:t>For do I now persuade men, or God? or do I seek to please men? for if I yet pleased men, I should not be the servant of Christ</a:t>
            </a:r>
            <a:r>
              <a:rPr lang="en-US" sz="2800" i="1" dirty="0" smtClean="0">
                <a:latin typeface="Gill Sans MT" panose="020B0502020104020203" pitchFamily="34" charset="0"/>
              </a:rPr>
              <a:t>."</a:t>
            </a:r>
          </a:p>
          <a:p>
            <a:endParaRPr lang="en-US" sz="2800" i="1" dirty="0">
              <a:latin typeface="Gill Sans MT" panose="020B0502020104020203" pitchFamily="34" charset="0"/>
            </a:endParaRPr>
          </a:p>
          <a:p>
            <a:pPr algn="r"/>
            <a:r>
              <a:rPr lang="en-US" sz="2800" b="1" dirty="0" smtClean="0">
                <a:latin typeface="Gill Sans MT" panose="020B0502020104020203" pitchFamily="34" charset="0"/>
              </a:rPr>
              <a:t>Galatians </a:t>
            </a:r>
            <a:r>
              <a:rPr lang="en-US" sz="2800" b="1" dirty="0">
                <a:latin typeface="Gill Sans MT" panose="020B0502020104020203" pitchFamily="34" charset="0"/>
              </a:rPr>
              <a:t>1:6-10</a:t>
            </a:r>
          </a:p>
          <a:p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0050" y="2143133"/>
            <a:ext cx="8305800" cy="426411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We cannot sweep doctrinal differences under the rug and expect them to go away or think we have "dealt" with them!</a:t>
            </a:r>
            <a:endParaRPr lang="en-US" sz="4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88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  <p:bldP spid="2" grpId="0"/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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One in Work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144000" cy="1447800"/>
          </a:xfrm>
        </p:spPr>
        <p:txBody>
          <a:bodyPr rtlCol="0" anchor="t">
            <a:norm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Jesus again!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6700" y="2305883"/>
            <a:ext cx="86487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17:20-23:  </a:t>
            </a:r>
            <a:r>
              <a:rPr lang="en-US" sz="2800" i="1" dirty="0">
                <a:latin typeface="Gill Sans MT" panose="020B0502020104020203" pitchFamily="34" charset="0"/>
              </a:rPr>
              <a:t>I do not pray for these alone, but also for those who will believe in Me through their word; </a:t>
            </a:r>
            <a:r>
              <a:rPr lang="en-US" sz="2800" i="1" dirty="0" smtClean="0">
                <a:latin typeface="Gill Sans MT" panose="020B0502020104020203" pitchFamily="34" charset="0"/>
              </a:rPr>
              <a:t> </a:t>
            </a:r>
            <a:r>
              <a:rPr lang="en-US" sz="2800" b="1" i="1" dirty="0" smtClean="0">
                <a:latin typeface="Gill Sans MT" panose="020B0502020104020203" pitchFamily="34" charset="0"/>
              </a:rPr>
              <a:t>21 </a:t>
            </a:r>
            <a:r>
              <a:rPr lang="en-US" sz="2800" i="1" u="sng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that </a:t>
            </a:r>
            <a:r>
              <a:rPr lang="en-US" sz="2800" i="1" u="sng" dirty="0">
                <a:solidFill>
                  <a:srgbClr val="FF0000"/>
                </a:solidFill>
                <a:latin typeface="Gill Sans MT" panose="020B0502020104020203" pitchFamily="34" charset="0"/>
              </a:rPr>
              <a:t>they all may be one, as You, Father, are in Me, and I in You; that they also may be one in Us, that the world may believe that You sent Me.</a:t>
            </a:r>
            <a:r>
              <a:rPr lang="en-US" sz="2800" i="1" dirty="0">
                <a:latin typeface="Gill Sans MT" panose="020B0502020104020203" pitchFamily="34" charset="0"/>
              </a:rPr>
              <a:t>  </a:t>
            </a:r>
            <a:r>
              <a:rPr lang="en-US" sz="2800" b="1" i="1" dirty="0" smtClean="0">
                <a:latin typeface="Gill Sans MT" panose="020B0502020104020203" pitchFamily="34" charset="0"/>
              </a:rPr>
              <a:t>22 </a:t>
            </a:r>
            <a:r>
              <a:rPr lang="en-US" sz="2800" i="1" dirty="0" smtClean="0">
                <a:latin typeface="Gill Sans MT" panose="020B0502020104020203" pitchFamily="34" charset="0"/>
              </a:rPr>
              <a:t>And </a:t>
            </a:r>
            <a:r>
              <a:rPr lang="en-US" sz="2800" i="1" dirty="0">
                <a:latin typeface="Gill Sans MT" panose="020B0502020104020203" pitchFamily="34" charset="0"/>
              </a:rPr>
              <a:t>the glory which You gave Me I have given them, that they may be one just as We are one:  </a:t>
            </a:r>
            <a:r>
              <a:rPr lang="en-US" sz="2800" b="1" i="1" dirty="0" smtClean="0">
                <a:latin typeface="Gill Sans MT" panose="020B0502020104020203" pitchFamily="34" charset="0"/>
              </a:rPr>
              <a:t>23 </a:t>
            </a:r>
            <a:r>
              <a:rPr lang="en-US" sz="2800" i="1" dirty="0" smtClean="0">
                <a:latin typeface="Gill Sans MT" panose="020B0502020104020203" pitchFamily="34" charset="0"/>
              </a:rPr>
              <a:t>I </a:t>
            </a:r>
            <a:r>
              <a:rPr lang="en-US" sz="2800" i="1" dirty="0">
                <a:latin typeface="Gill Sans MT" panose="020B0502020104020203" pitchFamily="34" charset="0"/>
              </a:rPr>
              <a:t>in them, and You in Me; that they may be made perfect in one, and that the world may know that You have sent Me, and have loved them as You have loved Me.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889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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One in Work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144000" cy="1447800"/>
          </a:xfrm>
        </p:spPr>
        <p:txBody>
          <a:bodyPr rtlCol="0" anchor="t">
            <a:norm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Jesus again!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2305883"/>
            <a:ext cx="86487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17:20-23:  </a:t>
            </a:r>
            <a:r>
              <a:rPr lang="en-US" sz="2800" i="1" dirty="0">
                <a:latin typeface="Gill Sans MT" panose="020B0502020104020203" pitchFamily="34" charset="0"/>
              </a:rPr>
              <a:t>I do not pray for these alone, but also for those who will believe in Me through their word; </a:t>
            </a:r>
            <a:r>
              <a:rPr lang="en-US" sz="2800" i="1" dirty="0" smtClean="0">
                <a:latin typeface="Gill Sans MT" panose="020B0502020104020203" pitchFamily="34" charset="0"/>
              </a:rPr>
              <a:t> </a:t>
            </a:r>
            <a:r>
              <a:rPr lang="en-US" sz="2800" b="1" i="1" dirty="0" smtClean="0">
                <a:latin typeface="Gill Sans MT" panose="020B0502020104020203" pitchFamily="34" charset="0"/>
              </a:rPr>
              <a:t>21 </a:t>
            </a:r>
            <a:r>
              <a:rPr lang="en-US" sz="2800" i="1" dirty="0" smtClean="0">
                <a:latin typeface="Gill Sans MT" panose="020B0502020104020203" pitchFamily="34" charset="0"/>
              </a:rPr>
              <a:t>that </a:t>
            </a:r>
            <a:r>
              <a:rPr lang="en-US" sz="2800" i="1" dirty="0">
                <a:latin typeface="Gill Sans MT" panose="020B0502020104020203" pitchFamily="34" charset="0"/>
              </a:rPr>
              <a:t>they all may be one, as You, Father, are in Me, and I in You; that they also may be one in Us, </a:t>
            </a:r>
            <a:r>
              <a:rPr lang="en-US" sz="2800" i="1" dirty="0">
                <a:solidFill>
                  <a:srgbClr val="FF0000"/>
                </a:solidFill>
                <a:latin typeface="Gill Sans MT" panose="020B0502020104020203" pitchFamily="34" charset="0"/>
              </a:rPr>
              <a:t>that the world may believe that You sent Me.</a:t>
            </a:r>
            <a:r>
              <a:rPr lang="en-US" sz="2800" i="1" dirty="0">
                <a:latin typeface="Gill Sans MT" panose="020B0502020104020203" pitchFamily="34" charset="0"/>
              </a:rPr>
              <a:t>  </a:t>
            </a:r>
            <a:r>
              <a:rPr lang="en-US" sz="2800" b="1" i="1" dirty="0" smtClean="0">
                <a:latin typeface="Gill Sans MT" panose="020B0502020104020203" pitchFamily="34" charset="0"/>
              </a:rPr>
              <a:t>22 </a:t>
            </a:r>
            <a:r>
              <a:rPr lang="en-US" sz="2800" i="1" dirty="0" smtClean="0">
                <a:latin typeface="Gill Sans MT" panose="020B0502020104020203" pitchFamily="34" charset="0"/>
              </a:rPr>
              <a:t>And </a:t>
            </a:r>
            <a:r>
              <a:rPr lang="en-US" sz="2800" i="1" dirty="0">
                <a:latin typeface="Gill Sans MT" panose="020B0502020104020203" pitchFamily="34" charset="0"/>
              </a:rPr>
              <a:t>the glory which You gave Me I have given them, that they may be one just as We are one:  </a:t>
            </a:r>
            <a:r>
              <a:rPr lang="en-US" sz="2800" b="1" i="1" dirty="0" smtClean="0">
                <a:latin typeface="Gill Sans MT" panose="020B0502020104020203" pitchFamily="34" charset="0"/>
              </a:rPr>
              <a:t>23 </a:t>
            </a:r>
            <a:r>
              <a:rPr lang="en-US" sz="2800" i="1" dirty="0" smtClean="0">
                <a:latin typeface="Gill Sans MT" panose="020B0502020104020203" pitchFamily="34" charset="0"/>
              </a:rPr>
              <a:t>I </a:t>
            </a:r>
            <a:r>
              <a:rPr lang="en-US" sz="2800" i="1" dirty="0">
                <a:latin typeface="Gill Sans MT" panose="020B0502020104020203" pitchFamily="34" charset="0"/>
              </a:rPr>
              <a:t>in them, and You in Me; </a:t>
            </a:r>
            <a:r>
              <a:rPr lang="en-US" sz="2800" i="1" dirty="0">
                <a:solidFill>
                  <a:srgbClr val="FF0000"/>
                </a:solidFill>
                <a:latin typeface="Gill Sans MT" panose="020B0502020104020203" pitchFamily="34" charset="0"/>
              </a:rPr>
              <a:t>that they may be made perfect in one, </a:t>
            </a:r>
            <a:r>
              <a:rPr lang="en-US" sz="2800" i="1" dirty="0">
                <a:latin typeface="Gill Sans MT" panose="020B0502020104020203" pitchFamily="34" charset="0"/>
              </a:rPr>
              <a:t>and </a:t>
            </a:r>
            <a:r>
              <a:rPr lang="en-US" sz="2800" i="1" dirty="0">
                <a:solidFill>
                  <a:srgbClr val="FF0000"/>
                </a:solidFill>
                <a:latin typeface="Gill Sans MT" panose="020B0502020104020203" pitchFamily="34" charset="0"/>
              </a:rPr>
              <a:t>that the world may know that You have sent Me, and have loved them as You have loved Me.</a:t>
            </a:r>
            <a:endParaRPr 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1828800"/>
            <a:ext cx="7467600" cy="41449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 church shattered and fractured by division has little to no chance of reaching the lost with the gospel!</a:t>
            </a:r>
            <a:endParaRPr lang="en-US" sz="4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197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x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Achieving Unity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144000" cy="1447800"/>
          </a:xfrm>
        </p:spPr>
        <p:txBody>
          <a:bodyPr rtlCol="0" anchor="t">
            <a:norm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something we must do as: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4800" y="2209800"/>
            <a:ext cx="9220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0613" lvl="1" indent="-6286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Families:  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Deut. 4:9; Rev. 1, 2, 3; Acts 20:28-31; 2 Tim. 4:3-4</a:t>
            </a:r>
          </a:p>
          <a:p>
            <a:pPr marL="1090613" lvl="1" indent="-6286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Congregation:  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Tim. 3:15; 2 Tim. 4:1-4; Eph. 5:11; 2 Cor. 10:3-5; 1 Pet. 4:11; 1 Cor. 1:10; 2 Jn. 9-11; Rom. 16:17-18; Matt. 15:9, 13-14;  Col. 4:6; Eph. 4:15; 2 Cor. 10:3-5; 1 Tim. 3:15; Isa. 8:20</a:t>
            </a:r>
          </a:p>
          <a:p>
            <a:pPr marL="1090613" lvl="1" indent="-62865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Individuals:  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Cor. 10:5; 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Eph. 4:3; Jn</a:t>
            </a:r>
            <a:r>
              <a:rPr lang="en-US" sz="32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12:48-49; Gal. 2:20</a:t>
            </a:r>
            <a:endParaRPr lang="en-US" sz="32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732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x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Achieving Unity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773237"/>
            <a:ext cx="9144000" cy="1447800"/>
          </a:xfrm>
        </p:spPr>
        <p:txBody>
          <a:bodyPr rtlCol="0" anchor="t">
            <a:no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begins with the individual believer!  </a:t>
            </a: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Jn. 1:7; Eph. </a:t>
            </a: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4:1-6  </a:t>
            </a: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requires: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" y="3221037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"walking worthy…with all lowliness and gentleness, with longsuffering"</a:t>
            </a:r>
            <a:endParaRPr lang="en-US" sz="34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"bearing with one another in love"</a:t>
            </a:r>
            <a:endParaRPr lang="en-US" sz="34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"endeavoring to keep the unity of the Spirit in the bond of peace"</a:t>
            </a:r>
            <a:endParaRPr lang="en-US" sz="34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6384" y="1836904"/>
            <a:ext cx="8153400" cy="417984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The seven </a:t>
            </a:r>
            <a:r>
              <a:rPr lang="en-US" sz="5400" b="1" i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"ones" </a:t>
            </a:r>
            <a:r>
              <a:rPr lang="en-US" sz="5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of verses 4-6 are meaningless without the attitudes described in verses 1-3!</a:t>
            </a:r>
            <a:endParaRPr lang="en-US" sz="5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371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  <p:bldP spid="2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x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Achieving Unity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475710"/>
            <a:ext cx="9144000" cy="2228562"/>
          </a:xfrm>
        </p:spPr>
        <p:txBody>
          <a:bodyPr rtlCol="0" anchor="t">
            <a:no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begins with the individual believer! </a:t>
            </a: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Jn. 1:7; Eph. </a:t>
            </a: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4:1-6  </a:t>
            </a: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requires:</a:t>
            </a:r>
            <a:endParaRPr lang="en-US" sz="3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1:27:  </a:t>
            </a:r>
            <a:r>
              <a:rPr lang="en-US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"conduct worthy of the gospel"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involves unity!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" y="3952968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pursuit of unity involves one activity:</a:t>
            </a:r>
            <a:endParaRPr lang="en-US" sz="30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6551" y="4618672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5987" lvl="1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defRPr/>
            </a:pP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"stand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]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fast in one spirit, with one mind striving together for the faith of the gospel"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Eph. 4:5; Jude 3; Phil. </a:t>
            </a: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1:28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en-US" sz="30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89211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uiExpand="1" build="p"/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x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Achieving Unity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144000" cy="1314162"/>
          </a:xfrm>
        </p:spPr>
        <p:txBody>
          <a:bodyPr rtlCol="0" anchor="t">
            <a:no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pursue unity we must understand several important things:  </a:t>
            </a: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2:1-4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" y="3455325"/>
            <a:ext cx="87630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6225" lvl="1" indent="-6302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"consolation in Christ";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Heb. 1:2; Matt. 28:18; Jn. 12:48; Col. 3:17</a:t>
            </a: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"comfort of love";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Jn. 2:3-5; Jn. 15:10</a:t>
            </a: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"fellowship of the Spirit";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Cor. 2:9-10; Eph. 2:18</a:t>
            </a: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"affection and mercy";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Thess. 2:1-9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76200" y="2743200"/>
            <a:ext cx="9144000" cy="8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2:1: 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grounds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pursuing unity:</a:t>
            </a:r>
          </a:p>
        </p:txBody>
      </p:sp>
    </p:spTree>
    <p:extLst>
      <p:ext uri="{BB962C8B-B14F-4D97-AF65-F5344CB8AC3E}">
        <p14:creationId xmlns:p14="http://schemas.microsoft.com/office/powerpoint/2010/main" val="14962075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  <p:bldP spid="2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029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00"/>
                </a:solidFill>
              </a:rPr>
              <a:t>Introduction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6700" y="1676400"/>
            <a:ext cx="86487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smtClean="0">
                <a:latin typeface="Gill Sans MT" panose="020B0502020104020203" pitchFamily="34" charset="0"/>
              </a:rPr>
              <a:t>John 17:20-23:  </a:t>
            </a:r>
            <a:r>
              <a:rPr lang="en-US" sz="3200" i="1" dirty="0" smtClean="0">
                <a:latin typeface="Gill Sans MT" panose="020B0502020104020203" pitchFamily="34" charset="0"/>
              </a:rPr>
              <a:t>"I </a:t>
            </a:r>
            <a:r>
              <a:rPr lang="en-US" sz="3200" i="1" dirty="0">
                <a:latin typeface="Gill Sans MT" panose="020B0502020104020203" pitchFamily="34" charset="0"/>
              </a:rPr>
              <a:t>do not pray for these alone, but also for those who will believe in Me through their word; </a:t>
            </a:r>
            <a:r>
              <a:rPr lang="en-US" sz="3200" i="1" dirty="0" smtClean="0">
                <a:latin typeface="Gill Sans MT" panose="020B0502020104020203" pitchFamily="34" charset="0"/>
              </a:rPr>
              <a:t> </a:t>
            </a:r>
            <a:r>
              <a:rPr lang="en-US" sz="3200" b="1" i="1" dirty="0" smtClean="0">
                <a:latin typeface="Gill Sans MT" panose="020B0502020104020203" pitchFamily="34" charset="0"/>
              </a:rPr>
              <a:t>21 </a:t>
            </a:r>
            <a:r>
              <a:rPr lang="en-US" sz="3200" i="1" dirty="0" smtClean="0">
                <a:latin typeface="Gill Sans MT" panose="020B0502020104020203" pitchFamily="34" charset="0"/>
              </a:rPr>
              <a:t>that </a:t>
            </a:r>
            <a:r>
              <a:rPr lang="en-US" sz="3200" i="1" dirty="0">
                <a:latin typeface="Gill Sans MT" panose="020B0502020104020203" pitchFamily="34" charset="0"/>
              </a:rPr>
              <a:t>they all may be one, as You, Father, are in Me, and I in You; that they also may be one in Us, that the world may believe that You sent Me.  </a:t>
            </a:r>
            <a:r>
              <a:rPr lang="en-US" sz="3200" b="1" i="1" dirty="0" smtClean="0">
                <a:latin typeface="Gill Sans MT" panose="020B0502020104020203" pitchFamily="34" charset="0"/>
              </a:rPr>
              <a:t>22 </a:t>
            </a:r>
            <a:r>
              <a:rPr lang="en-US" sz="3200" i="1" dirty="0" smtClean="0">
                <a:latin typeface="Gill Sans MT" panose="020B0502020104020203" pitchFamily="34" charset="0"/>
              </a:rPr>
              <a:t>And </a:t>
            </a:r>
            <a:r>
              <a:rPr lang="en-US" sz="3200" i="1" dirty="0">
                <a:latin typeface="Gill Sans MT" panose="020B0502020104020203" pitchFamily="34" charset="0"/>
              </a:rPr>
              <a:t>the glory which You gave Me I have given them, that they may be one just as We are one:  </a:t>
            </a:r>
            <a:r>
              <a:rPr lang="en-US" sz="3200" b="1" i="1" dirty="0" smtClean="0">
                <a:latin typeface="Gill Sans MT" panose="020B0502020104020203" pitchFamily="34" charset="0"/>
              </a:rPr>
              <a:t>23 </a:t>
            </a:r>
            <a:r>
              <a:rPr lang="en-US" sz="3200" i="1" dirty="0" smtClean="0">
                <a:latin typeface="Gill Sans MT" panose="020B0502020104020203" pitchFamily="34" charset="0"/>
              </a:rPr>
              <a:t>I </a:t>
            </a:r>
            <a:r>
              <a:rPr lang="en-US" sz="3200" i="1" dirty="0">
                <a:latin typeface="Gill Sans MT" panose="020B0502020104020203" pitchFamily="34" charset="0"/>
              </a:rPr>
              <a:t>in them, and You in Me; that they may be made perfect in one, and that the world may know that You have sent Me, and have loved them as You have loved Me</a:t>
            </a:r>
            <a:r>
              <a:rPr lang="en-US" sz="3200" i="1" dirty="0" smtClean="0">
                <a:latin typeface="Gill Sans MT" panose="020B0502020104020203" pitchFamily="34" charset="0"/>
              </a:rPr>
              <a:t>."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102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x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Achieving Unity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144000" cy="1314162"/>
          </a:xfrm>
        </p:spPr>
        <p:txBody>
          <a:bodyPr rtlCol="0" anchor="t">
            <a:no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pursue unity we must understand several important things:  </a:t>
            </a: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2:1-4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" y="3663821"/>
            <a:ext cx="895350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"being like-minded";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Amos 3:3</a:t>
            </a: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"having the same love"; 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Matt. 5:6; Jn. 14:15</a:t>
            </a: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"being of one accord" ("united in spirit")</a:t>
            </a:r>
            <a:endParaRPr lang="en-US" sz="28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[being]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"of one mind" ("intent on one purpose")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76200" y="2743200"/>
            <a:ext cx="9144000" cy="8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2:2:  </a:t>
            </a:r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Attitudes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essential to unity:</a:t>
            </a:r>
          </a:p>
        </p:txBody>
      </p:sp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683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7" grpId="0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x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Achieving Unity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144000" cy="1314162"/>
          </a:xfrm>
        </p:spPr>
        <p:txBody>
          <a:bodyPr rtlCol="0" anchor="t">
            <a:no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pursue unity we must understand several important things:  </a:t>
            </a: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2:1-4</a:t>
            </a:r>
            <a:endParaRPr lang="en-US" sz="3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04801" y="3505200"/>
            <a:ext cx="924242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6225" lvl="1" indent="-6302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"Let nothing be done through selfish ambition or conceit"</a:t>
            </a:r>
            <a:endParaRPr lang="en-US" sz="28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"…in lowliness of mind let each esteem others better than himself"</a:t>
            </a:r>
            <a:endParaRPr lang="en-US" sz="28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"Let each of you look out not only for his own interests, but also for the interests of others"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76200" y="2743200"/>
            <a:ext cx="9144000" cy="8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"/>
              <a:defRPr/>
            </a:pPr>
            <a:r>
              <a:rPr lang="en-US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2:3-4:  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unity requires:</a:t>
            </a:r>
          </a:p>
        </p:txBody>
      </p:sp>
    </p:spTree>
    <p:extLst>
      <p:ext uri="{BB962C8B-B14F-4D97-AF65-F5344CB8AC3E}">
        <p14:creationId xmlns:p14="http://schemas.microsoft.com/office/powerpoint/2010/main" val="3133473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  <p:bldP spid="2" grpId="0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685800" indent="-6858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x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Achieving Unity</a:t>
            </a:r>
            <a:endParaRPr lang="en-US" i="1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144000" cy="5334000"/>
          </a:xfrm>
        </p:spPr>
        <p:txBody>
          <a:bodyPr rtlCol="0" anchor="t">
            <a:noAutofit/>
          </a:bodyPr>
          <a:lstStyle/>
          <a:p>
            <a:pPr marL="692150" indent="-574675" eaLnBrk="1" fontAlgn="auto" hangingPunct="1">
              <a:spcBef>
                <a:spcPts val="0"/>
              </a:spcBef>
              <a:spcAft>
                <a:spcPts val="12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these pillars effective requires we put others first! </a:t>
            </a:r>
            <a:r>
              <a:rPr lang="en-US" sz="2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2:3-4; 1 Cor. 4:7; Rom. 12:3</a:t>
            </a:r>
          </a:p>
          <a:p>
            <a:pPr marL="692150" indent="-574675" eaLnBrk="1" fontAlgn="auto" hangingPunct="1">
              <a:spcBef>
                <a:spcPts val="0"/>
              </a:spcBef>
              <a:spcAft>
                <a:spcPts val="12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2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2:3-4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"filter" through which we must require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thought, word, and action to pass!</a:t>
            </a:r>
          </a:p>
          <a:p>
            <a:pPr marL="692150" indent="-574675" eaLnBrk="1" fontAlgn="auto" hangingPunct="1">
              <a:spcBef>
                <a:spcPts val="0"/>
              </a:spcBef>
              <a:spcAft>
                <a:spcPts val="12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2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2:5-8: 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only accomplish this if we emulate the humility of Christ!</a:t>
            </a:r>
          </a:p>
          <a:p>
            <a:pPr marL="692150" indent="-574675" eaLnBrk="1" fontAlgn="auto" hangingPunct="1">
              <a:spcBef>
                <a:spcPts val="0"/>
              </a:spcBef>
              <a:spcAft>
                <a:spcPts val="12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truly a rare quality of character requiring our fullest measure of diligence.</a:t>
            </a:r>
          </a:p>
          <a:p>
            <a:pPr marL="692150" indent="-574675" eaLnBrk="1" fontAlgn="auto" hangingPunct="1">
              <a:spcBef>
                <a:spcPts val="0"/>
              </a:spcBef>
              <a:spcAft>
                <a:spcPts val="12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Ironically, this level of humility is something we admire and praise in our heroes, but so few are willing to emulate.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342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2797175" algn="l"/>
              </a:tabLst>
              <a:defRPr/>
            </a:pPr>
            <a:r>
              <a:rPr lang="en-US" dirty="0" smtClean="0">
                <a:solidFill>
                  <a:srgbClr val="FFCC00"/>
                </a:solidFill>
              </a:rPr>
              <a:t>Conclusion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144000" cy="1447800"/>
          </a:xfrm>
        </p:spPr>
        <p:txBody>
          <a:bodyPr rtlCol="0" anchor="t">
            <a:normAutofit/>
          </a:bodyPr>
          <a:lstStyle/>
          <a:p>
            <a:pPr marL="914400" indent="-796925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final time: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" y="2209800"/>
            <a:ext cx="86487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000" b="1" dirty="0" smtClean="0">
                <a:latin typeface="Gill Sans MT" panose="020B0502020104020203" pitchFamily="34" charset="0"/>
              </a:rPr>
              <a:t>John 17:20-23:  </a:t>
            </a:r>
            <a:r>
              <a:rPr lang="en-US" sz="3000" i="1" dirty="0" smtClean="0">
                <a:latin typeface="Gill Sans MT" panose="020B0502020104020203" pitchFamily="34" charset="0"/>
              </a:rPr>
              <a:t>"I </a:t>
            </a:r>
            <a:r>
              <a:rPr lang="en-US" sz="3000" i="1" dirty="0">
                <a:latin typeface="Gill Sans MT" panose="020B0502020104020203" pitchFamily="34" charset="0"/>
              </a:rPr>
              <a:t>do not pray for these alone, but also for those who will believe in Me through their word; </a:t>
            </a:r>
            <a:r>
              <a:rPr lang="en-US" sz="3000" i="1" dirty="0" smtClean="0">
                <a:latin typeface="Gill Sans MT" panose="020B0502020104020203" pitchFamily="34" charset="0"/>
              </a:rPr>
              <a:t> </a:t>
            </a:r>
            <a:r>
              <a:rPr lang="en-US" sz="3000" b="1" i="1" dirty="0" smtClean="0">
                <a:latin typeface="Gill Sans MT" panose="020B0502020104020203" pitchFamily="34" charset="0"/>
              </a:rPr>
              <a:t>21 </a:t>
            </a:r>
            <a:r>
              <a:rPr lang="en-US" sz="3000" i="1" dirty="0" smtClean="0">
                <a:latin typeface="Gill Sans MT" panose="020B0502020104020203" pitchFamily="34" charset="0"/>
              </a:rPr>
              <a:t>that </a:t>
            </a:r>
            <a:r>
              <a:rPr lang="en-US" sz="3000" i="1" dirty="0">
                <a:latin typeface="Gill Sans MT" panose="020B0502020104020203" pitchFamily="34" charset="0"/>
              </a:rPr>
              <a:t>they all may be one, as You, Father, are in Me, and I in You; that they also may be one in Us, that the world may believe that You sent Me.  </a:t>
            </a:r>
            <a:r>
              <a:rPr lang="en-US" sz="3000" b="1" i="1" dirty="0" smtClean="0">
                <a:latin typeface="Gill Sans MT" panose="020B0502020104020203" pitchFamily="34" charset="0"/>
              </a:rPr>
              <a:t>22 </a:t>
            </a:r>
            <a:r>
              <a:rPr lang="en-US" sz="3000" i="1" dirty="0" smtClean="0">
                <a:latin typeface="Gill Sans MT" panose="020B0502020104020203" pitchFamily="34" charset="0"/>
              </a:rPr>
              <a:t>And </a:t>
            </a:r>
            <a:r>
              <a:rPr lang="en-US" sz="3000" i="1" dirty="0">
                <a:latin typeface="Gill Sans MT" panose="020B0502020104020203" pitchFamily="34" charset="0"/>
              </a:rPr>
              <a:t>the glory which You gave Me I have given them, that they may be one just as We are one:  </a:t>
            </a:r>
            <a:r>
              <a:rPr lang="en-US" sz="3000" b="1" i="1" dirty="0" smtClean="0">
                <a:latin typeface="Gill Sans MT" panose="020B0502020104020203" pitchFamily="34" charset="0"/>
              </a:rPr>
              <a:t>23 </a:t>
            </a:r>
            <a:r>
              <a:rPr lang="en-US" sz="3000" i="1" dirty="0" smtClean="0">
                <a:latin typeface="Gill Sans MT" panose="020B0502020104020203" pitchFamily="34" charset="0"/>
              </a:rPr>
              <a:t>I </a:t>
            </a:r>
            <a:r>
              <a:rPr lang="en-US" sz="3000" i="1" dirty="0">
                <a:latin typeface="Gill Sans MT" panose="020B0502020104020203" pitchFamily="34" charset="0"/>
              </a:rPr>
              <a:t>in them, and You in Me; that they may be made perfect in one, and that the world may know that You have sent Me, and have loved them as You have loved Me</a:t>
            </a:r>
            <a:r>
              <a:rPr lang="en-US" sz="3000" i="1" dirty="0" smtClean="0">
                <a:latin typeface="Gill Sans MT" panose="020B0502020104020203" pitchFamily="34" charset="0"/>
              </a:rPr>
              <a:t>."</a:t>
            </a:r>
            <a:endParaRPr lang="en-US" sz="3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177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00"/>
                </a:solidFill>
              </a:rPr>
              <a:t>Conclusion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144000" cy="13716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60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and the Father are:</a:t>
            </a:r>
            <a:endParaRPr lang="en-US" sz="48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28194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30288" indent="-912813" eaLnBrk="1" fontAlgn="auto" hangingPunct="1">
              <a:spcBef>
                <a:spcPts val="0"/>
              </a:spcBef>
              <a:spcAft>
                <a:spcPts val="3000"/>
              </a:spcAft>
              <a:buSzPct val="125000"/>
              <a:buFont typeface="Wingdings 2" pitchFamily="18" charset="2"/>
              <a:buChar char="u"/>
              <a:defRPr/>
            </a:pP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 Will</a:t>
            </a:r>
          </a:p>
          <a:p>
            <a:pPr marL="1030288" indent="-912813" eaLnBrk="1" fontAlgn="auto" hangingPunct="1">
              <a:spcBef>
                <a:spcPts val="0"/>
              </a:spcBef>
              <a:spcAft>
                <a:spcPts val="3000"/>
              </a:spcAft>
              <a:buSzPct val="125000"/>
              <a:buFont typeface="Wingdings 2" pitchFamily="18" charset="2"/>
              <a:buChar char="v"/>
              <a:defRPr/>
            </a:pP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 Word</a:t>
            </a:r>
          </a:p>
          <a:p>
            <a:pPr marL="1030288" indent="-912813" eaLnBrk="1" fontAlgn="auto" hangingPunct="1">
              <a:spcBef>
                <a:spcPts val="0"/>
              </a:spcBef>
              <a:spcAft>
                <a:spcPts val="3000"/>
              </a:spcAft>
              <a:buSzPct val="125000"/>
              <a:buFont typeface="Wingdings 2" pitchFamily="18" charset="2"/>
              <a:buChar char="w"/>
              <a:defRPr/>
            </a:pP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6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2797175" algn="l"/>
              </a:tabLst>
              <a:defRPr/>
            </a:pPr>
            <a:r>
              <a:rPr lang="en-US" dirty="0" smtClean="0">
                <a:solidFill>
                  <a:srgbClr val="FFCC00"/>
                </a:solidFill>
              </a:rPr>
              <a:t>Conclusion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144000" cy="1905000"/>
          </a:xfrm>
        </p:spPr>
        <p:txBody>
          <a:bodyPr rtlCol="0" anchor="t">
            <a:normAutofit/>
          </a:bodyPr>
          <a:lstStyle/>
          <a:p>
            <a:pPr marL="1030288" indent="-912813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provides the only prescription for the religious division and strife so rampant in the world.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304801" y="3276600"/>
            <a:ext cx="94488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submit our will to His will.</a:t>
            </a:r>
            <a:endParaRPr lang="en-US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follow only His word and not our wants and desires.</a:t>
            </a:r>
            <a:endParaRPr lang="en-US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546225" lvl="1" indent="-630238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forsake what we think needs to be done and do only what He says is to be done and do it only in the way He says to do it.</a:t>
            </a:r>
            <a:endParaRPr lang="en-U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32091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2797175" algn="l"/>
              </a:tabLst>
              <a:defRPr/>
            </a:pPr>
            <a:r>
              <a:rPr lang="en-US" dirty="0" smtClean="0">
                <a:solidFill>
                  <a:srgbClr val="FFCC00"/>
                </a:solidFill>
              </a:rPr>
              <a:t>Conclusion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38200" y="1617726"/>
            <a:ext cx="7467600" cy="17922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How about us?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 Timothy 3:15</a:t>
            </a:r>
            <a:endParaRPr lang="en-US" sz="4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3657600"/>
            <a:ext cx="8709025" cy="30579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i="1" dirty="0" smtClean="0">
                <a:solidFill>
                  <a:schemeClr val="tx1"/>
                </a:solidFill>
              </a:rPr>
              <a:t>"The </a:t>
            </a:r>
            <a:r>
              <a:rPr lang="en-US" sz="3600" b="1" i="1" dirty="0">
                <a:solidFill>
                  <a:schemeClr val="tx1"/>
                </a:solidFill>
              </a:rPr>
              <a:t>word of God must be our pillar of cloud by day, and of fire by night; we move when it moves, and stop when it stops</a:t>
            </a:r>
            <a:r>
              <a:rPr lang="en-US" sz="3600" b="1" i="1" dirty="0" smtClean="0">
                <a:solidFill>
                  <a:schemeClr val="tx1"/>
                </a:solidFill>
              </a:rPr>
              <a:t>."</a:t>
            </a:r>
          </a:p>
          <a:p>
            <a:pPr algn="just"/>
            <a:endParaRPr lang="en-US" sz="1200" b="1" i="1" dirty="0" smtClean="0">
              <a:solidFill>
                <a:schemeClr val="tx1"/>
              </a:solidFill>
            </a:endParaRPr>
          </a:p>
          <a:p>
            <a:pPr algn="r"/>
            <a:r>
              <a:rPr lang="en-US" sz="3600" i="1" dirty="0" smtClean="0">
                <a:solidFill>
                  <a:schemeClr val="tx1"/>
                </a:solidFill>
              </a:rPr>
              <a:t>J.W</a:t>
            </a:r>
            <a:r>
              <a:rPr lang="en-US" sz="3600" i="1" dirty="0">
                <a:solidFill>
                  <a:schemeClr val="tx1"/>
                </a:solidFill>
              </a:rPr>
              <a:t>. </a:t>
            </a:r>
            <a:r>
              <a:rPr lang="en-US" sz="3600" i="1" dirty="0" err="1">
                <a:solidFill>
                  <a:schemeClr val="tx1"/>
                </a:solidFill>
              </a:rPr>
              <a:t>McGarvey</a:t>
            </a:r>
            <a:endParaRPr lang="en-US" sz="3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165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029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00"/>
                </a:solidFill>
              </a:rPr>
              <a:t>Introduction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6700" y="1676400"/>
            <a:ext cx="86487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 smtClean="0">
                <a:latin typeface="Gill Sans MT" panose="020B0502020104020203" pitchFamily="34" charset="0"/>
              </a:rPr>
              <a:t>John 17:20-23:  </a:t>
            </a:r>
            <a:r>
              <a:rPr lang="en-US" sz="3200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"</a:t>
            </a:r>
            <a:r>
              <a:rPr lang="en-US" sz="3200" i="1" u="sng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I </a:t>
            </a:r>
            <a:r>
              <a:rPr lang="en-US" sz="3200" i="1" u="sng" dirty="0">
                <a:solidFill>
                  <a:srgbClr val="FF0000"/>
                </a:solidFill>
                <a:latin typeface="Gill Sans MT" panose="020B0502020104020203" pitchFamily="34" charset="0"/>
              </a:rPr>
              <a:t>do not pray for these alone, but also for those who will believe in Me through their word</a:t>
            </a:r>
            <a:r>
              <a:rPr lang="en-US" sz="3200" i="1" dirty="0">
                <a:latin typeface="Gill Sans MT" panose="020B0502020104020203" pitchFamily="34" charset="0"/>
              </a:rPr>
              <a:t>; </a:t>
            </a:r>
            <a:r>
              <a:rPr lang="en-US" sz="3200" i="1" dirty="0" smtClean="0">
                <a:latin typeface="Gill Sans MT" panose="020B0502020104020203" pitchFamily="34" charset="0"/>
              </a:rPr>
              <a:t> </a:t>
            </a:r>
            <a:r>
              <a:rPr lang="en-US" sz="3200" b="1" i="1" dirty="0" smtClean="0">
                <a:latin typeface="Gill Sans MT" panose="020B0502020104020203" pitchFamily="34" charset="0"/>
              </a:rPr>
              <a:t>21 </a:t>
            </a:r>
            <a:r>
              <a:rPr lang="en-US" sz="3200" i="1" dirty="0" smtClean="0">
                <a:latin typeface="Gill Sans MT" panose="020B0502020104020203" pitchFamily="34" charset="0"/>
              </a:rPr>
              <a:t>that </a:t>
            </a:r>
            <a:r>
              <a:rPr lang="en-US" sz="3200" i="1" dirty="0">
                <a:latin typeface="Gill Sans MT" panose="020B0502020104020203" pitchFamily="34" charset="0"/>
              </a:rPr>
              <a:t>they all may be one, as You, Father, are in Me, and I in You; that they also may be one in Us, that the world may believe that You sent Me.  </a:t>
            </a:r>
            <a:r>
              <a:rPr lang="en-US" sz="3200" b="1" i="1" dirty="0" smtClean="0">
                <a:latin typeface="Gill Sans MT" panose="020B0502020104020203" pitchFamily="34" charset="0"/>
              </a:rPr>
              <a:t>22 </a:t>
            </a:r>
            <a:r>
              <a:rPr lang="en-US" sz="3200" i="1" dirty="0" smtClean="0">
                <a:latin typeface="Gill Sans MT" panose="020B0502020104020203" pitchFamily="34" charset="0"/>
              </a:rPr>
              <a:t>And </a:t>
            </a:r>
            <a:r>
              <a:rPr lang="en-US" sz="3200" i="1" dirty="0">
                <a:latin typeface="Gill Sans MT" panose="020B0502020104020203" pitchFamily="34" charset="0"/>
              </a:rPr>
              <a:t>the glory which You gave Me I have given them, that they may be one just as We are one:  </a:t>
            </a:r>
            <a:r>
              <a:rPr lang="en-US" sz="3200" b="1" i="1" dirty="0" smtClean="0">
                <a:latin typeface="Gill Sans MT" panose="020B0502020104020203" pitchFamily="34" charset="0"/>
              </a:rPr>
              <a:t>23 </a:t>
            </a:r>
            <a:r>
              <a:rPr lang="en-US" sz="3200" i="1" dirty="0" smtClean="0">
                <a:latin typeface="Gill Sans MT" panose="020B0502020104020203" pitchFamily="34" charset="0"/>
              </a:rPr>
              <a:t>I </a:t>
            </a:r>
            <a:r>
              <a:rPr lang="en-US" sz="3200" i="1" dirty="0">
                <a:latin typeface="Gill Sans MT" panose="020B0502020104020203" pitchFamily="34" charset="0"/>
              </a:rPr>
              <a:t>in them, and You in Me; that they may be made perfect in one, and that the world may know that You have sent Me, and have loved them as You have loved Me</a:t>
            </a:r>
            <a:r>
              <a:rPr lang="en-US" sz="3200" i="1" dirty="0" smtClean="0">
                <a:latin typeface="Gill Sans MT" panose="020B0502020104020203" pitchFamily="34" charset="0"/>
              </a:rPr>
              <a:t>."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141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00"/>
                </a:solidFill>
              </a:rPr>
              <a:t>Introduction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144000" cy="1371600"/>
          </a:xfrm>
        </p:spPr>
        <p:txBody>
          <a:bodyPr rtlCol="0" anchor="t">
            <a:normAutofit/>
          </a:bodyPr>
          <a:lstStyle/>
          <a:p>
            <a:pPr marL="438912" indent="-320040" eaLnBrk="1" fontAlgn="auto" hangingPunct="1">
              <a:spcBef>
                <a:spcPts val="60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we desire and work for something we must first become acquainted with its nature.</a:t>
            </a:r>
            <a:endParaRPr lang="en-US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72" indent="0" eaLnBrk="1" fontAlgn="auto" hangingPunct="1">
              <a:spcBef>
                <a:spcPts val="60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326390" y="2667000"/>
            <a:ext cx="931799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828800" lvl="1" indent="-91281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nature of this unity?</a:t>
            </a:r>
          </a:p>
          <a:p>
            <a:pPr marL="1828800" lvl="1" indent="-912813" eaLnBrk="1" fontAlgn="auto" hangingPunct="1">
              <a:spcBef>
                <a:spcPts val="0"/>
              </a:spcBef>
              <a:spcAft>
                <a:spcPts val="1800"/>
              </a:spcAft>
              <a:buClr>
                <a:srgbClr val="FF9900"/>
              </a:buClr>
              <a:buSzPct val="125000"/>
              <a:buFont typeface="Wingdings" pitchFamily="2" charset="2"/>
              <a:buChar char="ü"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describes it by paralleling it with the oneness (i.e., unity) He enjoys with the Father.</a:t>
            </a:r>
            <a:endParaRPr lang="en-US" sz="32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6700" y="4953000"/>
            <a:ext cx="86487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17:20-21:  </a:t>
            </a:r>
            <a:r>
              <a:rPr lang="en-US" sz="2800" i="1" dirty="0">
                <a:latin typeface="Gill Sans MT" panose="020B0502020104020203" pitchFamily="34" charset="0"/>
              </a:rPr>
              <a:t>I do not pray for these alone, but also for those who will believe in Me through their word; </a:t>
            </a:r>
            <a:r>
              <a:rPr lang="en-US" sz="2800" i="1" dirty="0" smtClean="0">
                <a:latin typeface="Gill Sans MT" panose="020B0502020104020203" pitchFamily="34" charset="0"/>
              </a:rPr>
              <a:t> </a:t>
            </a:r>
            <a:r>
              <a:rPr lang="en-US" sz="2800" i="1" u="sng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that </a:t>
            </a:r>
            <a:r>
              <a:rPr lang="en-US" sz="2800" i="1" u="sng" dirty="0">
                <a:solidFill>
                  <a:srgbClr val="FF0000"/>
                </a:solidFill>
                <a:latin typeface="Gill Sans MT" panose="020B0502020104020203" pitchFamily="34" charset="0"/>
              </a:rPr>
              <a:t>they all may be one, </a:t>
            </a:r>
            <a:r>
              <a:rPr lang="en-US" sz="3400" b="1" i="1" u="sng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as </a:t>
            </a:r>
            <a:r>
              <a:rPr lang="en-US" sz="3400" u="sng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[same manner]</a:t>
            </a:r>
            <a:r>
              <a:rPr lang="en-US" sz="2800" i="1" u="sng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sz="2800" i="1" u="sng" dirty="0">
                <a:solidFill>
                  <a:srgbClr val="FF0000"/>
                </a:solidFill>
                <a:latin typeface="Gill Sans MT" panose="020B0502020104020203" pitchFamily="34" charset="0"/>
              </a:rPr>
              <a:t>You, Father, are in Me, and I in You</a:t>
            </a:r>
            <a:r>
              <a:rPr lang="en-US" sz="2800" i="1" dirty="0">
                <a:latin typeface="Gill Sans MT" panose="020B0502020104020203" pitchFamily="34" charset="0"/>
              </a:rPr>
              <a:t>; that they also may be one in Us, 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350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00"/>
                </a:solidFill>
              </a:rPr>
              <a:t>Introduction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144000" cy="13716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60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as we learn about the unity of the Father and the Son, we learn about the unity we, as His people, must desire and work for.</a:t>
            </a:r>
            <a:endParaRPr lang="en-US" sz="30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72" indent="0" eaLnBrk="1" fontAlgn="auto" hangingPunct="1">
              <a:spcBef>
                <a:spcPts val="60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endParaRPr lang="en-US" sz="30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32766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30288" indent="-912813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u"/>
              <a:defRPr/>
            </a:pP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 Will</a:t>
            </a:r>
          </a:p>
          <a:p>
            <a:pPr marL="1030288" indent="-912813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v"/>
              <a:defRPr/>
            </a:pP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 Word</a:t>
            </a:r>
          </a:p>
          <a:p>
            <a:pPr marL="1030288" indent="-912813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itchFamily="18" charset="2"/>
              <a:buChar char="w"/>
              <a:defRPr/>
            </a:pP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in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475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105400"/>
            <a:ext cx="8839200" cy="1752600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i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15:  Unity</a:t>
            </a:r>
            <a:br>
              <a:rPr lang="en-US" sz="6000" i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17:20-23</a:t>
            </a:r>
            <a:endParaRPr lang="en-US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88913"/>
            <a:ext cx="64262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698" y="1425476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 New Testament Church</a:t>
            </a:r>
            <a:endParaRPr lang="en-US" sz="7200" b="1" i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u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One in Will</a:t>
            </a:r>
            <a:endParaRPr lang="en-US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591600"/>
            <a:ext cx="9144000" cy="4779038"/>
          </a:xfrm>
        </p:spPr>
        <p:txBody>
          <a:bodyPr rtlCol="0" anchor="t">
            <a:normAutofit/>
          </a:bodyPr>
          <a:lstStyle/>
          <a:p>
            <a:pPr marL="438912" indent="-320040" eaLnBrk="1" fontAlgn="auto" hangingPunct="1">
              <a:spcBef>
                <a:spcPts val="60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you ever imagine an argument between the Father and the Son?</a:t>
            </a:r>
          </a:p>
          <a:p>
            <a:pPr marL="438912" indent="-320040" eaLnBrk="1" fontAlgn="auto" hangingPunct="1">
              <a:spcBef>
                <a:spcPts val="60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can't you visualize that?</a:t>
            </a:r>
          </a:p>
          <a:p>
            <a:pPr marL="438912" indent="-320040" eaLnBrk="1" fontAlgn="auto" hangingPunct="1">
              <a:spcBef>
                <a:spcPts val="60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Father and the Son are "one in will"!</a:t>
            </a:r>
          </a:p>
          <a:p>
            <a:pPr marL="438912" indent="-320040" eaLnBrk="1" fontAlgn="auto" hangingPunct="1">
              <a:spcBef>
                <a:spcPts val="60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know that?</a:t>
            </a:r>
          </a:p>
          <a:p>
            <a:pPr marL="118872" indent="0" eaLnBrk="1" fontAlgn="auto" hangingPunct="1">
              <a:spcBef>
                <a:spcPts val="600"/>
              </a:spcBef>
              <a:spcAft>
                <a:spcPts val="1800"/>
              </a:spcAft>
              <a:buFont typeface="Wingdings 2" pitchFamily="18" charset="2"/>
              <a:buNone/>
              <a:defRPr/>
            </a:pP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662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Clr>
                <a:srgbClr val="FFCC00"/>
              </a:buClr>
              <a:buFont typeface="Wingdings 2" panose="05020102010507070707" pitchFamily="18" charset="2"/>
              <a:buChar char="u"/>
              <a:tabLst>
                <a:tab pos="2797175" algn="l"/>
              </a:tabLst>
              <a:defRPr/>
            </a:pPr>
            <a:r>
              <a:rPr lang="en-US" i="1" dirty="0" smtClean="0">
                <a:solidFill>
                  <a:srgbClr val="FFCC00"/>
                </a:solidFill>
              </a:rPr>
              <a:t>One in Will</a:t>
            </a:r>
            <a:endParaRPr lang="en-US" i="1" dirty="0">
              <a:solidFill>
                <a:srgbClr val="FFCC00"/>
              </a:solidFill>
            </a:endParaRPr>
          </a:p>
        </p:txBody>
      </p:sp>
      <p:pic>
        <p:nvPicPr>
          <p:cNvPr id="5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838200"/>
          </a:xfrm>
        </p:spPr>
        <p:txBody>
          <a:bodyPr rtlCol="0" anchor="t">
            <a:normAutofit/>
          </a:bodyPr>
          <a:lstStyle/>
          <a:p>
            <a:pPr marL="744538" indent="-627063" eaLnBrk="1" fontAlgn="auto" hangingPunct="1">
              <a:spcBef>
                <a:spcPts val="0"/>
              </a:spcBef>
              <a:spcAft>
                <a:spcPts val="1800"/>
              </a:spcAft>
              <a:buSzPct val="125000"/>
              <a:buFont typeface="Wingdings 2" panose="05020102010507070707" pitchFamily="18" charset="2"/>
              <a:buChar char="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Because:</a:t>
            </a:r>
            <a:endParaRPr lang="en-US" sz="56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" y="22860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4:34:  </a:t>
            </a:r>
            <a:r>
              <a:rPr lang="en-US" sz="2800" i="1" dirty="0" smtClean="0">
                <a:latin typeface="Gill Sans MT" panose="020B0502020104020203" pitchFamily="34" charset="0"/>
              </a:rPr>
              <a:t>Jesus </a:t>
            </a:r>
            <a:r>
              <a:rPr lang="en-US" sz="2800" i="1" dirty="0">
                <a:latin typeface="Gill Sans MT" panose="020B0502020104020203" pitchFamily="34" charset="0"/>
              </a:rPr>
              <a:t>said to them, </a:t>
            </a:r>
            <a:r>
              <a:rPr lang="en-US" sz="2800" i="1" dirty="0" smtClean="0">
                <a:latin typeface="Gill Sans MT" panose="020B0502020104020203" pitchFamily="34" charset="0"/>
              </a:rPr>
              <a:t>"My </a:t>
            </a:r>
            <a:r>
              <a:rPr lang="en-US" sz="2800" i="1" dirty="0">
                <a:latin typeface="Gill Sans MT" panose="020B0502020104020203" pitchFamily="34" charset="0"/>
              </a:rPr>
              <a:t>food is to do the will of Him who sent Me, and to finish His work</a:t>
            </a:r>
            <a:r>
              <a:rPr lang="en-US" sz="2800" i="1" dirty="0" smtClean="0">
                <a:latin typeface="Gill Sans MT" panose="020B0502020104020203" pitchFamily="34" charset="0"/>
              </a:rPr>
              <a:t>."</a:t>
            </a:r>
            <a:endParaRPr lang="en-US" sz="2800" i="1" dirty="0">
              <a:latin typeface="Gill Sans MT" panose="020B050202010402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3644205"/>
            <a:ext cx="792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5:30:  </a:t>
            </a:r>
            <a:r>
              <a:rPr lang="en-US" sz="2800" dirty="0" smtClean="0">
                <a:latin typeface="Gill Sans MT" panose="020B0502020104020203" pitchFamily="34" charset="0"/>
              </a:rPr>
              <a:t>"</a:t>
            </a:r>
            <a:r>
              <a:rPr lang="en-US" sz="2800" i="1" dirty="0" smtClean="0">
                <a:latin typeface="Gill Sans MT" panose="020B0502020104020203" pitchFamily="34" charset="0"/>
              </a:rPr>
              <a:t>I </a:t>
            </a:r>
            <a:r>
              <a:rPr lang="en-US" sz="2800" i="1" dirty="0">
                <a:latin typeface="Gill Sans MT" panose="020B0502020104020203" pitchFamily="34" charset="0"/>
              </a:rPr>
              <a:t>can of Myself do nothing</a:t>
            </a:r>
            <a:r>
              <a:rPr lang="en-US" sz="2800" i="1" dirty="0" smtClean="0">
                <a:latin typeface="Gill Sans MT" panose="020B0502020104020203" pitchFamily="34" charset="0"/>
              </a:rPr>
              <a:t>.  </a:t>
            </a:r>
            <a:r>
              <a:rPr lang="en-US" sz="2800" i="1" dirty="0">
                <a:latin typeface="Gill Sans MT" panose="020B0502020104020203" pitchFamily="34" charset="0"/>
              </a:rPr>
              <a:t>As I hear, I judge; and My judgment is righteous, because I do not seek My own will but the will of the Father who sent </a:t>
            </a:r>
            <a:r>
              <a:rPr lang="en-US" sz="2800" i="1" dirty="0" smtClean="0">
                <a:latin typeface="Gill Sans MT" panose="020B0502020104020203" pitchFamily="34" charset="0"/>
              </a:rPr>
              <a:t>Me."</a:t>
            </a:r>
            <a:endParaRPr lang="en-US" sz="2800" i="1" dirty="0"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600" y="5370493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 smtClean="0">
                <a:latin typeface="Gill Sans MT" panose="020B0502020104020203" pitchFamily="34" charset="0"/>
              </a:rPr>
              <a:t>John 6:38:  </a:t>
            </a:r>
            <a:r>
              <a:rPr lang="en-US" sz="2800" i="1" dirty="0" smtClean="0">
                <a:latin typeface="Gill Sans MT" panose="020B0502020104020203" pitchFamily="34" charset="0"/>
              </a:rPr>
              <a:t>"For </a:t>
            </a:r>
            <a:r>
              <a:rPr lang="en-US" sz="2800" i="1" dirty="0">
                <a:latin typeface="Gill Sans MT" panose="020B0502020104020203" pitchFamily="34" charset="0"/>
              </a:rPr>
              <a:t>I have come down from heaven, not to do My own will, but the will of Him who sent </a:t>
            </a:r>
            <a:r>
              <a:rPr lang="en-US" sz="2800" i="1" dirty="0" smtClean="0">
                <a:latin typeface="Gill Sans MT" panose="020B0502020104020203" pitchFamily="34" charset="0"/>
              </a:rPr>
              <a:t>Me."</a:t>
            </a:r>
            <a:endParaRPr lang="en-US" sz="2800" i="1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E567-CC4E-43B9-9126-FE1B2B5FB05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67328" y="6370638"/>
            <a:ext cx="1828800" cy="4572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Unity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557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/>
      <p:bldP spid="12" grpId="0"/>
      <p:bldP spid="13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Opportunities&amp;#x0D;&amp;#x0A;Galatians 6:10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Introduction&amp;quot;&quot;/&gt;&lt;property id=&quot;20307&quot; value=&quot;257&quot;/&gt;&lt;/object&gt;&lt;object type=&quot;3&quot; unique_id=&quot;10007&quot;&gt;&lt;property id=&quot;20148&quot; value=&quot;5&quot;/&gt;&lt;property id=&quot;20300&quot; value=&quot;Slide 6 - &amp;quot;Why the Epithet?&amp;quot;&quot;/&gt;&lt;property id=&quot;20307&quot; value=&quot;260&quot;/&gt;&lt;/object&gt;&lt;object type=&quot;3&quot; unique_id=&quot;10008&quot;&gt;&lt;property id=&quot;20148&quot; value=&quot;5&quot;/&gt;&lt;property id=&quot;20300&quot; value=&quot;Slide 8 - &amp;quot;Why the Epithet?&amp;quot;&quot;/&gt;&lt;property id=&quot;20307&quot; value=&quot;301&quot;/&gt;&lt;/object&gt;&lt;object type=&quot;3&quot; unique_id=&quot;10009&quot;&gt;&lt;property id=&quot;20148&quot; value=&quot;5&quot;/&gt;&lt;property id=&quot;20300&quot; value=&quot;Slide 9 - &amp;quot;Why the Epithet?&amp;quot;&quot;/&gt;&lt;property id=&quot;20307&quot; value=&quot;302&quot;/&gt;&lt;/object&gt;&lt;object type=&quot;3&quot; unique_id=&quot;10010&quot;&gt;&lt;property id=&quot;20148&quot; value=&quot;5&quot;/&gt;&lt;property id=&quot;20300&quot; value=&quot;Slide 10 - &amp;quot;Why the Epithet?&amp;quot;&quot;/&gt;&lt;property id=&quot;20307&quot; value=&quot;303&quot;/&gt;&lt;/object&gt;&lt;object type=&quot;3&quot; unique_id=&quot;10011&quot;&gt;&lt;property id=&quot;20148&quot; value=&quot;5&quot;/&gt;&lt;property id=&quot;20300&quot; value=&quot;Slide 11 - &amp;quot;Are There Any Opportunities?&amp;quot;&quot;/&gt;&lt;property id=&quot;20307&quot; value=&quot;304&quot;/&gt;&lt;/object&gt;&lt;object type=&quot;3&quot; unique_id=&quot;10012&quot;&gt;&lt;property id=&quot;20148&quot; value=&quot;5&quot;/&gt;&lt;property id=&quot;20300&quot; value=&quot;Slide 13 - &amp;quot;Are There Any Opportunities?&amp;quot;&quot;/&gt;&lt;property id=&quot;20307&quot; value=&quot;305&quot;/&gt;&lt;/object&gt;&lt;object type=&quot;3&quot; unique_id=&quot;10013&quot;&gt;&lt;property id=&quot;20148&quot; value=&quot;5&quot;/&gt;&lt;property id=&quot;20300&quot; value=&quot;Slide 15 - &amp;quot;The Solution&amp;quot;&quot;/&gt;&lt;property id=&quot;20307&quot; value=&quot;306&quot;/&gt;&lt;/object&gt;&lt;object type=&quot;3&quot; unique_id=&quot;10014&quot;&gt;&lt;property id=&quot;20148&quot; value=&quot;5&quot;/&gt;&lt;property id=&quot;20300&quot; value=&quot;Slide 16 - &amp;quot;The Solution&amp;quot;&quot;/&gt;&lt;property id=&quot;20307&quot; value=&quot;307&quot;/&gt;&lt;/object&gt;&lt;object type=&quot;3&quot; unique_id=&quot;10016&quot;&gt;&lt;property id=&quot;20148&quot; value=&quot;5&quot;/&gt;&lt;property id=&quot;20300&quot; value=&quot;Slide 17&quot;/&gt;&lt;property id=&quot;20307&quot; value=&quot;309&quot;/&gt;&lt;/object&gt;&lt;object type=&quot;3&quot; unique_id=&quot;10017&quot;&gt;&lt;property id=&quot;20148&quot; value=&quot;5&quot;/&gt;&lt;property id=&quot;20300&quot; value=&quot;Slide 21&quot;/&gt;&lt;property id=&quot;20307&quot; value=&quot;310&quot;/&gt;&lt;/object&gt;&lt;object type=&quot;3&quot; unique_id=&quot;10018&quot;&gt;&lt;property id=&quot;20148&quot; value=&quot;5&quot;/&gt;&lt;property id=&quot;20300&quot; value=&quot;Slide 32 - &amp;quot;Conclusion&amp;quot;&quot;/&gt;&lt;property id=&quot;20307&quot; value=&quot;297&quot;/&gt;&lt;/object&gt;&lt;object type=&quot;3&quot; unique_id=&quot;10087&quot;&gt;&lt;property id=&quot;20148&quot; value=&quot;5&quot;/&gt;&lt;property id=&quot;20300&quot; value=&quot;Slide 18&quot;/&gt;&lt;property id=&quot;20307&quot; value=&quot;311&quot;/&gt;&lt;/object&gt;&lt;object type=&quot;3&quot; unique_id=&quot;10352&quot;&gt;&lt;property id=&quot;20148&quot; value=&quot;5&quot;/&gt;&lt;property id=&quot;20300&quot; value=&quot;Slide 20&quot;/&gt;&lt;property id=&quot;20307&quot; value=&quot;313&quot;/&gt;&lt;/object&gt;&lt;object type=&quot;3&quot; unique_id=&quot;10354&quot;&gt;&lt;property id=&quot;20148&quot; value=&quot;5&quot;/&gt;&lt;property id=&quot;20300&quot; value=&quot;Slide 23&quot;/&gt;&lt;property id=&quot;20307&quot; value=&quot;315&quot;/&gt;&lt;/object&gt;&lt;object type=&quot;3&quot; unique_id=&quot;10355&quot;&gt;&lt;property id=&quot;20148&quot; value=&quot;5&quot;/&gt;&lt;property id=&quot;20300&quot; value=&quot;Slide 24&quot;/&gt;&lt;property id=&quot;20307&quot; value=&quot;316&quot;/&gt;&lt;/object&gt;&lt;object type=&quot;3&quot; unique_id=&quot;10356&quot;&gt;&lt;property id=&quot;20148&quot; value=&quot;5&quot;/&gt;&lt;property id=&quot;20300&quot; value=&quot;Slide 25&quot;/&gt;&lt;property id=&quot;20307&quot; value=&quot;317&quot;/&gt;&lt;/object&gt;&lt;object type=&quot;3&quot; unique_id=&quot;10357&quot;&gt;&lt;property id=&quot;20148&quot; value=&quot;5&quot;/&gt;&lt;property id=&quot;20300&quot; value=&quot;Slide 26&quot;/&gt;&lt;property id=&quot;20307&quot; value=&quot;318&quot;/&gt;&lt;/object&gt;&lt;object type=&quot;3&quot; unique_id=&quot;10358&quot;&gt;&lt;property id=&quot;20148&quot; value=&quot;5&quot;/&gt;&lt;property id=&quot;20300&quot; value=&quot;Slide 27&quot;/&gt;&lt;property id=&quot;20307&quot; value=&quot;319&quot;/&gt;&lt;/object&gt;&lt;object type=&quot;3&quot; unique_id=&quot;10359&quot;&gt;&lt;property id=&quot;20148&quot; value=&quot;5&quot;/&gt;&lt;property id=&quot;20300&quot; value=&quot;Slide 28&quot;/&gt;&lt;property id=&quot;20307&quot; value=&quot;320&quot;/&gt;&lt;/object&gt;&lt;object type=&quot;3&quot; unique_id=&quot;10360&quot;&gt;&lt;property id=&quot;20148&quot; value=&quot;5&quot;/&gt;&lt;property id=&quot;20300&quot; value=&quot;Slide 30&quot;/&gt;&lt;property id=&quot;20307&quot; value=&quot;321&quot;/&gt;&lt;/object&gt;&lt;object type=&quot;3&quot; unique_id=&quot;10445&quot;&gt;&lt;property id=&quot;20148&quot; value=&quot;5&quot;/&gt;&lt;property id=&quot;20300&quot; value=&quot;Slide 19&quot;/&gt;&lt;property id=&quot;20307&quot; value=&quot;322&quot;/&gt;&lt;/object&gt;&lt;object type=&quot;3&quot; unique_id=&quot;10823&quot;&gt;&lt;property id=&quot;20148&quot; value=&quot;5&quot;/&gt;&lt;property id=&quot;20300&quot; value=&quot;Slide 29&quot;/&gt;&lt;property id=&quot;20307&quot; value=&quot;323&quot;/&gt;&lt;/object&gt;&lt;object type=&quot;3&quot; unique_id=&quot;11084&quot;&gt;&lt;property id=&quot;20148&quot; value=&quot;5&quot;/&gt;&lt;property id=&quot;20300&quot; value=&quot;Slide 31&quot;/&gt;&lt;property id=&quot;20307&quot; value=&quot;332&quot;/&gt;&lt;/object&gt;&lt;object type=&quot;3&quot; unique_id=&quot;12476&quot;&gt;&lt;property id=&quot;20148&quot; value=&quot;5&quot;/&gt;&lt;property id=&quot;20300&quot; value=&quot;Slide 22&quot;/&gt;&lt;property id=&quot;20307&quot; value=&quot;333&quot;/&gt;&lt;/object&gt;&lt;object type=&quot;3&quot; unique_id=&quot;12970&quot;&gt;&lt;property id=&quot;20148&quot; value=&quot;5&quot;/&gt;&lt;property id=&quot;20300&quot; value=&quot;Slide 4 - &amp;quot;Introduction&amp;quot;&quot;/&gt;&lt;property id=&quot;20307&quot; value=&quot;335&quot;/&gt;&lt;/object&gt;&lt;object type=&quot;3&quot; unique_id=&quot;12971&quot;&gt;&lt;property id=&quot;20148&quot; value=&quot;5&quot;/&gt;&lt;property id=&quot;20300&quot; value=&quot;Slide 5 - &amp;quot;Introduction&amp;quot;&quot;/&gt;&lt;property id=&quot;20307&quot; value=&quot;334&quot;/&gt;&lt;/object&gt;&lt;object type=&quot;3&quot; unique_id=&quot;12972&quot;&gt;&lt;property id=&quot;20148&quot; value=&quot;5&quot;/&gt;&lt;property id=&quot;20300&quot; value=&quot;Slide 7 - &amp;quot;Why the Epithet?&amp;quot;&quot;/&gt;&lt;property id=&quot;20307&quot; value=&quot;336&quot;/&gt;&lt;/object&gt;&lt;object type=&quot;3&quot; unique_id=&quot;12973&quot;&gt;&lt;property id=&quot;20148&quot; value=&quot;5&quot;/&gt;&lt;property id=&quot;20300&quot; value=&quot;Slide 12 - &amp;quot;Are There Any Opportunities?&amp;quot;&quot;/&gt;&lt;property id=&quot;20307&quot; value=&quot;337&quot;/&gt;&lt;/object&gt;&lt;object type=&quot;3&quot; unique_id=&quot;12974&quot;&gt;&lt;property id=&quot;20148&quot; value=&quot;5&quot;/&gt;&lt;property id=&quot;20300&quot; value=&quot;Slide 14 - &amp;quot;Are There Any Opportunities?&amp;quot;&quot;/&gt;&lt;property id=&quot;20307&quot; value=&quot;338&quot;/&gt;&lt;/object&gt;&lt;object type=&quot;3&quot; unique_id=&quot;12975&quot;&gt;&lt;property id=&quot;20148&quot; value=&quot;5&quot;/&gt;&lt;property id=&quot;20300&quot; value=&quot;Slide 33 - &amp;quot;Conclusion&amp;quot;&quot;/&gt;&lt;property id=&quot;20307&quot; value=&quot;33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28759</TotalTime>
  <Words>3087</Words>
  <Application>Microsoft Office PowerPoint</Application>
  <PresentationFormat>On-screen Show (4:3)</PresentationFormat>
  <Paragraphs>236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Corbel</vt:lpstr>
      <vt:lpstr>Gill Sans MT</vt:lpstr>
      <vt:lpstr>Wingdings</vt:lpstr>
      <vt:lpstr>Wingdings 2</vt:lpstr>
      <vt:lpstr>Wingdings 3</vt:lpstr>
      <vt:lpstr>Module</vt:lpstr>
      <vt:lpstr>PowerPoint Presentation</vt:lpstr>
      <vt:lpstr>Introduction</vt:lpstr>
      <vt:lpstr>Introduction</vt:lpstr>
      <vt:lpstr>Introduction</vt:lpstr>
      <vt:lpstr>Introduction</vt:lpstr>
      <vt:lpstr>Introduction</vt:lpstr>
      <vt:lpstr>Part 15:  Unity John 17:20-23</vt:lpstr>
      <vt:lpstr>One in Will</vt:lpstr>
      <vt:lpstr>One in Will</vt:lpstr>
      <vt:lpstr>One in Will</vt:lpstr>
      <vt:lpstr>One in Will</vt:lpstr>
      <vt:lpstr>One in Will</vt:lpstr>
      <vt:lpstr>One in Word</vt:lpstr>
      <vt:lpstr>One in Word</vt:lpstr>
      <vt:lpstr>One in Word</vt:lpstr>
      <vt:lpstr>One in Word</vt:lpstr>
      <vt:lpstr>One in Word</vt:lpstr>
      <vt:lpstr>One in Word</vt:lpstr>
      <vt:lpstr>One in Word</vt:lpstr>
      <vt:lpstr>One in Word</vt:lpstr>
      <vt:lpstr>One in Word</vt:lpstr>
      <vt:lpstr>One in Work</vt:lpstr>
      <vt:lpstr>One in Work</vt:lpstr>
      <vt:lpstr>One in Work</vt:lpstr>
      <vt:lpstr>One in Work</vt:lpstr>
      <vt:lpstr>Achieving Unity</vt:lpstr>
      <vt:lpstr>Achieving Unity</vt:lpstr>
      <vt:lpstr>Achieving Unity</vt:lpstr>
      <vt:lpstr>Achieving Unity</vt:lpstr>
      <vt:lpstr>Achieving Unity</vt:lpstr>
      <vt:lpstr>Achieving Unity</vt:lpstr>
      <vt:lpstr>Achieving Unity</vt:lpstr>
      <vt:lpstr>Conclusion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</dc:title>
  <dc:creator>Craig Thomas</dc:creator>
  <dc:description>Sandusky:  9/12/2010; Flint:  2013; Westside:  4/6/2014; Westside:  10/18/2015 AM &amp; PM</dc:description>
  <cp:lastModifiedBy>Craig Thomas</cp:lastModifiedBy>
  <cp:revision>1491</cp:revision>
  <cp:lastPrinted>2013-10-20T12:08:06Z</cp:lastPrinted>
  <dcterms:created xsi:type="dcterms:W3CDTF">2009-06-28T13:18:56Z</dcterms:created>
  <dcterms:modified xsi:type="dcterms:W3CDTF">2015-10-18T19:39:00Z</dcterms:modified>
</cp:coreProperties>
</file>