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382" r:id="rId2"/>
    <p:sldId id="324" r:id="rId3"/>
    <p:sldId id="256" r:id="rId4"/>
    <p:sldId id="356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35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66"/>
    <a:srgbClr val="FFFF00"/>
    <a:srgbClr val="FFFFFF"/>
    <a:srgbClr val="100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74" autoAdjust="0"/>
    <p:restoredTop sz="94678" autoAdjust="0"/>
  </p:normalViewPr>
  <p:slideViewPr>
    <p:cSldViewPr showGuides="1">
      <p:cViewPr varScale="1">
        <p:scale>
          <a:sx n="83" d="100"/>
          <a:sy n="83" d="100"/>
        </p:scale>
        <p:origin x="965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72A0C-ABE7-41F3-9CD2-1CE8BBDF7F70}" type="datetimeFigureOut">
              <a:rPr lang="en-US" smtClean="0"/>
              <a:t>12/13/2015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7FB4A-0EC3-48F9-BEC8-748778C950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68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7FB4A-0EC3-48F9-BEC8-748778C9508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7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3659C-F515-4372-8ECC-76CB2FEE0C5C}" type="datetime1">
              <a:rPr lang="en-US" smtClean="0"/>
              <a:t>12/13/2015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857E35-FEA3-4221-9C54-1043E63ACA7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4603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F844F-B8C7-4013-A07E-A793DAAD2950}" type="datetime1">
              <a:rPr lang="en-US" smtClean="0"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D8920-5024-4352-9BBB-788DE03888B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2223721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A812E-8A69-453B-B758-6BB9B25F0F48}" type="datetime1">
              <a:rPr lang="en-US" smtClean="0"/>
              <a:t>12/13/2015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862B1-888C-4FA4-A674-530EA06A67A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6253885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28279-46E1-4235-9070-477D3BF0B812}" type="datetime1">
              <a:rPr lang="en-US" smtClean="0"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2D182-E177-439E-963A-8290377CD4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7284496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E44C1-6005-45B6-B907-982075972C94}" type="datetime1">
              <a:rPr lang="en-US" smtClean="0"/>
              <a:t>12/13/2015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64FAF9-B184-4648-A1AA-4916B9885E1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7873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39526-997F-44B1-9DEA-ABCFF930549D}" type="datetime1">
              <a:rPr lang="en-US" smtClean="0"/>
              <a:t>12/13/2015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2C74E-9754-49C9-BA82-29C2BEF3259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4442971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2C18A-015E-4296-86E6-7EB84E254E08}" type="datetime1">
              <a:rPr lang="en-US" smtClean="0"/>
              <a:t>12/13/2015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C09C8-A718-40B0-8F13-B66258D369F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6049043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E891-1B91-4DA4-BE3E-095934E410B9}" type="datetime1">
              <a:rPr lang="en-US" smtClean="0"/>
              <a:t>12/13/2015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8CF5D-AC06-4281-BAC8-27EAF84AAE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8448906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683C7-6D5C-45A3-B884-105FA39CB9B0}" type="datetime1">
              <a:rPr lang="en-US" smtClean="0"/>
              <a:t>12/13/2015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5B24A-AB5F-4F5D-A80B-00D568921CE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0121652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BE4B2-9BC4-4456-8B0C-528C1CC1487B}" type="datetime1">
              <a:rPr lang="en-US" smtClean="0"/>
              <a:t>12/13/2015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5C002-0C1A-42E4-A3F4-47EA616916F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3251671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F5715-69D7-400A-A8D0-E6AA13FFAE1D}" type="datetime1">
              <a:rPr lang="en-US" smtClean="0"/>
              <a:t>12/13/2015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89AA0D79-05D1-43D3-9988-8B91E8B6FAF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0490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3B5194F-45C8-4493-98AE-E07CBCCB9666}" type="datetime1">
              <a:rPr lang="en-US" smtClean="0"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fld id="{A74110EA-B87B-49AF-8A67-F9C13B182B1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0" r:id="rId2"/>
    <p:sldLayoutId id="2147483956" r:id="rId3"/>
    <p:sldLayoutId id="2147483951" r:id="rId4"/>
    <p:sldLayoutId id="2147483952" r:id="rId5"/>
    <p:sldLayoutId id="2147483953" r:id="rId6"/>
    <p:sldLayoutId id="2147483957" r:id="rId7"/>
    <p:sldLayoutId id="2147483958" r:id="rId8"/>
    <p:sldLayoutId id="2147483959" r:id="rId9"/>
    <p:sldLayoutId id="2147483954" r:id="rId10"/>
    <p:sldLayoutId id="2147483960" r:id="rId11"/>
  </p:sldLayoutIdLst>
  <p:transition>
    <p:wedg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2000">
              <a:schemeClr val="bg2">
                <a:tint val="48000"/>
                <a:satMod val="300000"/>
              </a:schemeClr>
            </a:gs>
            <a:gs pos="20000">
              <a:schemeClr val="bg2">
                <a:tint val="48000"/>
                <a:satMod val="300000"/>
              </a:schemeClr>
            </a:gs>
            <a:gs pos="30000">
              <a:schemeClr val="bg2">
                <a:tint val="49000"/>
                <a:satMod val="300000"/>
              </a:schemeClr>
            </a:gs>
            <a:gs pos="81000">
              <a:schemeClr val="bg2">
                <a:shade val="30000"/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j0400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3844" y="1868424"/>
            <a:ext cx="2496312" cy="3121152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</a:ln>
          <a:effectLst>
            <a:reflection blurRad="12700" stA="50000" endPos="75000" dist="1016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spcAft>
                <a:spcPts val="0"/>
              </a:spcAft>
              <a:buFont typeface="Corbel" panose="020B0503020204020204" pitchFamily="34" charset="0"/>
              <a:buChar char="❸"/>
              <a:defRPr/>
            </a:pPr>
            <a:r>
              <a:rPr lang="en-US" sz="4800" i="1" dirty="0" smtClean="0">
                <a:solidFill>
                  <a:schemeClr val="accent1">
                    <a:satMod val="150000"/>
                  </a:schemeClr>
                </a:solidFill>
              </a:rPr>
              <a:t>It inflicts harm on others</a:t>
            </a:r>
            <a:endParaRPr lang="en-US" sz="4800" i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410200"/>
          </a:xfrm>
        </p:spPr>
        <p:txBody>
          <a:bodyPr rtlCol="0" anchor="t">
            <a:noAutofit/>
          </a:bodyPr>
          <a:lstStyle/>
          <a:p>
            <a:pPr marL="576072" indent="-457200" eaLnBrk="1" fontAlgn="auto" hangingPunct="1">
              <a:spcBef>
                <a:spcPts val="0"/>
              </a:spcBef>
              <a:spcAft>
                <a:spcPts val="12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Secondhand smoke causes 41,000 nonsmokers to die annually from tobacco-related diseases (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Institute on Drug Abuse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576072" indent="-457200" eaLnBrk="1" fontAlgn="auto" hangingPunct="1">
              <a:spcBef>
                <a:spcPts val="0"/>
              </a:spcBef>
              <a:spcAft>
                <a:spcPts val="12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that fit in with the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“golden rule”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“love thy neighbor”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 </a:t>
            </a:r>
            <a:r>
              <a:rPr lang="en-US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7:12; 22:39; Phil. 2:4</a:t>
            </a:r>
          </a:p>
          <a:p>
            <a:pPr marL="576072" indent="-457200" eaLnBrk="1" fontAlgn="auto" hangingPunct="1">
              <a:spcBef>
                <a:spcPts val="0"/>
              </a:spcBef>
              <a:spcAft>
                <a:spcPts val="12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Cigarette residue can ruin your home and belongings.</a:t>
            </a: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D182-E177-439E-963A-8290377CD48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6370638"/>
            <a:ext cx="27432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Don’t Use Tobacco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39275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spcAft>
                <a:spcPts val="0"/>
              </a:spcAft>
              <a:buFont typeface="Corbel" panose="020B0503020204020204" pitchFamily="34" charset="0"/>
              <a:buChar char="❹"/>
              <a:defRPr/>
            </a:pPr>
            <a:r>
              <a:rPr lang="en-US" sz="4800" i="1" dirty="0" smtClean="0">
                <a:solidFill>
                  <a:schemeClr val="accent1">
                    <a:satMod val="150000"/>
                  </a:schemeClr>
                </a:solidFill>
              </a:rPr>
              <a:t>It is addicting</a:t>
            </a:r>
            <a:endParaRPr lang="en-US" sz="4800" i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410200"/>
          </a:xfrm>
        </p:spPr>
        <p:txBody>
          <a:bodyPr rtlCol="0" anchor="t">
            <a:noAutofit/>
          </a:bodyPr>
          <a:lstStyle/>
          <a:p>
            <a:pPr marL="576072" indent="-457200" eaLnBrk="1" fontAlgn="auto" hangingPunct="1">
              <a:spcBef>
                <a:spcPts val="0"/>
              </a:spcBef>
              <a:spcAft>
                <a:spcPts val="6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Surgeon General:  “Nicotine is the drug in tobacco that causes addiction.”</a:t>
            </a:r>
          </a:p>
          <a:p>
            <a:pPr marL="576072" indent="-457200" eaLnBrk="1" fontAlgn="auto" hangingPunct="1">
              <a:spcBef>
                <a:spcPts val="0"/>
              </a:spcBef>
              <a:spcAft>
                <a:spcPts val="6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cigarettes can be addictive and contain carcinogens.</a:t>
            </a:r>
            <a:endParaRPr lang="en-US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6072" indent="-457200" eaLnBrk="1" fontAlgn="auto" hangingPunct="1">
              <a:spcBef>
                <a:spcPts val="0"/>
              </a:spcBef>
              <a:spcAft>
                <a:spcPts val="6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E-cigarette use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exploded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among young people.</a:t>
            </a:r>
          </a:p>
          <a:p>
            <a:pPr marL="576072" indent="-457200" eaLnBrk="1" fontAlgn="auto" hangingPunct="1">
              <a:spcBef>
                <a:spcPts val="0"/>
              </a:spcBef>
              <a:spcAft>
                <a:spcPts val="6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Nicotine exposure may cause lasting harm to brain development, etc.</a:t>
            </a:r>
          </a:p>
          <a:p>
            <a:pPr marL="576072" indent="-457200" eaLnBrk="1" fontAlgn="auto" hangingPunct="1">
              <a:spcBef>
                <a:spcPts val="0"/>
              </a:spcBef>
              <a:spcAft>
                <a:spcPts val="6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Recall what Paul said?!  </a:t>
            </a:r>
            <a:r>
              <a:rPr lang="en-US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6:12; 16:15</a:t>
            </a: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D182-E177-439E-963A-8290377CD48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6370638"/>
            <a:ext cx="27432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Don’t Use Tobacco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9440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spcAft>
                <a:spcPts val="0"/>
              </a:spcAft>
              <a:buFont typeface="Corbel" panose="020B0503020204020204" pitchFamily="34" charset="0"/>
              <a:buChar char="❺"/>
              <a:defRPr/>
            </a:pPr>
            <a:r>
              <a:rPr lang="en-US" sz="4800" i="1" dirty="0" smtClean="0">
                <a:solidFill>
                  <a:schemeClr val="accent1">
                    <a:satMod val="150000"/>
                  </a:schemeClr>
                </a:solidFill>
              </a:rPr>
              <a:t>It is costly</a:t>
            </a:r>
            <a:endParaRPr lang="en-US" sz="4800" i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410200"/>
          </a:xfrm>
        </p:spPr>
        <p:txBody>
          <a:bodyPr rtlCol="0" anchor="t">
            <a:noAutofit/>
          </a:bodyPr>
          <a:lstStyle/>
          <a:p>
            <a:pPr marL="576072" indent="-457200" eaLnBrk="1" fontAlgn="auto" hangingPunct="1">
              <a:spcBef>
                <a:spcPts val="0"/>
              </a:spcBef>
              <a:spcAft>
                <a:spcPts val="6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addition to health costs, the economic cost of tobacco products and use is staggering.</a:t>
            </a:r>
          </a:p>
          <a:p>
            <a:pPr marL="576072" indent="-457200" eaLnBrk="1" fontAlgn="auto" hangingPunct="1">
              <a:spcBef>
                <a:spcPts val="0"/>
              </a:spcBef>
              <a:spcAft>
                <a:spcPts val="6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&gt;$325 B per year; $170 B in direct medical care; $156 B in lost productivity (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6072" indent="-457200" eaLnBrk="1" fontAlgn="auto" hangingPunct="1">
              <a:spcBef>
                <a:spcPts val="0"/>
              </a:spcBef>
              <a:spcAft>
                <a:spcPts val="6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cost for a pack of cigarettes is $6.36.</a:t>
            </a:r>
          </a:p>
          <a:p>
            <a:pPr marL="576072" indent="-457200" eaLnBrk="1" fontAlgn="auto" hangingPunct="1">
              <a:spcBef>
                <a:spcPts val="0"/>
              </a:spcBef>
              <a:spcAft>
                <a:spcPts val="6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health-related costs per pack of cigarettes is $35!</a:t>
            </a:r>
          </a:p>
          <a:p>
            <a:pPr marL="576072" indent="-457200" eaLnBrk="1" fontAlgn="auto" hangingPunct="1">
              <a:spcBef>
                <a:spcPts val="0"/>
              </a:spcBef>
              <a:spcAft>
                <a:spcPts val="6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of all the gospel preachers that could be supported?!</a:t>
            </a:r>
            <a:endParaRPr lang="en-US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D182-E177-439E-963A-8290377CD48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6370638"/>
            <a:ext cx="27432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Don’t Use Tobacco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7469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spcAft>
                <a:spcPts val="0"/>
              </a:spcAft>
              <a:buFont typeface="Corbel" panose="020B0503020204020204" pitchFamily="34" charset="0"/>
              <a:buChar char="❻"/>
              <a:defRPr/>
            </a:pPr>
            <a:r>
              <a:rPr lang="en-US" sz="4800" i="1" dirty="0" smtClean="0">
                <a:solidFill>
                  <a:schemeClr val="accent1">
                    <a:satMod val="150000"/>
                  </a:schemeClr>
                </a:solidFill>
              </a:rPr>
              <a:t>It is a gateway drug</a:t>
            </a:r>
            <a:endParaRPr lang="en-US" sz="4800" i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410200"/>
          </a:xfrm>
        </p:spPr>
        <p:txBody>
          <a:bodyPr rtlCol="0" anchor="t">
            <a:noAutofit/>
          </a:bodyPr>
          <a:lstStyle/>
          <a:p>
            <a:pPr marL="576072" indent="-457200" eaLnBrk="1" fontAlgn="auto" hangingPunct="1">
              <a:spcBef>
                <a:spcPts val="0"/>
              </a:spcBef>
              <a:spcAft>
                <a:spcPts val="12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NIH:  “A new study shows how tobacco products could act as gateway drugs, opening the door to use of illicit drugs.”</a:t>
            </a:r>
          </a:p>
          <a:p>
            <a:pPr marL="576072" indent="-457200" eaLnBrk="1" fontAlgn="auto" hangingPunct="1">
              <a:spcBef>
                <a:spcPts val="0"/>
              </a:spcBef>
              <a:spcAft>
                <a:spcPts val="12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Nicotine makes the brain more susceptible to cocaine addiction.</a:t>
            </a:r>
            <a:endParaRPr lang="en-US" sz="3000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6072" indent="-457200" eaLnBrk="1" fontAlgn="auto" hangingPunct="1">
              <a:spcBef>
                <a:spcPts val="0"/>
              </a:spcBef>
              <a:spcAft>
                <a:spcPts val="12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Cigarette and alcohol use raise risk of later use of marijuana and cocaine.</a:t>
            </a:r>
          </a:p>
          <a:p>
            <a:pPr marL="576072" indent="-457200" eaLnBrk="1" fontAlgn="auto" hangingPunct="1">
              <a:spcBef>
                <a:spcPts val="0"/>
              </a:spcBef>
              <a:spcAft>
                <a:spcPts val="12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90% of adult cocaine users (age 18-34) smoked cigarettes before using cocaine:  </a:t>
            </a:r>
            <a:r>
              <a:rPr lang="en-US" sz="3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Prov. 6:27-28</a:t>
            </a: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D182-E177-439E-963A-8290377CD48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6370638"/>
            <a:ext cx="27432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Don’t Use Tobacco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9700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 fontScale="90000"/>
          </a:bodyPr>
          <a:lstStyle/>
          <a:p>
            <a:pPr marL="685800" indent="-685800" eaLnBrk="1" fontAlgn="auto" hangingPunct="1">
              <a:spcAft>
                <a:spcPts val="0"/>
              </a:spcAft>
              <a:buFont typeface="Corbel" panose="020B0503020204020204" pitchFamily="34" charset="0"/>
              <a:buChar char="❼"/>
              <a:defRPr/>
            </a:pPr>
            <a:r>
              <a:rPr lang="en-US" sz="4800" i="1" dirty="0" smtClean="0">
                <a:solidFill>
                  <a:schemeClr val="accent1">
                    <a:satMod val="150000"/>
                  </a:schemeClr>
                </a:solidFill>
              </a:rPr>
              <a:t>It wasn’t used by the Lord</a:t>
            </a:r>
            <a:endParaRPr lang="en-US" sz="4800" i="1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D182-E177-439E-963A-8290377CD48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6370638"/>
            <a:ext cx="27432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Don’t Use Tobacco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8169"/>
            <a:ext cx="3638550" cy="4562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914" y="1676399"/>
            <a:ext cx="2847686" cy="45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2170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 fontScale="90000"/>
          </a:bodyPr>
          <a:lstStyle/>
          <a:p>
            <a:pPr marL="685800" indent="-685800" eaLnBrk="1" fontAlgn="auto" hangingPunct="1">
              <a:spcAft>
                <a:spcPts val="0"/>
              </a:spcAft>
              <a:buFont typeface="Corbel" panose="020B0503020204020204" pitchFamily="34" charset="0"/>
              <a:buChar char="❽"/>
              <a:defRPr/>
            </a:pPr>
            <a:r>
              <a:rPr lang="en-US" sz="4800" i="1" dirty="0" smtClean="0">
                <a:solidFill>
                  <a:schemeClr val="accent1">
                    <a:satMod val="150000"/>
                  </a:schemeClr>
                </a:solidFill>
              </a:rPr>
              <a:t>It undermines one’s influence for good</a:t>
            </a:r>
            <a:endParaRPr lang="en-US" sz="4800" i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410200"/>
          </a:xfrm>
        </p:spPr>
        <p:txBody>
          <a:bodyPr rtlCol="0" anchor="t">
            <a:noAutofit/>
          </a:bodyPr>
          <a:lstStyle/>
          <a:p>
            <a:pPr marL="576072" indent="-457200" eaLnBrk="1" fontAlgn="auto" hangingPunct="1">
              <a:spcBef>
                <a:spcPts val="0"/>
              </a:spcBef>
              <a:spcAft>
                <a:spcPts val="6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sz="3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Titus 2:6-8 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tobacco use evidence of </a:t>
            </a:r>
            <a:r>
              <a:rPr lang="en-US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“showing yourself to be a pattern of good works”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76072" indent="-457200" eaLnBrk="1" fontAlgn="auto" hangingPunct="1">
              <a:spcBef>
                <a:spcPts val="0"/>
              </a:spcBef>
              <a:spcAft>
                <a:spcPts val="6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does tobacco use fit into being </a:t>
            </a:r>
            <a:r>
              <a:rPr lang="en-US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salt of the earth”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light of the world”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 </a:t>
            </a:r>
            <a:r>
              <a:rPr lang="en-US" sz="3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5:13-16</a:t>
            </a:r>
          </a:p>
          <a:p>
            <a:pPr marL="576072" indent="-457200" eaLnBrk="1" fontAlgn="auto" hangingPunct="1">
              <a:spcBef>
                <a:spcPts val="0"/>
              </a:spcBef>
              <a:spcAft>
                <a:spcPts val="6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tobacco use positively or negatively affect your </a:t>
            </a:r>
            <a:r>
              <a:rPr lang="en-US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“example”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 </a:t>
            </a:r>
            <a:r>
              <a:rPr lang="en-US" sz="3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Tim. 4:12</a:t>
            </a:r>
          </a:p>
          <a:p>
            <a:pPr marL="576072" indent="-457200" eaLnBrk="1" fontAlgn="auto" hangingPunct="1">
              <a:spcBef>
                <a:spcPts val="0"/>
              </a:spcBef>
              <a:spcAft>
                <a:spcPts val="6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Paul and Timothy were alive today, what do you think would be Paul’s advice to Timothy concerning tobacco use?</a:t>
            </a: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D182-E177-439E-963A-8290377CD48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6370638"/>
            <a:ext cx="27432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Don’t Use Tobacco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26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Conclusion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D182-E177-439E-963A-8290377CD48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5227638"/>
          </a:xfrm>
        </p:spPr>
        <p:txBody>
          <a:bodyPr rtlCol="0" anchor="t">
            <a:no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3000"/>
              </a:spcAft>
              <a:buFont typeface="Wingdings 2"/>
              <a:buChar char="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Tobacco use is a nasty, highly addictive and expensive habit.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3000"/>
              </a:spcAft>
              <a:buFont typeface="Wingdings 2"/>
              <a:buChar char="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Tobacco use will destroy your health and your good influence.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3000"/>
              </a:spcAft>
              <a:buFont typeface="Wingdings 2"/>
              <a:buChar char="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a fool would let tobacco cost him/her their soul!</a:t>
            </a:r>
            <a:endParaRPr lang="en-US" sz="3600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76956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Introduction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225" y="1491342"/>
            <a:ext cx="9090025" cy="5290458"/>
          </a:xfrm>
        </p:spPr>
        <p:txBody>
          <a:bodyPr rtlCol="0" anchor="t">
            <a:no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2400"/>
              </a:spcAft>
              <a:buFont typeface="Wingdings 2"/>
              <a:buChar char="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Tobacco is a product prepared from the leaves of the tobacco plant.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2400"/>
              </a:spcAft>
              <a:buFont typeface="Wingdings 2"/>
              <a:buChar char="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smoked in cigarettes, cigars, pipes and consumed as snuff, chewing tobacco and dipping tobacco.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2400"/>
              </a:spcAft>
              <a:buFont typeface="Wingdings 2"/>
              <a:buChar char=""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Institute on Drug Abuse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“In 2013, almost 55.8 million Americans (21.3% of population) were current cigarette smokers; 12.4 million smoked cigars; more than 8.8 million used smokeless tobacco; and over 2.3 million smoked tobacco in pipes.</a:t>
            </a:r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D182-E177-439E-963A-8290377CD485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181600"/>
            <a:ext cx="8839200" cy="1676400"/>
          </a:xfr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i="1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Eight </a:t>
            </a:r>
            <a:r>
              <a:rPr lang="en-US" sz="4000" i="1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Why a Christian Should</a:t>
            </a:r>
            <a:br>
              <a:rPr lang="en-US" sz="4000" i="1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i="1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Use Tobacco</a:t>
            </a:r>
            <a:r>
              <a:rPr lang="en-US" sz="4000" i="1" cap="small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i="1" cap="small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6:19-20</a:t>
            </a:r>
            <a:endParaRPr lang="en-US" sz="4000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88913"/>
            <a:ext cx="6426200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spcAft>
                <a:spcPts val="0"/>
              </a:spcAft>
              <a:buFont typeface="Corbel" panose="020B0503020204020204" pitchFamily="34" charset="0"/>
              <a:buChar char="❶"/>
              <a:defRPr/>
            </a:pPr>
            <a:r>
              <a:rPr lang="en-US" sz="4800" i="1" dirty="0" smtClean="0">
                <a:solidFill>
                  <a:schemeClr val="accent1">
                    <a:satMod val="150000"/>
                  </a:schemeClr>
                </a:solidFill>
              </a:rPr>
              <a:t>It harms the body</a:t>
            </a:r>
            <a:endParaRPr lang="en-US" sz="4800" i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410200"/>
          </a:xfrm>
        </p:spPr>
        <p:txBody>
          <a:bodyPr rtlCol="0" anchor="t">
            <a:noAutofit/>
          </a:bodyPr>
          <a:lstStyle/>
          <a:p>
            <a:pPr marL="576072" indent="-457200" eaLnBrk="1" fontAlgn="auto" hangingPunct="1">
              <a:spcBef>
                <a:spcPts val="0"/>
              </a:spcBef>
              <a:spcAft>
                <a:spcPts val="24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Cigarette smoking accounts for about 1/3 of all cancers; 90% of lung cancers.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2400"/>
              </a:spcAft>
              <a:buSzPct val="115000"/>
              <a:buNone/>
              <a:defRPr/>
            </a:pPr>
            <a:endParaRPr lang="en-US" sz="3600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D182-E177-439E-963A-8290377CD48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6370638"/>
            <a:ext cx="27432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Don’t Use Tobacco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7" y="0"/>
            <a:ext cx="7788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5055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spcAft>
                <a:spcPts val="0"/>
              </a:spcAft>
              <a:buFont typeface="Corbel" panose="020B0503020204020204" pitchFamily="34" charset="0"/>
              <a:buChar char="❶"/>
              <a:defRPr/>
            </a:pPr>
            <a:r>
              <a:rPr lang="en-US" sz="4800" i="1" dirty="0" smtClean="0">
                <a:solidFill>
                  <a:schemeClr val="accent1">
                    <a:satMod val="150000"/>
                  </a:schemeClr>
                </a:solidFill>
              </a:rPr>
              <a:t>It harms the body</a:t>
            </a:r>
            <a:endParaRPr lang="en-US" sz="4800" i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410200"/>
          </a:xfrm>
        </p:spPr>
        <p:txBody>
          <a:bodyPr rtlCol="0" anchor="t">
            <a:noAutofit/>
          </a:bodyPr>
          <a:lstStyle/>
          <a:p>
            <a:pPr marL="576072" indent="-457200" eaLnBrk="1" fontAlgn="auto" hangingPunct="1">
              <a:spcBef>
                <a:spcPts val="0"/>
              </a:spcBef>
              <a:spcAft>
                <a:spcPts val="24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Cigarette smoking accounts for about 1/3 of all cancers; 90% of lung cancers.</a:t>
            </a:r>
          </a:p>
          <a:p>
            <a:pPr marL="576072" indent="-457200" eaLnBrk="1" fontAlgn="auto" hangingPunct="1">
              <a:spcBef>
                <a:spcPts val="0"/>
              </a:spcBef>
              <a:spcAft>
                <a:spcPts val="24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Smokeless tobacco (chewing tobacco and snuff) also increases risk of cancer.</a:t>
            </a: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D182-E177-439E-963A-8290377CD48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6370638"/>
            <a:ext cx="27432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Don’t Use Tobacco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1124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B24A-AB5F-4F5D-A80B-00D568921CEF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9326"/>
            <a:ext cx="4359564" cy="3269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82" y="159327"/>
            <a:ext cx="4368800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4462554" cy="3094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38" y="4268966"/>
            <a:ext cx="4226987" cy="23776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2" y="1298520"/>
            <a:ext cx="7564167" cy="4254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" y="1500367"/>
            <a:ext cx="9185706" cy="387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3113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spcAft>
                <a:spcPts val="0"/>
              </a:spcAft>
              <a:buFont typeface="Corbel" panose="020B0503020204020204" pitchFamily="34" charset="0"/>
              <a:buChar char="❶"/>
              <a:defRPr/>
            </a:pPr>
            <a:r>
              <a:rPr lang="en-US" sz="4800" i="1" dirty="0" smtClean="0">
                <a:solidFill>
                  <a:schemeClr val="accent1">
                    <a:satMod val="150000"/>
                  </a:schemeClr>
                </a:solidFill>
              </a:rPr>
              <a:t>It harms the body</a:t>
            </a:r>
            <a:endParaRPr lang="en-US" sz="4800" i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410200"/>
          </a:xfrm>
        </p:spPr>
        <p:txBody>
          <a:bodyPr rtlCol="0" anchor="t">
            <a:noAutofit/>
          </a:bodyPr>
          <a:lstStyle/>
          <a:p>
            <a:pPr marL="576072" indent="-457200" eaLnBrk="1" fontAlgn="auto" hangingPunct="1">
              <a:spcBef>
                <a:spcPts val="0"/>
              </a:spcBef>
              <a:spcAft>
                <a:spcPts val="24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Cigarette smoking accounts for about 1/3 of all cancers; 90% of lung cancers.</a:t>
            </a:r>
          </a:p>
          <a:p>
            <a:pPr marL="576072" indent="-457200" eaLnBrk="1" fontAlgn="auto" hangingPunct="1">
              <a:spcBef>
                <a:spcPts val="0"/>
              </a:spcBef>
              <a:spcAft>
                <a:spcPts val="24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Smokeless tobacco (chewing tobacco and snuff) also increases risk of cancer.</a:t>
            </a:r>
          </a:p>
          <a:p>
            <a:pPr marL="576072" indent="-457200" eaLnBrk="1" fontAlgn="auto" hangingPunct="1">
              <a:spcBef>
                <a:spcPts val="0"/>
              </a:spcBef>
              <a:spcAft>
                <a:spcPts val="24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Christians are to honor and properly use their physical bodies:  </a:t>
            </a:r>
            <a:r>
              <a:rPr lang="en-US" sz="36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6:19-20</a:t>
            </a: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D182-E177-439E-963A-8290377CD48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6370638"/>
            <a:ext cx="27432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Don’t Use Tobacco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9102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 fontScale="90000"/>
          </a:bodyPr>
          <a:lstStyle/>
          <a:p>
            <a:pPr marL="685800" indent="-685800" eaLnBrk="1" fontAlgn="auto" hangingPunct="1">
              <a:spcAft>
                <a:spcPts val="0"/>
              </a:spcAft>
              <a:buFont typeface="Corbel" panose="020B0503020204020204" pitchFamily="34" charset="0"/>
              <a:buChar char="❷"/>
              <a:defRPr/>
            </a:pPr>
            <a:r>
              <a:rPr lang="en-US" sz="4800" i="1" dirty="0" smtClean="0">
                <a:solidFill>
                  <a:schemeClr val="accent1">
                    <a:satMod val="150000"/>
                  </a:schemeClr>
                </a:solidFill>
              </a:rPr>
              <a:t>It brings premature death</a:t>
            </a:r>
            <a:endParaRPr lang="en-US" sz="4800" i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410200"/>
          </a:xfrm>
        </p:spPr>
        <p:txBody>
          <a:bodyPr rtlCol="0" anchor="t">
            <a:noAutofit/>
          </a:bodyPr>
          <a:lstStyle/>
          <a:p>
            <a:pPr marL="576072" indent="-457200" eaLnBrk="1" fontAlgn="auto" hangingPunct="1">
              <a:spcBef>
                <a:spcPts val="0"/>
              </a:spcBef>
              <a:spcAft>
                <a:spcPts val="18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“Tobacco use is the leading cause of preventable death in the U.S.</a:t>
            </a:r>
          </a:p>
          <a:p>
            <a:pPr marL="576072" indent="-457200" eaLnBrk="1" fontAlgn="auto" hangingPunct="1">
              <a:spcBef>
                <a:spcPts val="0"/>
              </a:spcBef>
              <a:spcAft>
                <a:spcPts val="18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Cigarette smoking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480,000 premature deaths per year in U.S.; 1 in every 5 deaths; another 16 million suffer from serious illness.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6072" indent="-457200" eaLnBrk="1" fontAlgn="auto" hangingPunct="1">
              <a:spcBef>
                <a:spcPts val="0"/>
              </a:spcBef>
              <a:spcAft>
                <a:spcPts val="18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past 50 years, 20 million people in U.S. died prematurely due to smoking; more than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population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five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largest U.S. cities combined.</a:t>
            </a:r>
            <a:endParaRPr lang="en-US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D182-E177-439E-963A-8290377CD48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6370638"/>
            <a:ext cx="27432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Don’t Use Tobacco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7618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 fontScale="90000"/>
          </a:bodyPr>
          <a:lstStyle/>
          <a:p>
            <a:pPr marL="685800" indent="-685800" eaLnBrk="1" fontAlgn="auto" hangingPunct="1">
              <a:spcAft>
                <a:spcPts val="0"/>
              </a:spcAft>
              <a:buFont typeface="Corbel" panose="020B0503020204020204" pitchFamily="34" charset="0"/>
              <a:buChar char="❷"/>
              <a:defRPr/>
            </a:pPr>
            <a:r>
              <a:rPr lang="en-US" sz="4800" i="1" dirty="0" smtClean="0">
                <a:solidFill>
                  <a:schemeClr val="accent1">
                    <a:satMod val="150000"/>
                  </a:schemeClr>
                </a:solidFill>
              </a:rPr>
              <a:t>It brings premature death</a:t>
            </a:r>
            <a:endParaRPr lang="en-US" sz="4800" i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410200"/>
          </a:xfrm>
        </p:spPr>
        <p:txBody>
          <a:bodyPr rtlCol="0" anchor="t">
            <a:noAutofit/>
          </a:bodyPr>
          <a:lstStyle/>
          <a:p>
            <a:pPr marL="576072" indent="-457200" eaLnBrk="1" fontAlgn="auto" hangingPunct="1">
              <a:spcBef>
                <a:spcPts val="0"/>
              </a:spcBef>
              <a:spcAft>
                <a:spcPts val="12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every person who dies from smoking 30 more suffer from at least one tobacco-related illness (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CDC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576072" indent="-457200" eaLnBrk="1" fontAlgn="auto" hangingPunct="1">
              <a:spcBef>
                <a:spcPts val="0"/>
              </a:spcBef>
              <a:spcAft>
                <a:spcPts val="12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serious tobacco-related illness (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Lung Association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.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6072" indent="-457200" eaLnBrk="1" fontAlgn="auto" hangingPunct="1">
              <a:spcBef>
                <a:spcPts val="0"/>
              </a:spcBef>
              <a:spcAft>
                <a:spcPts val="12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CDC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Life expectancy for smokers is at least 10 years shorter than for nonsmokers.</a:t>
            </a:r>
          </a:p>
          <a:p>
            <a:pPr marL="576072" indent="-457200" eaLnBrk="1" fontAlgn="auto" hangingPunct="1">
              <a:spcBef>
                <a:spcPts val="0"/>
              </a:spcBef>
              <a:spcAft>
                <a:spcPts val="12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is short enough!  </a:t>
            </a:r>
            <a:r>
              <a:rPr lang="en-US" sz="28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Psa. 90:10; Jas. 4:14</a:t>
            </a:r>
          </a:p>
          <a:p>
            <a:pPr marL="576072" indent="-457200" eaLnBrk="1" fontAlgn="auto" hangingPunct="1">
              <a:spcBef>
                <a:spcPts val="0"/>
              </a:spcBef>
              <a:spcAft>
                <a:spcPts val="1200"/>
              </a:spcAft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Premature death has a tremendous impact on the survivors!</a:t>
            </a: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D182-E177-439E-963A-8290377CD485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6370638"/>
            <a:ext cx="27432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Don’t Use Tobacco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3890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14622</TotalTime>
  <Words>776</Words>
  <Application>Microsoft Office PowerPoint</Application>
  <PresentationFormat>On-screen Show (4:3)</PresentationFormat>
  <Paragraphs>81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PowerPoint Presentation</vt:lpstr>
      <vt:lpstr>Introduction</vt:lpstr>
      <vt:lpstr>Eight Reasons Why a Christian Should Not Use Tobacco 1 Corinthians 6:19-20</vt:lpstr>
      <vt:lpstr>It harms the body</vt:lpstr>
      <vt:lpstr>It harms the body</vt:lpstr>
      <vt:lpstr>PowerPoint Presentation</vt:lpstr>
      <vt:lpstr>It harms the body</vt:lpstr>
      <vt:lpstr>It brings premature death</vt:lpstr>
      <vt:lpstr>It brings premature death</vt:lpstr>
      <vt:lpstr>It inflicts harm on others</vt:lpstr>
      <vt:lpstr>It is addicting</vt:lpstr>
      <vt:lpstr>It is costly</vt:lpstr>
      <vt:lpstr>It is a gateway drug</vt:lpstr>
      <vt:lpstr>It wasn’t used by the Lord</vt:lpstr>
      <vt:lpstr>It undermines one’s influence for good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Eight Reasons Why a Christian Should Not Use Tobacco</dc:title>
  <dc:creator>Craig Thomas</dc:creator>
  <cp:keywords/>
  <dc:description>Westside:  12/13/2015 PM</dc:description>
  <cp:lastModifiedBy>Craig Thomas</cp:lastModifiedBy>
  <cp:revision>1238</cp:revision>
  <dcterms:created xsi:type="dcterms:W3CDTF">2009-06-28T13:18:56Z</dcterms:created>
  <dcterms:modified xsi:type="dcterms:W3CDTF">2015-12-13T20:13:09Z</dcterms:modified>
</cp:coreProperties>
</file>