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9" r:id="rId2"/>
    <p:sldId id="438" r:id="rId3"/>
    <p:sldId id="257" r:id="rId4"/>
    <p:sldId id="506" r:id="rId5"/>
    <p:sldId id="477" r:id="rId6"/>
    <p:sldId id="507" r:id="rId7"/>
    <p:sldId id="499" r:id="rId8"/>
    <p:sldId id="508" r:id="rId9"/>
    <p:sldId id="510" r:id="rId10"/>
    <p:sldId id="511" r:id="rId11"/>
    <p:sldId id="512" r:id="rId12"/>
    <p:sldId id="513" r:id="rId13"/>
    <p:sldId id="514" r:id="rId14"/>
    <p:sldId id="515" r:id="rId15"/>
    <p:sldId id="516" r:id="rId16"/>
    <p:sldId id="517" r:id="rId17"/>
    <p:sldId id="518" r:id="rId18"/>
    <p:sldId id="428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9" autoAdjust="0"/>
    <p:restoredTop sz="94650" autoAdjust="0"/>
  </p:normalViewPr>
  <p:slideViewPr>
    <p:cSldViewPr>
      <p:cViewPr varScale="1">
        <p:scale>
          <a:sx n="83" d="100"/>
          <a:sy n="83" d="100"/>
        </p:scale>
        <p:origin x="117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82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9EA01D-CC49-425F-AD48-7849AE7F6F18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88DDE5-11E4-4EB3-BE8E-3FB096665C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7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8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DD2C-AED8-4AD3-B208-8CA17203F592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978C-6B33-4664-B95D-84687A2D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80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9429F-8F56-4D32-8455-5920AF1D1DED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A83F-9B3B-4A36-A3FD-003845957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31365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AD82C-43C8-415F-B5DA-934BE9897654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656A-8E03-4711-9A6F-9518CFCB12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7261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4229-698D-4983-836D-89093E325A7F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E567-CC4E-43B9-9126-FE1B2B5FB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29184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A091-2D0D-41C5-BBE1-21BA75107E66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C4BDD-AF68-4761-A8B2-BCFEA3DA4F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36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CD97-B242-4A6F-9270-878DFC8F2262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E716-FA02-4500-8624-EFFF5A8A6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20353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BEF11-ABE2-4AF8-BF2C-E922B1757ACF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C6642-D332-442E-98DA-A6EAC7EA1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94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E4A2E-B259-406E-A2CF-472CED697BB3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6C082-DC18-4C76-BD69-384B92677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0178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D095-C4F9-4D69-B6AE-0772615C9C42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E336-00F3-44CE-9552-365FD3BF6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38270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23D8-F93E-4B5E-AC40-86911129B06B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4B48-F9C5-4DE1-BA71-E86FBF7A4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97530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234F1-0335-4194-A007-47CB31BFBFC5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2CF58-B165-40FC-8FC3-0AB92E894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4A51D5F-CE61-499F-A594-25B53A4AF572}" type="datetime1">
              <a:rPr lang="en-US" smtClean="0"/>
              <a:t>4/23/2016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24BE8BE-6486-4DE0-8669-1F1BA52E9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86" r:id="rId2"/>
    <p:sldLayoutId id="2147484092" r:id="rId3"/>
    <p:sldLayoutId id="2147484087" r:id="rId4"/>
    <p:sldLayoutId id="2147484088" r:id="rId5"/>
    <p:sldLayoutId id="2147484089" r:id="rId6"/>
    <p:sldLayoutId id="2147484093" r:id="rId7"/>
    <p:sldLayoutId id="2147484094" r:id="rId8"/>
    <p:sldLayoutId id="2147484095" r:id="rId9"/>
    <p:sldLayoutId id="2147484090" r:id="rId10"/>
    <p:sldLayoutId id="2147484096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"/>
              <a:tabLst>
                <a:tab pos="2797175" algn="l"/>
              </a:tabLst>
              <a:defRPr/>
            </a:pPr>
            <a:r>
              <a:rPr lang="en-US" sz="6000" i="1" dirty="0" smtClean="0">
                <a:solidFill>
                  <a:srgbClr val="FFCC00"/>
                </a:solidFill>
              </a:rPr>
              <a:t>Constitution</a:t>
            </a:r>
            <a:endParaRPr lang="en-US" sz="6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45562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9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identifying the USA?  Our constitution has 7 articles and 27 amendments.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9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of Christ in the Bible also has a “constitution”:  the New Testament!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“doctrine of Christ”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Jn. 9</a:t>
            </a:r>
            <a:endParaRPr lang="en-US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“apostles’ doctrine”: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2:42; Jn. 14:26; 15:26; 16:13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“gospel”: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2:16; Gal. 1:6-7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faith”: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3; Eph.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4:5</a:t>
            </a:r>
          </a:p>
          <a:p>
            <a:pPr marL="568325" indent="-457200" eaLnBrk="1" fontAlgn="auto" hangingPunct="1"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“constitution” of the church of Christ in the NT did not have to be updated: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16:13; Jude 3; Psa. 119:89; 2 Pet. 1:3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914713"/>
              </p:ext>
            </p:extLst>
          </p:nvPr>
        </p:nvGraphicFramePr>
        <p:xfrm>
          <a:off x="140810" y="1583376"/>
          <a:ext cx="8892859" cy="516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253"/>
                <a:gridCol w="4775606"/>
              </a:tblGrid>
              <a:tr h="707227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Church</a:t>
                      </a:r>
                      <a:endParaRPr lang="en-US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Constitution</a:t>
                      </a:r>
                      <a:endParaRPr lang="en-US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9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Roman Catholic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Catechism of the Catholic Church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9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Lutheran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 Church (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MO Synod)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Book of Concord+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9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Evangelical Lutheran Church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Book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 of Concord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9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Church of God (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Cleveland, TN)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Declaration of Faith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9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United Methodist Church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Multiple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9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Baptist Church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Multiple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 “manuals”</a:t>
                      </a:r>
                    </a:p>
                  </a:txBody>
                  <a:tcPr/>
                </a:tc>
              </a:tr>
              <a:tr h="63729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Disciples of Christ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Design of the Christian Church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5418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"/>
              <a:tabLst>
                <a:tab pos="2797175" algn="l"/>
              </a:tabLst>
              <a:defRPr/>
            </a:pPr>
            <a:r>
              <a:rPr lang="en-US" sz="6000" i="1" dirty="0" smtClean="0">
                <a:solidFill>
                  <a:srgbClr val="FFCC00"/>
                </a:solidFill>
              </a:rPr>
              <a:t>Purpose</a:t>
            </a:r>
            <a:endParaRPr lang="en-US" sz="6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36238"/>
          </a:xfrm>
        </p:spPr>
        <p:txBody>
          <a:bodyPr rtlCol="0" anchor="t">
            <a:normAutofit fontScale="92500" lnSpcReduction="20000"/>
          </a:bodyPr>
          <a:lstStyle/>
          <a:p>
            <a:pPr marL="438912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Wingdings 2"/>
              <a:buChar char=""/>
              <a:defRPr/>
            </a:pP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church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1:22-23; 1:3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2:10; 1 Pet. 2:10</a:t>
            </a:r>
            <a:endParaRPr lang="en-US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Reconciliation to God: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1:21-22; 2 Cor. 5:19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1:7; Col. 1:14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life: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2:1, 5; Rom. 6:3-4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Sanctification: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4:1; Phil. 1:1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Holiness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Col. 1:21-22; Eph. 1:4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Adoption into God’s family: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Eph. 1:5-6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inheritance: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1:11; Rom. 8:17; 1 Pet. 1:4-5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of heaven: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3:20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spiritual blessings: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" y="2019300"/>
            <a:ext cx="8915400" cy="396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</a:rPr>
              <a:t>Jn</a:t>
            </a:r>
            <a:r>
              <a:rPr lang="en-US" sz="3600" b="1" dirty="0">
                <a:solidFill>
                  <a:schemeClr val="tx1"/>
                </a:solidFill>
              </a:rPr>
              <a:t>. 18:36:  </a:t>
            </a:r>
            <a:r>
              <a:rPr lang="en-US" sz="3600" i="1" dirty="0">
                <a:solidFill>
                  <a:schemeClr val="tx1"/>
                </a:solidFill>
              </a:rPr>
              <a:t>“My kingdom is not of this world.”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 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tx1"/>
                </a:solidFill>
              </a:rPr>
              <a:t>Rom</a:t>
            </a:r>
            <a:r>
              <a:rPr lang="en-US" sz="3600" b="1" dirty="0">
                <a:solidFill>
                  <a:schemeClr val="tx1"/>
                </a:solidFill>
              </a:rPr>
              <a:t>. 14:17:  </a:t>
            </a:r>
            <a:r>
              <a:rPr lang="en-US" sz="3600" i="1" dirty="0">
                <a:solidFill>
                  <a:schemeClr val="tx1"/>
                </a:solidFill>
              </a:rPr>
              <a:t>“For the kingdom of God is not meat and drink; but righteousness, and peace, and joy in the Holy Ghost</a:t>
            </a:r>
            <a:r>
              <a:rPr lang="en-US" sz="3600" i="1" dirty="0" smtClean="0">
                <a:solidFill>
                  <a:schemeClr val="tx1"/>
                </a:solidFill>
              </a:rPr>
              <a:t>.”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712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"/>
              <a:tabLst>
                <a:tab pos="2797175" algn="l"/>
              </a:tabLst>
              <a:defRPr/>
            </a:pPr>
            <a:r>
              <a:rPr lang="en-US" sz="6000" i="1" dirty="0" smtClean="0">
                <a:solidFill>
                  <a:srgbClr val="FFCC00"/>
                </a:solidFill>
              </a:rPr>
              <a:t>Purpose</a:t>
            </a:r>
            <a:endParaRPr lang="en-US" sz="6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church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has a local organization to accomplish its God-given work: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1:2; 2 Cor. 1:1.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Evangelism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Tim. 3:15; 1 Thess. 1:6-8;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13; Mk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16:15-16; Matt. 28:19-20; Phil. 4:15-16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Edification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4:15-16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Benevolence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4:34-35; 11:27-30; 1 Cor. 16:1-2; Rom. 15:25-26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6632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"/>
              <a:tabLst>
                <a:tab pos="2797175" algn="l"/>
              </a:tabLst>
              <a:defRPr/>
            </a:pPr>
            <a:r>
              <a:rPr lang="en-US" sz="5000" i="1" dirty="0" smtClean="0">
                <a:solidFill>
                  <a:srgbClr val="FFCC00"/>
                </a:solidFill>
              </a:rPr>
              <a:t>Terms of membership</a:t>
            </a:r>
            <a:endParaRPr lang="en-US" sz="5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NT no one ever “joined” the church of Christ: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Acts. 2:47; Rom. 10:16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“obeyed the gospel”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10:16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“obedient to the faith”: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6:7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“one faith”: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4:5</a:t>
            </a:r>
          </a:p>
          <a:p>
            <a:pPr marL="56991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 of membership the same today as it was 2,000 years ago.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638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"/>
              <a:tabLst>
                <a:tab pos="2797175" algn="l"/>
              </a:tabLst>
              <a:defRPr/>
            </a:pPr>
            <a:r>
              <a:rPr lang="en-US" sz="5000" i="1" dirty="0" smtClean="0">
                <a:solidFill>
                  <a:srgbClr val="FFCC00"/>
                </a:solidFill>
              </a:rPr>
              <a:t>Terms of membership</a:t>
            </a:r>
            <a:endParaRPr lang="en-US" sz="5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 of membership given in the NT are very simple: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the gospel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10:17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11:6; Jn. 8:24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Repentance of sin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17:30; 2:38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Christ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10:32; Acts 8:37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2:38; Gal. 3:26-27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9940" y="1722438"/>
            <a:ext cx="8727686" cy="4532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 smtClean="0">
                <a:solidFill>
                  <a:schemeClr val="tx1"/>
                </a:solidFill>
              </a:rPr>
              <a:t>New Testament</a:t>
            </a:r>
            <a:r>
              <a:rPr lang="en-US" sz="3600" b="1" i="1" dirty="0" smtClean="0">
                <a:solidFill>
                  <a:schemeClr val="tx1"/>
                </a:solidFill>
              </a:rPr>
              <a:t>:  </a:t>
            </a:r>
            <a:endParaRPr lang="en-US" sz="3600" b="1" i="1" dirty="0" smtClean="0">
              <a:solidFill>
                <a:schemeClr val="tx1"/>
              </a:solidFill>
            </a:endParaRPr>
          </a:p>
          <a:p>
            <a:pPr algn="ctr"/>
            <a:endParaRPr lang="en-US" sz="1000" b="1" i="1" dirty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err="1" smtClean="0">
                <a:solidFill>
                  <a:schemeClr val="tx1"/>
                </a:solidFill>
              </a:rPr>
              <a:t>Hear</a:t>
            </a:r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b</a:t>
            </a:r>
            <a:r>
              <a:rPr lang="en-US" sz="3200" b="1" i="1" dirty="0" err="1" smtClean="0">
                <a:solidFill>
                  <a:schemeClr val="tx1"/>
                </a:solidFill>
              </a:rPr>
              <a:t>elieve</a:t>
            </a:r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baptized</a:t>
            </a:r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saved</a:t>
            </a:r>
            <a:endParaRPr lang="en-US" sz="3200" b="1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endParaRPr lang="en-US" sz="1000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32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(see Acts 18:8)</a:t>
            </a:r>
            <a:endParaRPr lang="en-US" sz="3200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endParaRPr lang="en-US" sz="3200" b="1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7943" y="1722438"/>
            <a:ext cx="8727686" cy="4989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 smtClean="0">
                <a:solidFill>
                  <a:schemeClr val="tx1"/>
                </a:solidFill>
              </a:rPr>
              <a:t>New Testament</a:t>
            </a:r>
            <a:r>
              <a:rPr lang="en-US" sz="3600" b="1" i="1" dirty="0" smtClean="0">
                <a:solidFill>
                  <a:schemeClr val="tx1"/>
                </a:solidFill>
              </a:rPr>
              <a:t>:  </a:t>
            </a:r>
            <a:endParaRPr lang="en-US" sz="3600" b="1" i="1" dirty="0" smtClean="0">
              <a:solidFill>
                <a:schemeClr val="tx1"/>
              </a:solidFill>
            </a:endParaRPr>
          </a:p>
          <a:p>
            <a:pPr algn="ctr"/>
            <a:endParaRPr lang="en-US" sz="1000" b="1" i="1" dirty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err="1" smtClean="0">
                <a:solidFill>
                  <a:schemeClr val="tx1"/>
                </a:solidFill>
              </a:rPr>
              <a:t>Hear</a:t>
            </a:r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b</a:t>
            </a:r>
            <a:r>
              <a:rPr lang="en-US" sz="3200" b="1" i="1" dirty="0" err="1" smtClean="0">
                <a:solidFill>
                  <a:schemeClr val="tx1"/>
                </a:solidFill>
              </a:rPr>
              <a:t>elieve</a:t>
            </a:r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baptized</a:t>
            </a:r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saved</a:t>
            </a:r>
            <a:endParaRPr lang="en-US" sz="3200" b="1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endParaRPr lang="en-US" sz="1000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32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(see Acts 18:8)</a:t>
            </a:r>
            <a:endParaRPr lang="en-US" sz="3200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endParaRPr lang="en-US" sz="3200" b="1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3600" b="1" i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Denominations</a:t>
            </a:r>
            <a:r>
              <a:rPr lang="en-US" sz="3600" b="1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: </a:t>
            </a:r>
          </a:p>
          <a:p>
            <a:pPr algn="ctr"/>
            <a:endParaRPr lang="en-US" sz="10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B</a:t>
            </a:r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aptizedhearbelievesaved</a:t>
            </a:r>
            <a:endParaRPr lang="en-US" sz="3200" b="1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3200" b="1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-or-</a:t>
            </a:r>
            <a:endParaRPr lang="en-US" sz="3200" b="1" i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3200" b="1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Believesaved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8734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  <p:bldP spid="3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"/>
              <a:tabLst>
                <a:tab pos="2797175" algn="l"/>
              </a:tabLst>
              <a:defRPr/>
            </a:pPr>
            <a:r>
              <a:rPr lang="en-US" sz="5000" i="1" dirty="0" smtClean="0">
                <a:solidFill>
                  <a:srgbClr val="FFCC00"/>
                </a:solidFill>
              </a:rPr>
              <a:t>Members conformed to the image of Christ</a:t>
            </a:r>
            <a:endParaRPr lang="en-US" sz="5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NT members of the church of Christ devoted themselves to conforming to image of Christ.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“walk in newness of life”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6:4; Gal. 2:20; 1 Pet. 4:3-5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“crucify the flesh”: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5:24; Col. 3:5-10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“living sacrifice”: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12:1-2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“perfecting h0liness”: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7:1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“love one another”: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13:34-35; 1 Jn. 3:16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29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"/>
              <a:tabLst>
                <a:tab pos="2797175" algn="l"/>
              </a:tabLst>
              <a:defRPr/>
            </a:pPr>
            <a:r>
              <a:rPr lang="en-US" sz="5000" i="1" dirty="0" smtClean="0">
                <a:solidFill>
                  <a:srgbClr val="FFCC00"/>
                </a:solidFill>
              </a:rPr>
              <a:t>Members conformed to the image of Christ</a:t>
            </a:r>
            <a:endParaRPr lang="en-US" sz="5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NT members of the church of Christ devoted themselves to conforming to image of Christ.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“look out…for the interests of others”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2:3-4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good and share”: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13:16; 1 Jn. 3:17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“walk…as He walked”: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2:6; 1 Cor. 11:1</a:t>
            </a:r>
          </a:p>
          <a:p>
            <a:pPr marL="969963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“pure and undefiled religion”: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1:27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8935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"/>
              <a:tabLst>
                <a:tab pos="2797175" algn="l"/>
              </a:tabLst>
              <a:defRPr/>
            </a:pPr>
            <a:r>
              <a:rPr lang="en-US" sz="5000" i="1" dirty="0" smtClean="0">
                <a:solidFill>
                  <a:srgbClr val="FFCC00"/>
                </a:solidFill>
              </a:rPr>
              <a:t>Members conformed to the image of Christ</a:t>
            </a:r>
            <a:endParaRPr lang="en-US" sz="5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members of the church of Christ in the NT gave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diligence”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growing in the faith: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1:5-11; 3:14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abounded in the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“work of the Lord”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15:58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refused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“walk as He walked”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subject to discipline: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4:2; 2 Thess.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3:6, 14-15; 1 Cor. 5:5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82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2797175" algn="l"/>
              </a:tabLst>
              <a:defRPr/>
            </a:pPr>
            <a:r>
              <a:rPr lang="en-US" dirty="0" smtClean="0">
                <a:solidFill>
                  <a:srgbClr val="FFCC00"/>
                </a:solidFill>
              </a:rPr>
              <a:t>Conclusion</a:t>
            </a:r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37625" cy="5303838"/>
          </a:xfrm>
        </p:spPr>
        <p:txBody>
          <a:bodyPr rtlCol="0" anchor="t">
            <a:noAutofit/>
          </a:bodyPr>
          <a:lstStyle/>
          <a:p>
            <a:pPr marL="625475" indent="-508000" eaLnBrk="1" fontAlgn="auto" hangingPunct="1">
              <a:spcBef>
                <a:spcPts val="0"/>
              </a:spcBef>
              <a:spcAft>
                <a:spcPts val="1200"/>
              </a:spcAft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church of Christ exist today?  YES!</a:t>
            </a:r>
          </a:p>
          <a:p>
            <a:pPr marL="625475" indent="-508000" eaLnBrk="1" fontAlgn="auto" hangingPunct="1">
              <a:spcBef>
                <a:spcPts val="0"/>
              </a:spcBef>
              <a:spcAft>
                <a:spcPts val="1200"/>
              </a:spcAft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can be the church of Christ!  Just follow the NT as the only guide!</a:t>
            </a:r>
          </a:p>
          <a:p>
            <a:pPr marL="625475" indent="-508000" eaLnBrk="1" fontAlgn="auto" hangingPunct="1">
              <a:spcBef>
                <a:spcPts val="0"/>
              </a:spcBef>
              <a:spcAft>
                <a:spcPts val="1200"/>
              </a:spcAft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has an exclusive franchise on the truth.</a:t>
            </a:r>
          </a:p>
          <a:p>
            <a:pPr marL="625475" indent="-508000" eaLnBrk="1" fontAlgn="auto" hangingPunct="1">
              <a:spcBef>
                <a:spcPts val="0"/>
              </a:spcBef>
              <a:spcAft>
                <a:spcPts val="1200"/>
              </a:spcAft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we, or anyone, exactly imitates the church of Christ in the NT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(they) are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of Christ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625475" indent="-508000" eaLnBrk="1" fontAlgn="auto" hangingPunct="1">
              <a:spcBef>
                <a:spcPts val="0"/>
              </a:spcBef>
              <a:spcAft>
                <a:spcPts val="1200"/>
              </a:spcAft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“make all things according to the pattern”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8:5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091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276461"/>
            <a:ext cx="8839200" cy="14478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19:  Does the Church of Christ Exist Today?</a:t>
            </a:r>
            <a:br>
              <a:rPr lang="en-US" sz="44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1:15-23</a:t>
            </a:r>
            <a:endParaRPr lang="en-US" sz="4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0698" y="1425476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New Testament Church</a:t>
            </a:r>
            <a:endParaRPr lang="en-US" sz="7200" b="1" i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C00"/>
                </a:solidFill>
              </a:rPr>
              <a:t>Introduction</a:t>
            </a:r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4524" y="1522476"/>
            <a:ext cx="8853101" cy="5229162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church as presented in the NT is not difficult: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3:1-7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to understand the NT church: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1:21-22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525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 are in the NT church: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1:21-22; Acts 2:47; Eph. 5:23</a:t>
            </a:r>
          </a:p>
          <a:p>
            <a:pPr marL="10525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only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“one body”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church: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1:18; E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4:4; Matt. 16:18; Eph. 5:23; vs. 1 Cor. 1:2; Rev. 2 &amp; 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gave a definite pattern for Christ’s church in the NT.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distinguish the NT church from the thousands of churches of men!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C00"/>
                </a:solidFill>
              </a:rPr>
              <a:t>Introduction</a:t>
            </a:r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4524" y="1522476"/>
            <a:ext cx="8853101" cy="5229162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a strategy to determine if Christ’s church exists today.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“Can you help me find the USA?”</a:t>
            </a:r>
          </a:p>
          <a:p>
            <a:pPr marL="10525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Location/geography</a:t>
            </a:r>
          </a:p>
          <a:p>
            <a:pPr marL="10525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</a:p>
          <a:p>
            <a:pPr marL="10525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Founding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that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USA from every other country on earth.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0862" y="1647213"/>
            <a:ext cx="8602276" cy="4959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tx1"/>
                </a:solidFill>
              </a:rPr>
              <a:t>Is there any church on earth today that fits the description of Christ’s church given in the New Testament? </a:t>
            </a:r>
            <a:endParaRPr lang="en-US" sz="5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242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u"/>
              <a:tabLst>
                <a:tab pos="2797175" algn="l"/>
              </a:tabLst>
              <a:defRPr/>
            </a:pPr>
            <a:r>
              <a:rPr lang="en-US" sz="6000" i="1" dirty="0" smtClean="0">
                <a:solidFill>
                  <a:srgbClr val="FFCC00"/>
                </a:solidFill>
              </a:rPr>
              <a:t>Founding</a:t>
            </a:r>
            <a:endParaRPr lang="en-US" sz="6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45562"/>
            <a:ext cx="9144000" cy="5236238"/>
          </a:xfrm>
        </p:spPr>
        <p:txBody>
          <a:bodyPr rtlCol="0" anchor="t">
            <a:normAutofit/>
          </a:bodyPr>
          <a:lstStyle/>
          <a:p>
            <a:pPr marL="577850" indent="-458788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Isa. 2:2-3; Acts 2;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1:13; Dan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2:26-45; Acts 2:16-21; Eph. 3:10-11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9438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24:49;  Acts 2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9438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1 Cor. 3:11; Acts 20:28; Eph. 5:23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9438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1:1; Rom. 16:16;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3:11; Acts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20:28; Eph.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5:23; Rom. 7:4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662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u"/>
              <a:tabLst>
                <a:tab pos="2797175" algn="l"/>
              </a:tabLst>
              <a:defRPr/>
            </a:pPr>
            <a:r>
              <a:rPr lang="en-US" sz="6000" i="1" dirty="0" smtClean="0">
                <a:solidFill>
                  <a:srgbClr val="FFCC00"/>
                </a:solidFill>
              </a:rPr>
              <a:t>Founding</a:t>
            </a:r>
            <a:endParaRPr lang="en-US" sz="6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76294"/>
              </p:ext>
            </p:extLst>
          </p:nvPr>
        </p:nvGraphicFramePr>
        <p:xfrm>
          <a:off x="217052" y="1509078"/>
          <a:ext cx="86965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676"/>
                <a:gridCol w="1617574"/>
                <a:gridCol w="2174125"/>
                <a:gridCol w="2174125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endParaRPr lang="en-US" sz="3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>
                          <a:solidFill>
                            <a:schemeClr val="tx1"/>
                          </a:solidFill>
                        </a:rPr>
                        <a:t>When</a:t>
                      </a:r>
                      <a:endParaRPr lang="en-US" sz="3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>
                          <a:solidFill>
                            <a:schemeClr val="tx1"/>
                          </a:solidFill>
                        </a:rPr>
                        <a:t>Where</a:t>
                      </a:r>
                      <a:endParaRPr lang="en-US" sz="3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 smtClean="0">
                          <a:solidFill>
                            <a:schemeClr val="tx1"/>
                          </a:solidFill>
                        </a:rPr>
                        <a:t>Who</a:t>
                      </a:r>
                      <a:endParaRPr lang="en-US" sz="3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Roman Catholic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606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Rome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Boniface III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Episcopal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1520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England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Henry VIII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Presbyterian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1536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Switzerland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John Calvin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Congregational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1550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England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Robert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 Browne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Baptist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1607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Holland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John </a:t>
                      </a:r>
                      <a:r>
                        <a:rPr lang="en-US" sz="2400" b="1" i="1" dirty="0" err="1" smtClean="0">
                          <a:solidFill>
                            <a:schemeClr val="tx1"/>
                          </a:solidFill>
                        </a:rPr>
                        <a:t>Smythe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Methodist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1739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England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John Wesley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Mormon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1830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America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Joseph Smith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2400" b="1" i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Day Adventist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1830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America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William Miller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Christian Scientist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1866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America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M. Baker Eddy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Jehovah’s Witness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1872 AD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    America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Chas. T. Russell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97997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"/>
              <a:tabLst>
                <a:tab pos="2797175" algn="l"/>
              </a:tabLst>
              <a:defRPr/>
            </a:pPr>
            <a:r>
              <a:rPr lang="en-US" sz="6000" i="1" dirty="0" smtClean="0">
                <a:solidFill>
                  <a:srgbClr val="FFCC00"/>
                </a:solidFill>
              </a:rPr>
              <a:t>Worship</a:t>
            </a:r>
            <a:endParaRPr lang="en-US" sz="6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45562"/>
            <a:ext cx="9144000" cy="5236238"/>
          </a:xfrm>
        </p:spPr>
        <p:txBody>
          <a:bodyPr rtlCol="0" anchor="t">
            <a:normAutofit lnSpcReduction="10000"/>
          </a:bodyPr>
          <a:lstStyle/>
          <a:p>
            <a:pPr marL="438912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Christ’s church in NT had simple worship: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4:24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4:3-5; Heb. 11:4; Rom. 10:17; Lev. 10:1-2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Lord’s Supper: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11:23-29; Matt. 26:26-29; Acts 20:7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16:1-2; 2 Cor. 8 &amp; 9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Preaching/teaching: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2:42; 20:7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2:42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5:19; Col. 3:16</a:t>
            </a:r>
            <a:endParaRPr lang="en-US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1:20; Heb. 12:28-29; 2 Cor. 9:7; Eph. 5:19; 1 Cor. 11:28; 14:40</a:t>
            </a:r>
          </a:p>
          <a:p>
            <a:pPr marL="579438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other form of worship is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“vain”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15:9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337" y="1395499"/>
            <a:ext cx="9275811" cy="54665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802" y="1395499"/>
            <a:ext cx="9362740" cy="563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1395499"/>
            <a:ext cx="110490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27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"/>
              <a:tabLst>
                <a:tab pos="2797175" algn="l"/>
              </a:tabLst>
              <a:defRPr/>
            </a:pPr>
            <a:r>
              <a:rPr lang="en-US" sz="6000" i="1" dirty="0" smtClean="0">
                <a:solidFill>
                  <a:srgbClr val="FFCC00"/>
                </a:solidFill>
              </a:rPr>
              <a:t>Organization</a:t>
            </a:r>
            <a:endParaRPr lang="en-US" sz="6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45562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of Christ’s church in NT is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simple: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church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1:20-23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Col. 1:18; 1 Cor. 12:12; Eph. 5:30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14147"/>
              </p:ext>
            </p:extLst>
          </p:nvPr>
        </p:nvGraphicFramePr>
        <p:xfrm>
          <a:off x="319729" y="3112652"/>
          <a:ext cx="8617896" cy="367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871"/>
                <a:gridCol w="3756025"/>
              </a:tblGrid>
              <a:tr h="572921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Church</a:t>
                      </a:r>
                      <a:endParaRPr lang="en-US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Headquarters</a:t>
                      </a:r>
                      <a:endParaRPr lang="en-US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6266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Roman Catholic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Rome, Italy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6266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Lutheran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 Church (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MO Synod)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St. Louis, MO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6266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Evangelical Lutheran Church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Chicago, IL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6266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Church of God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Cleveland, TN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6266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Church of God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Anderson, IN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6266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Christian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Church-Disciples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</a:rPr>
                        <a:t> of Christ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</a:rPr>
                        <a:t>Indianapolis, IN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63246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914400" indent="-914400" eaLnBrk="1" fontAlgn="auto" hangingPunct="1">
              <a:spcAft>
                <a:spcPts val="0"/>
              </a:spcAft>
              <a:buClr>
                <a:srgbClr val="FFCC00"/>
              </a:buClr>
              <a:buFont typeface="Wingdings 2" panose="05020102010507070707" pitchFamily="18" charset="2"/>
              <a:buChar char=""/>
              <a:tabLst>
                <a:tab pos="2797175" algn="l"/>
              </a:tabLst>
              <a:defRPr/>
            </a:pPr>
            <a:r>
              <a:rPr lang="en-US" sz="6000" i="1" dirty="0" smtClean="0">
                <a:solidFill>
                  <a:srgbClr val="FFCC00"/>
                </a:solidFill>
              </a:rPr>
              <a:t>Organization</a:t>
            </a:r>
            <a:endParaRPr lang="en-US" sz="6000" i="1" dirty="0">
              <a:solidFill>
                <a:srgbClr val="FFCC00"/>
              </a:solidFill>
            </a:endParaRPr>
          </a:p>
        </p:txBody>
      </p:sp>
      <p:pic>
        <p:nvPicPr>
          <p:cNvPr id="5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545562"/>
            <a:ext cx="9144000" cy="5236238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of Christ’s church in NT is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simple: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church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1:20-23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Col. 1:18; 1 Cor. 12:12; Eph. 5:30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969963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church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1:1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Saints: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1:1; Eph. 4:16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Elders: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20:17, 28; 1 Pet. 5:1-4; Acts 14:23; Heb. 13:17; 1 Tim. 3:1-7; Titus 1:5-9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Deacons: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3:8-13</a:t>
            </a:r>
          </a:p>
          <a:p>
            <a:pPr marL="1381125" indent="-4572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SzPct val="115000"/>
              <a:buFont typeface="Wingdings 2" panose="05020102010507070707" pitchFamily="18" charset="2"/>
              <a:buChar char="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Evangelists: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4:5; 4:2-4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EE567-CC4E-43B9-9126-FE1B2B5FB05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6370638"/>
            <a:ext cx="384048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Does Christ’s Church Exist Today?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720"/>
            <a:ext cx="9144000" cy="609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908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 - &amp;quot;Opportunities&amp;#x0D;&amp;#x0A;Galatians 6:10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Introduction&amp;quot;&quot;/&gt;&lt;property id=&quot;20307&quot; value=&quot;257&quot;/&gt;&lt;/object&gt;&lt;object type=&quot;3&quot; unique_id=&quot;10007&quot;&gt;&lt;property id=&quot;20148&quot; value=&quot;5&quot;/&gt;&lt;property id=&quot;20300&quot; value=&quot;Slide 6 - &amp;quot;Why the Epithet?&amp;quot;&quot;/&gt;&lt;property id=&quot;20307&quot; value=&quot;260&quot;/&gt;&lt;/object&gt;&lt;object type=&quot;3&quot; unique_id=&quot;10008&quot;&gt;&lt;property id=&quot;20148&quot; value=&quot;5&quot;/&gt;&lt;property id=&quot;20300&quot; value=&quot;Slide 8 - &amp;quot;Why the Epithet?&amp;quot;&quot;/&gt;&lt;property id=&quot;20307&quot; value=&quot;301&quot;/&gt;&lt;/object&gt;&lt;object type=&quot;3&quot; unique_id=&quot;10009&quot;&gt;&lt;property id=&quot;20148&quot; value=&quot;5&quot;/&gt;&lt;property id=&quot;20300&quot; value=&quot;Slide 9 - &amp;quot;Why the Epithet?&amp;quot;&quot;/&gt;&lt;property id=&quot;20307&quot; value=&quot;302&quot;/&gt;&lt;/object&gt;&lt;object type=&quot;3&quot; unique_id=&quot;10010&quot;&gt;&lt;property id=&quot;20148&quot; value=&quot;5&quot;/&gt;&lt;property id=&quot;20300&quot; value=&quot;Slide 10 - &amp;quot;Why the Epithet?&amp;quot;&quot;/&gt;&lt;property id=&quot;20307&quot; value=&quot;303&quot;/&gt;&lt;/object&gt;&lt;object type=&quot;3&quot; unique_id=&quot;10011&quot;&gt;&lt;property id=&quot;20148&quot; value=&quot;5&quot;/&gt;&lt;property id=&quot;20300&quot; value=&quot;Slide 11 - &amp;quot;Are There Any Opportunities?&amp;quot;&quot;/&gt;&lt;property id=&quot;20307&quot; value=&quot;304&quot;/&gt;&lt;/object&gt;&lt;object type=&quot;3&quot; unique_id=&quot;10012&quot;&gt;&lt;property id=&quot;20148&quot; value=&quot;5&quot;/&gt;&lt;property id=&quot;20300&quot; value=&quot;Slide 13 - &amp;quot;Are There Any Opportunities?&amp;quot;&quot;/&gt;&lt;property id=&quot;20307&quot; value=&quot;305&quot;/&gt;&lt;/object&gt;&lt;object type=&quot;3&quot; unique_id=&quot;10013&quot;&gt;&lt;property id=&quot;20148&quot; value=&quot;5&quot;/&gt;&lt;property id=&quot;20300&quot; value=&quot;Slide 15 - &amp;quot;The Solution&amp;quot;&quot;/&gt;&lt;property id=&quot;20307&quot; value=&quot;306&quot;/&gt;&lt;/object&gt;&lt;object type=&quot;3&quot; unique_id=&quot;10014&quot;&gt;&lt;property id=&quot;20148&quot; value=&quot;5&quot;/&gt;&lt;property id=&quot;20300&quot; value=&quot;Slide 16 - &amp;quot;The Solution&amp;quot;&quot;/&gt;&lt;property id=&quot;20307&quot; value=&quot;307&quot;/&gt;&lt;/object&gt;&lt;object type=&quot;3&quot; unique_id=&quot;10016&quot;&gt;&lt;property id=&quot;20148&quot; value=&quot;5&quot;/&gt;&lt;property id=&quot;20300&quot; value=&quot;Slide 17&quot;/&gt;&lt;property id=&quot;20307&quot; value=&quot;309&quot;/&gt;&lt;/object&gt;&lt;object type=&quot;3&quot; unique_id=&quot;10017&quot;&gt;&lt;property id=&quot;20148&quot; value=&quot;5&quot;/&gt;&lt;property id=&quot;20300&quot; value=&quot;Slide 21&quot;/&gt;&lt;property id=&quot;20307&quot; value=&quot;310&quot;/&gt;&lt;/object&gt;&lt;object type=&quot;3&quot; unique_id=&quot;10018&quot;&gt;&lt;property id=&quot;20148&quot; value=&quot;5&quot;/&gt;&lt;property id=&quot;20300&quot; value=&quot;Slide 32 - &amp;quot;Conclusion&amp;quot;&quot;/&gt;&lt;property id=&quot;20307&quot; value=&quot;297&quot;/&gt;&lt;/object&gt;&lt;object type=&quot;3&quot; unique_id=&quot;10087&quot;&gt;&lt;property id=&quot;20148&quot; value=&quot;5&quot;/&gt;&lt;property id=&quot;20300&quot; value=&quot;Slide 18&quot;/&gt;&lt;property id=&quot;20307&quot; value=&quot;311&quot;/&gt;&lt;/object&gt;&lt;object type=&quot;3&quot; unique_id=&quot;10352&quot;&gt;&lt;property id=&quot;20148&quot; value=&quot;5&quot;/&gt;&lt;property id=&quot;20300&quot; value=&quot;Slide 20&quot;/&gt;&lt;property id=&quot;20307&quot; value=&quot;313&quot;/&gt;&lt;/object&gt;&lt;object type=&quot;3&quot; unique_id=&quot;10354&quot;&gt;&lt;property id=&quot;20148&quot; value=&quot;5&quot;/&gt;&lt;property id=&quot;20300&quot; value=&quot;Slide 23&quot;/&gt;&lt;property id=&quot;20307&quot; value=&quot;315&quot;/&gt;&lt;/object&gt;&lt;object type=&quot;3&quot; unique_id=&quot;10355&quot;&gt;&lt;property id=&quot;20148&quot; value=&quot;5&quot;/&gt;&lt;property id=&quot;20300&quot; value=&quot;Slide 24&quot;/&gt;&lt;property id=&quot;20307&quot; value=&quot;316&quot;/&gt;&lt;/object&gt;&lt;object type=&quot;3&quot; unique_id=&quot;10356&quot;&gt;&lt;property id=&quot;20148&quot; value=&quot;5&quot;/&gt;&lt;property id=&quot;20300&quot; value=&quot;Slide 25&quot;/&gt;&lt;property id=&quot;20307&quot; value=&quot;317&quot;/&gt;&lt;/object&gt;&lt;object type=&quot;3&quot; unique_id=&quot;10357&quot;&gt;&lt;property id=&quot;20148&quot; value=&quot;5&quot;/&gt;&lt;property id=&quot;20300&quot; value=&quot;Slide 26&quot;/&gt;&lt;property id=&quot;20307&quot; value=&quot;318&quot;/&gt;&lt;/object&gt;&lt;object type=&quot;3&quot; unique_id=&quot;10358&quot;&gt;&lt;property id=&quot;20148&quot; value=&quot;5&quot;/&gt;&lt;property id=&quot;20300&quot; value=&quot;Slide 27&quot;/&gt;&lt;property id=&quot;20307&quot; value=&quot;319&quot;/&gt;&lt;/object&gt;&lt;object type=&quot;3&quot; unique_id=&quot;10359&quot;&gt;&lt;property id=&quot;20148&quot; value=&quot;5&quot;/&gt;&lt;property id=&quot;20300&quot; value=&quot;Slide 28&quot;/&gt;&lt;property id=&quot;20307&quot; value=&quot;320&quot;/&gt;&lt;/object&gt;&lt;object type=&quot;3&quot; unique_id=&quot;10360&quot;&gt;&lt;property id=&quot;20148&quot; value=&quot;5&quot;/&gt;&lt;property id=&quot;20300&quot; value=&quot;Slide 30&quot;/&gt;&lt;property id=&quot;20307&quot; value=&quot;321&quot;/&gt;&lt;/object&gt;&lt;object type=&quot;3&quot; unique_id=&quot;10445&quot;&gt;&lt;property id=&quot;20148&quot; value=&quot;5&quot;/&gt;&lt;property id=&quot;20300&quot; value=&quot;Slide 19&quot;/&gt;&lt;property id=&quot;20307&quot; value=&quot;322&quot;/&gt;&lt;/object&gt;&lt;object type=&quot;3&quot; unique_id=&quot;10823&quot;&gt;&lt;property id=&quot;20148&quot; value=&quot;5&quot;/&gt;&lt;property id=&quot;20300&quot; value=&quot;Slide 29&quot;/&gt;&lt;property id=&quot;20307&quot; value=&quot;323&quot;/&gt;&lt;/object&gt;&lt;object type=&quot;3&quot; unique_id=&quot;11084&quot;&gt;&lt;property id=&quot;20148&quot; value=&quot;5&quot;/&gt;&lt;property id=&quot;20300&quot; value=&quot;Slide 31&quot;/&gt;&lt;property id=&quot;20307&quot; value=&quot;332&quot;/&gt;&lt;/object&gt;&lt;object type=&quot;3&quot; unique_id=&quot;12476&quot;&gt;&lt;property id=&quot;20148&quot; value=&quot;5&quot;/&gt;&lt;property id=&quot;20300&quot; value=&quot;Slide 22&quot;/&gt;&lt;property id=&quot;20307&quot; value=&quot;333&quot;/&gt;&lt;/object&gt;&lt;object type=&quot;3&quot; unique_id=&quot;12970&quot;&gt;&lt;property id=&quot;20148&quot; value=&quot;5&quot;/&gt;&lt;property id=&quot;20300&quot; value=&quot;Slide 4 - &amp;quot;Introduction&amp;quot;&quot;/&gt;&lt;property id=&quot;20307&quot; value=&quot;335&quot;/&gt;&lt;/object&gt;&lt;object type=&quot;3&quot; unique_id=&quot;12971&quot;&gt;&lt;property id=&quot;20148&quot; value=&quot;5&quot;/&gt;&lt;property id=&quot;20300&quot; value=&quot;Slide 5 - &amp;quot;Introduction&amp;quot;&quot;/&gt;&lt;property id=&quot;20307&quot; value=&quot;334&quot;/&gt;&lt;/object&gt;&lt;object type=&quot;3&quot; unique_id=&quot;12972&quot;&gt;&lt;property id=&quot;20148&quot; value=&quot;5&quot;/&gt;&lt;property id=&quot;20300&quot; value=&quot;Slide 7 - &amp;quot;Why the Epithet?&amp;quot;&quot;/&gt;&lt;property id=&quot;20307&quot; value=&quot;336&quot;/&gt;&lt;/object&gt;&lt;object type=&quot;3&quot; unique_id=&quot;12973&quot;&gt;&lt;property id=&quot;20148&quot; value=&quot;5&quot;/&gt;&lt;property id=&quot;20300&quot; value=&quot;Slide 12 - &amp;quot;Are There Any Opportunities?&amp;quot;&quot;/&gt;&lt;property id=&quot;20307&quot; value=&quot;337&quot;/&gt;&lt;/object&gt;&lt;object type=&quot;3&quot; unique_id=&quot;12974&quot;&gt;&lt;property id=&quot;20148&quot; value=&quot;5&quot;/&gt;&lt;property id=&quot;20300&quot; value=&quot;Slide 14 - &amp;quot;Are There Any Opportunities?&amp;quot;&quot;/&gt;&lt;property id=&quot;20307&quot; value=&quot;338&quot;/&gt;&lt;/object&gt;&lt;object type=&quot;3&quot; unique_id=&quot;12975&quot;&gt;&lt;property id=&quot;20148&quot; value=&quot;5&quot;/&gt;&lt;property id=&quot;20300&quot; value=&quot;Slide 33 - &amp;quot;Conclusion&amp;quot;&quot;/&gt;&lt;property id=&quot;20307&quot; value=&quot;33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35802</TotalTime>
  <Words>1536</Words>
  <Application>Microsoft Office PowerPoint</Application>
  <PresentationFormat>On-screen Show (4:3)</PresentationFormat>
  <Paragraphs>229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Part 19:  Does the Church of Christ Exist Today? Colossians 1:15-23</vt:lpstr>
      <vt:lpstr>Introduction</vt:lpstr>
      <vt:lpstr>Introduction</vt:lpstr>
      <vt:lpstr>Founding</vt:lpstr>
      <vt:lpstr>Founding</vt:lpstr>
      <vt:lpstr>Worship</vt:lpstr>
      <vt:lpstr>Organization</vt:lpstr>
      <vt:lpstr>Organization</vt:lpstr>
      <vt:lpstr>Constitution</vt:lpstr>
      <vt:lpstr>Purpose</vt:lpstr>
      <vt:lpstr>Purpose</vt:lpstr>
      <vt:lpstr>Terms of membership</vt:lpstr>
      <vt:lpstr>Terms of membership</vt:lpstr>
      <vt:lpstr>Members conformed to the image of Christ</vt:lpstr>
      <vt:lpstr>Members conformed to the image of Christ</vt:lpstr>
      <vt:lpstr>Members conformed to the image of Christ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Testament Church:  Part 19:  Does the Church of Christ Exist Today?</dc:title>
  <dc:creator>Craig Thomas</dc:creator>
  <dc:description>Westside:  04/24/2016 AM &amp; PM</dc:description>
  <cp:lastModifiedBy>Craig Thomas</cp:lastModifiedBy>
  <cp:revision>2114</cp:revision>
  <cp:lastPrinted>2013-10-20T12:08:06Z</cp:lastPrinted>
  <dcterms:created xsi:type="dcterms:W3CDTF">2009-06-28T13:18:56Z</dcterms:created>
  <dcterms:modified xsi:type="dcterms:W3CDTF">2016-04-23T18:10:35Z</dcterms:modified>
</cp:coreProperties>
</file>