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9" r:id="rId2"/>
    <p:sldId id="257" r:id="rId3"/>
    <p:sldId id="256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2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79CCF-983F-4E26-A4AA-A0CA4CEBA81C}" type="datetimeFigureOut">
              <a:rPr lang="en-US" smtClean="0"/>
              <a:t>6/18/2016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AB704-DF7D-43A4-BAD7-22FD405C41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AB704-DF7D-43A4-BAD7-22FD405C41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3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CECE8-1859-4BDF-89C2-FB3217EB9AE9}" type="datetime1">
              <a:rPr lang="en-US" smtClean="0"/>
              <a:t>6/18/2016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539FB0-0563-4718-B722-FDC38C535D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00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FDD46-938A-45FB-BFAA-BB13ED4386F7}" type="datetime1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17CAA-B58F-43A2-8E6C-99C161CFF3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908767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41FCE-BDAF-4277-8ACD-C338527CD13B}" type="datetime1">
              <a:rPr lang="en-US" smtClean="0"/>
              <a:t>6/18/2016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C956AC-78AA-4937-99EE-6E9B68451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362258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F3946-D8CE-4AC4-8482-8D01972D87CC}" type="datetime1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F940C-3F52-4CD8-B549-9C0F90A55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70514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EF1F3-66E5-4066-99B4-F96EBF067C90}" type="datetime1">
              <a:rPr lang="en-US" smtClean="0"/>
              <a:t>6/18/2016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AFEF351-707B-4BF6-8A3E-772F4F6E6D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198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32DD6-DF5D-4446-9DED-2DD82B5D6D83}" type="datetime1">
              <a:rPr lang="en-US" smtClean="0"/>
              <a:t>6/18/2016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1D2EA-AEFA-4A2A-BFC3-B9570F85F9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557896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C06E8-748D-4F6A-93B8-B008D5771F53}" type="datetime1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A8337-0FE4-4B93-A243-A60C92DC96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6060148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215D-F460-497E-A36A-4D28637BA7A0}" type="datetime1">
              <a:rPr lang="en-US" smtClean="0"/>
              <a:t>6/18/2016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5B5C-CB59-4745-892D-2FCCFD4E7A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52482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19986-C33C-4711-B930-6BE8B9A4FC0B}" type="datetime1">
              <a:rPr lang="en-US" smtClean="0"/>
              <a:t>6/18/2016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A989F4-F41A-4510-ADD7-36B079D7F1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356014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96561-6CA7-4DBB-9CF5-0369CAB54F37}" type="datetime1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84A858-1866-4C0D-A7AC-7248AC914B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993405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4ECBA-73D2-4768-A132-C10A76E1DC24}" type="datetime1">
              <a:rPr lang="en-US" smtClean="0"/>
              <a:t>6/18/2016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AFADF8-830D-4130-A274-03BC15075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595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E462123-88E5-4630-A465-D343052142AC}" type="datetime1">
              <a:rPr lang="en-US" smtClean="0"/>
              <a:t>6/18/2016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1CCBEFB1-01FF-486B-BD17-05BCEAEB4C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1" r:id="rId5"/>
    <p:sldLayoutId id="2147483732" r:id="rId6"/>
    <p:sldLayoutId id="2147483736" r:id="rId7"/>
    <p:sldLayoutId id="2147483737" r:id="rId8"/>
    <p:sldLayoutId id="2147483738" r:id="rId9"/>
    <p:sldLayoutId id="2147483733" r:id="rId10"/>
    <p:sldLayoutId id="2147483739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gradFill rotWithShape="1">
          <a:gsLst>
            <a:gs pos="0">
              <a:srgbClr val="C0C5D3"/>
            </a:gs>
            <a:gs pos="12000">
              <a:srgbClr val="C0C5D3"/>
            </a:gs>
            <a:gs pos="20000">
              <a:srgbClr val="BFC4D2"/>
            </a:gs>
            <a:gs pos="100000">
              <a:srgbClr val="31364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❻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God’s power to save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0678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says, “God alone has the power to do something about the guilt of our sins.”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placed His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“power”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save in the gospel: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1:16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Rom. 1:17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and subsequent resurrection allowed Jesus to validate His claims: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15:1-3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it say when we tinker with the gospel?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1:6-9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endParaRPr lang="en-US" sz="28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807939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❼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God’s love for man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0678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great irony:  the painful and shameful death of Christ on the cross demonstrates the great love God has for us!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3:16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you die for an ungodly person?  e.g., At the Battle of Iwo Jima 27 CMH’s awarded.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deserves a CMH and then some!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5:6-8</a:t>
            </a:r>
          </a:p>
        </p:txBody>
      </p:sp>
    </p:spTree>
    <p:extLst>
      <p:ext uri="{BB962C8B-B14F-4D97-AF65-F5344CB8AC3E}">
        <p14:creationId xmlns:p14="http://schemas.microsoft.com/office/powerpoint/2010/main" val="23172236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❽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Necessity of man’s obedience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0678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learned obedience…how?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Ramifications for us?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5:9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Obedience not a priority for most: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2:8-9, 10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3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impossible without obedience!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1:8-9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Matt. 7:21</a:t>
            </a:r>
          </a:p>
        </p:txBody>
      </p:sp>
    </p:spTree>
    <p:extLst>
      <p:ext uri="{BB962C8B-B14F-4D97-AF65-F5344CB8AC3E}">
        <p14:creationId xmlns:p14="http://schemas.microsoft.com/office/powerpoint/2010/main" val="344914129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4" y="1428770"/>
            <a:ext cx="9119286" cy="5429229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declares obedient believers have hope: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2:25; Titus 1:2; 1 Pet. 1:4-5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cross, no hope!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is at the very center of our hope: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Pet. 3:18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said he gloried in the cross (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6:14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 how about you?!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6"/>
            <a:ext cx="9144000" cy="5449824"/>
          </a:xfrm>
        </p:spPr>
        <p:txBody>
          <a:bodyPr rtlCol="0" anchor="t">
            <a:normAutofit fontScale="70000" lnSpcReduction="20000"/>
          </a:bodyPr>
          <a:lstStyle/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the cross means preaching all the crucifixion of Christ means: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preach the cross is to preach the gospel: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1:17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preach the cross is to preach Christ crucified: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1:23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preach the cross is to preach Christ paid the penalty for our sins: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15:3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preach the cross is to preach Christ destroyed the power of the devil: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Heb. 2:4; 1 Jn. 3:8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preach Christ is to preach Christ purchased the church: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20:28; Eph. 5:25</a:t>
            </a:r>
          </a:p>
          <a:p>
            <a:pPr marL="941387" indent="-45720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Wingdings 2" panose="05020102010507070707" pitchFamily="18" charset="2"/>
              <a:buChar char="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preach the cross is to preach man can be reconciled to God in the body of Christ: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2:13, 16; Rom. 5:10</a:t>
            </a:r>
            <a:endParaRPr lang="en-US" sz="35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is God’s supreme </a:t>
            </a:r>
            <a:r>
              <a:rPr lang="en-US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declaration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man.</a:t>
            </a:r>
            <a:endParaRPr 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5334000"/>
            <a:ext cx="8839200" cy="1295400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the Cross Declares</a:t>
            </a:r>
            <a:r>
              <a:rPr lang="en-US" sz="5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1:18-25</a:t>
            </a:r>
            <a:endParaRPr lang="en-US" sz="5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Law of Moses done away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08175"/>
            <a:ext cx="9144000" cy="5423591"/>
          </a:xfrm>
        </p:spPr>
        <p:txBody>
          <a:bodyPr rtlCol="0" anchor="t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Col. 2:14-17; Eph. 2:13-16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3:19, 16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Failure to recognize this declaration is a major source of religious error: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5:4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5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one will be justified by the law: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2:16; Heb. 10:1-4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fulfillment of prophecy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1440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fulfilled 353 Old Testament prophecies: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5:17; Lk. 24:44-47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Fulfillment of prophecy was a main feature of most early gospel sermons: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2:22-26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probability of one man fulfilling just 8 prophecies  is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in 10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fulfilling 48 is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in 10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157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(there are only 10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electrons in the known Universe!)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declares God is able to fulfill His plan of salvation regardless of what Satan or man does: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Psa. 2:4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114280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heinousness of sin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1440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defines sin in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3:4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“is, lit. ‘a missing of the mark.’”  Pretty “clinical”!</a:t>
            </a:r>
            <a:endParaRPr lang="en-US" sz="28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gives us a much more vivid picture of the heinousness of sin:  </a:t>
            </a:r>
            <a:r>
              <a:rPr lang="en-US" sz="2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Lk. 23:33; Mk. 15:22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His suffering: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Scourging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27:26; Jn. 19:1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Mocking and crown of thorns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Mk. 15:16-20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Carries His own cross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19:17</a:t>
            </a:r>
            <a:endParaRPr lang="en-US" sz="26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8831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❸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The heinousness of sin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1440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His suffering:</a:t>
            </a:r>
          </a:p>
          <a:p>
            <a:pPr marL="941387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"/>
              <a:defRPr/>
            </a:pPr>
            <a:r>
              <a:rPr lang="en-US" sz="2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Crucifixion</a:t>
            </a:r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Matt. 27:32-56; Mk. 15:21-41; Lk. 23:26-49; Jn. 19:17-37</a:t>
            </a:r>
          </a:p>
          <a:p>
            <a:pPr marL="1371600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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Soldiers man-handle Jesus as they nail Him to the cross</a:t>
            </a:r>
          </a:p>
          <a:p>
            <a:pPr marL="1371600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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Soldiers drive the nails into His hands and feet</a:t>
            </a:r>
          </a:p>
          <a:p>
            <a:pPr marL="1371600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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Soldiers haul the cross to its upright position…</a:t>
            </a:r>
            <a:r>
              <a:rPr lang="en-US" sz="2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thunk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pPr marL="1371600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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hangs in absolute agony; He is in hemorrhagic shock</a:t>
            </a:r>
          </a:p>
          <a:p>
            <a:pPr marL="1371600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"/>
              <a:defRPr/>
            </a:pP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C. </a:t>
            </a:r>
            <a:r>
              <a:rPr lang="en-US" sz="2400" b="1" i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Truman Davis describes 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agony</a:t>
            </a:r>
            <a:endParaRPr lang="en-US" sz="24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0987226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❹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Man’s guilt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1440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died on the cross for my sins!  For your sins!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Isa. 53:6, 12; 1 Pet. 2:24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are guilty!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3:23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30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Thankfully God doesn’t give us what we deserve: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6:23; Psa. 59:10, 17</a:t>
            </a:r>
            <a:endParaRPr lang="en-US" sz="3600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94432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Corbel" panose="020B0503020204020204" pitchFamily="34" charset="0"/>
              <a:buChar char="❺"/>
              <a:defRPr/>
            </a:pPr>
            <a:r>
              <a:rPr lang="en-US" i="1" dirty="0" smtClean="0">
                <a:solidFill>
                  <a:schemeClr val="accent1">
                    <a:satMod val="150000"/>
                  </a:schemeClr>
                </a:solidFill>
              </a:rPr>
              <a:t>Man’s helplessness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71800" y="6374567"/>
            <a:ext cx="3200400" cy="457200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Things the Cross Declares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F940C-3F52-4CD8-B549-9C0F90A5511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434409"/>
            <a:ext cx="9144000" cy="5423591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declares something must be done for man’s sins if he is to be saved: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Rom. 3:24-25; 1 Jn. 4:10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cannot save himself: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Jer. 10:23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grace sent His Son to die for our sins: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Cor. 15:3; 1 Pet.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1:18-19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cross tells us we cannot be saved without God’s grace: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Eph.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1:7; 2:8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Lk. 17:10</a:t>
            </a:r>
            <a:endParaRPr lang="en-US" b="1" i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24350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1489</TotalTime>
  <Words>845</Words>
  <Application>Microsoft Office PowerPoint</Application>
  <PresentationFormat>On-screen Show (4:3)</PresentationFormat>
  <Paragraphs>86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Introduction</vt:lpstr>
      <vt:lpstr>Things the Cross Declares 1 Corinthians 1:18-25</vt:lpstr>
      <vt:lpstr>The Law of Moses done away</vt:lpstr>
      <vt:lpstr>The fulfillment of prophecy</vt:lpstr>
      <vt:lpstr>The heinousness of sin</vt:lpstr>
      <vt:lpstr>The heinousness of sin</vt:lpstr>
      <vt:lpstr>Man’s guilt</vt:lpstr>
      <vt:lpstr>Man’s helplessness</vt:lpstr>
      <vt:lpstr>God’s power to save</vt:lpstr>
      <vt:lpstr>God’s love for man</vt:lpstr>
      <vt:lpstr>Necessity of man’s obedience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Know That My Redeemer Lives</dc:title>
  <dc:creator>Craig Thomas</dc:creator>
  <dc:description>Deckerville:  10/25/09; Westside:  06/19/2016 AM</dc:description>
  <cp:lastModifiedBy>Craig Thomas</cp:lastModifiedBy>
  <cp:revision>79</cp:revision>
  <dcterms:created xsi:type="dcterms:W3CDTF">2009-06-28T13:18:56Z</dcterms:created>
  <dcterms:modified xsi:type="dcterms:W3CDTF">2016-06-18T15:11:29Z</dcterms:modified>
</cp:coreProperties>
</file>