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88" r:id="rId2"/>
    <p:sldId id="389" r:id="rId3"/>
    <p:sldId id="351" r:id="rId4"/>
    <p:sldId id="390" r:id="rId5"/>
    <p:sldId id="391" r:id="rId6"/>
    <p:sldId id="392" r:id="rId7"/>
    <p:sldId id="393" r:id="rId8"/>
    <p:sldId id="394" r:id="rId9"/>
    <p:sldId id="395" r:id="rId10"/>
    <p:sldId id="397" r:id="rId11"/>
    <p:sldId id="33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00CC"/>
    <a:srgbClr val="00CCFF"/>
    <a:srgbClr val="660033"/>
    <a:srgbClr val="006600"/>
    <a:srgbClr val="0099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57" autoAdjust="0"/>
    <p:restoredTop sz="90929"/>
  </p:normalViewPr>
  <p:slideViewPr>
    <p:cSldViewPr showGuides="1">
      <p:cViewPr varScale="1">
        <p:scale>
          <a:sx n="54" d="100"/>
          <a:sy n="54" d="100"/>
        </p:scale>
        <p:origin x="67" y="446"/>
      </p:cViewPr>
      <p:guideLst>
        <p:guide orient="horz" pos="115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1B68CDF-EE38-44A5-9D0D-64C36D4F3A5E}" type="datetimeFigureOut">
              <a:rPr lang="en-US"/>
              <a:pPr>
                <a:defRPr/>
              </a:pPr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0B01CA5-A533-4971-980B-CFB43075F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A30A9-4599-40C0-BD22-723212B769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251890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36651-A08A-474E-A825-E7D16B9F2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885233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19B18-50A1-4C4B-993D-98EA54D7A7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844021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2E255-49F8-4F58-9FA5-7EF15AF504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920476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D281F-D8DA-4A86-B992-A109F76EF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799404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FE0EB-80EE-493A-9A62-8E40A6E82F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381131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DF76E-A714-430A-A44A-FFBBCF69F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28528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39560-B8BA-4F35-A3B0-C3A8EBEF2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239819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F53CE-EE3A-40A7-B32B-7C30DDDB5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55714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05323-2CCC-4DE8-83BE-8D6C58573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342373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2EEE3-5825-4F6A-9E31-E6C9F603A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37342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26EE789-A1A6-4A52-910D-1FDD189BCE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j04003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10150" y="228600"/>
            <a:ext cx="41338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6000" dirty="0">
                <a:latin typeface="Cooper Black" panose="0208090404030B020404" pitchFamily="18" charset="0"/>
              </a:rPr>
              <a:t>7. Love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104775"/>
            <a:ext cx="4916586" cy="1724025"/>
            <a:chOff x="152400" y="104775"/>
            <a:chExt cx="4916586" cy="1724025"/>
          </a:xfrm>
        </p:grpSpPr>
        <p:sp>
          <p:nvSpPr>
            <p:cNvPr id="6153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6154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39713" y="492125"/>
              <a:ext cx="3200400" cy="7858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000" b="1" kern="10" dirty="0">
                  <a:gradFill rotWithShape="1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180000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Adding to Your Faith</a:t>
              </a:r>
            </a:p>
          </p:txBody>
        </p:sp>
        <p:sp>
          <p:nvSpPr>
            <p:cNvPr id="6155" name="Text Box 17"/>
            <p:cNvSpPr txBox="1">
              <a:spLocks noChangeArrowheads="1"/>
            </p:cNvSpPr>
            <p:nvPr/>
          </p:nvSpPr>
          <p:spPr bwMode="auto">
            <a:xfrm>
              <a:off x="1524000" y="1219200"/>
              <a:ext cx="354498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i="1" dirty="0">
                  <a:latin typeface="Berlin Sans FB Demi" panose="020E0802020502020306" pitchFamily="34" charset="0"/>
                </a:rPr>
                <a:t>“And beside this, giving all diligence, add to your faith…”  </a:t>
              </a:r>
              <a:r>
                <a:rPr lang="en-US" altLang="en-US" sz="1600" dirty="0">
                  <a:latin typeface="Berlin Sans FB Demi" panose="020E0802020502020306" pitchFamily="34" charset="0"/>
                </a:rPr>
                <a:t>2 Pet. 1:5</a:t>
              </a:r>
            </a:p>
          </p:txBody>
        </p:sp>
        <p:pic>
          <p:nvPicPr>
            <p:cNvPr id="6156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13" y="2003048"/>
            <a:ext cx="896778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600" b="1" i="1" u="sng" dirty="0">
                <a:latin typeface="Gill Sans MT" panose="020B0502020104020203" pitchFamily="34" charset="0"/>
              </a:rPr>
              <a:t>Charity</a:t>
            </a:r>
            <a:r>
              <a:rPr lang="en-US" altLang="en-US" sz="2600" b="1" dirty="0">
                <a:latin typeface="Gill Sans MT" panose="020B0502020104020203" pitchFamily="34" charset="0"/>
              </a:rPr>
              <a:t> is </a:t>
            </a:r>
            <a:r>
              <a:rPr lang="en-US" altLang="en-US" sz="2600" b="1" i="1" u="sng" dirty="0">
                <a:latin typeface="Gill Sans MT" panose="020B0502020104020203" pitchFamily="34" charset="0"/>
              </a:rPr>
              <a:t>love</a:t>
            </a:r>
            <a:r>
              <a:rPr lang="en-US" altLang="en-US" sz="2600" b="1" dirty="0">
                <a:latin typeface="Gill Sans MT" panose="020B0502020104020203" pitchFamily="34" charset="0"/>
              </a:rPr>
              <a:t> (</a:t>
            </a:r>
            <a:r>
              <a:rPr lang="en-US" altLang="en-US" sz="2600" b="1" i="1" dirty="0" err="1">
                <a:latin typeface="Gill Sans MT" panose="020B0502020104020203" pitchFamily="34" charset="0"/>
              </a:rPr>
              <a:t>phileo</a:t>
            </a:r>
            <a:r>
              <a:rPr lang="en-US" altLang="en-US" sz="2600" b="1" i="1" dirty="0">
                <a:latin typeface="Gill Sans MT" panose="020B0502020104020203" pitchFamily="34" charset="0"/>
              </a:rPr>
              <a:t>, </a:t>
            </a:r>
            <a:r>
              <a:rPr lang="en-US" altLang="en-US" sz="2600" b="1" i="1" dirty="0" err="1">
                <a:latin typeface="Gill Sans MT" panose="020B0502020104020203" pitchFamily="34" charset="0"/>
              </a:rPr>
              <a:t>eros</a:t>
            </a:r>
            <a:r>
              <a:rPr lang="en-US" altLang="en-US" sz="2600" b="1" i="1" dirty="0">
                <a:latin typeface="Gill Sans MT" panose="020B0502020104020203" pitchFamily="34" charset="0"/>
              </a:rPr>
              <a:t>, agape</a:t>
            </a:r>
            <a:r>
              <a:rPr lang="en-US" altLang="en-US" sz="2600" b="1" dirty="0">
                <a:latin typeface="Gill Sans MT" panose="020B0502020104020203" pitchFamily="34" charset="0"/>
              </a:rPr>
              <a:t>); how are we to love?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Jn. 13:34; Rom. 5:6-8; 1 Cor. 13:1-7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3007676"/>
            <a:ext cx="8991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600" b="1" dirty="0">
                <a:latin typeface="Gill Sans MT" panose="020B0502020104020203" pitchFamily="34" charset="0"/>
              </a:rPr>
              <a:t>What are we to love?</a:t>
            </a:r>
            <a:endParaRPr lang="en-US" altLang="en-US" sz="2600" b="1" i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615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FD8A58-D74F-4BAF-8599-C8EFE68B5D3B}" type="slidenum">
              <a:rPr lang="en-US" altLang="en-US" sz="1400">
                <a:latin typeface="Gill Sans MT" panose="020B0502020104020203" pitchFamily="34" charset="0"/>
              </a:rPr>
              <a:pPr/>
              <a:t>10</a:t>
            </a:fld>
            <a:endParaRPr lang="en-US" altLang="en-US" sz="1400"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848" y="6243935"/>
            <a:ext cx="9144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600" b="1" i="1" dirty="0">
                <a:latin typeface="Gill Sans MT" panose="020B0502020104020203" pitchFamily="34" charset="0"/>
              </a:rPr>
              <a:t>Agape</a:t>
            </a:r>
            <a:r>
              <a:rPr lang="en-US" altLang="en-US" sz="2600" b="1" dirty="0">
                <a:latin typeface="Gill Sans MT" panose="020B0502020104020203" pitchFamily="34" charset="0"/>
              </a:rPr>
              <a:t> is a must!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Col. 2:2; 3:14; 1 Jn. 4:8-11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3400" y="3560022"/>
            <a:ext cx="899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b="1" dirty="0">
                <a:latin typeface="Gill Sans MT" panose="020B0502020104020203" pitchFamily="34" charset="0"/>
              </a:rPr>
              <a:t>God: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Matt. 22:37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3400" y="4074476"/>
            <a:ext cx="899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b="1" dirty="0">
                <a:latin typeface="Gill Sans MT" panose="020B0502020104020203" pitchFamily="34" charset="0"/>
              </a:rPr>
              <a:t>Our neighbor: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Matt. 22:39; Lk. 10:27ff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33400" y="4607876"/>
            <a:ext cx="899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b="1" dirty="0">
                <a:latin typeface="Gill Sans MT" panose="020B0502020104020203" pitchFamily="34" charset="0"/>
              </a:rPr>
              <a:t>Our spouse &amp; children: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Eph. 5:25; Titus 2:4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33400" y="5141276"/>
            <a:ext cx="899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b="1" dirty="0">
                <a:latin typeface="Gill Sans MT" panose="020B0502020104020203" pitchFamily="34" charset="0"/>
              </a:rPr>
              <a:t>Our enemies: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Matt. 5:44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3400" y="5638817"/>
            <a:ext cx="899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b="1" i="1" dirty="0">
                <a:latin typeface="Gill Sans MT" panose="020B0502020104020203" pitchFamily="34" charset="0"/>
              </a:rPr>
              <a:t>“love one another”</a:t>
            </a:r>
            <a:r>
              <a:rPr lang="en-US" altLang="en-US" b="1" dirty="0">
                <a:latin typeface="Gill Sans MT" panose="020B0502020104020203" pitchFamily="34" charset="0"/>
              </a:rPr>
              <a:t>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Jn. 13:34-35</a:t>
            </a:r>
            <a:r>
              <a:rPr lang="en-US" altLang="en-US" b="1" i="1">
                <a:solidFill>
                  <a:srgbClr val="FF0000"/>
                </a:solidFill>
                <a:latin typeface="Gill Sans MT" panose="020B0502020104020203" pitchFamily="34" charset="0"/>
              </a:rPr>
              <a:t>; +12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others!</a:t>
            </a:r>
          </a:p>
        </p:txBody>
      </p:sp>
    </p:spTree>
    <p:extLst>
      <p:ext uri="{BB962C8B-B14F-4D97-AF65-F5344CB8AC3E}">
        <p14:creationId xmlns:p14="http://schemas.microsoft.com/office/powerpoint/2010/main" val="135303292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3" grpId="0"/>
      <p:bldP spid="16" grpId="0"/>
      <p:bldP spid="13" grpId="0"/>
      <p:bldP spid="14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5105400" y="501650"/>
            <a:ext cx="4038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800">
                <a:latin typeface="Cooper Black" panose="0208090404030B020404" pitchFamily="18" charset="0"/>
              </a:rPr>
              <a:t>Conclusion</a:t>
            </a:r>
          </a:p>
        </p:txBody>
      </p:sp>
      <p:grpSp>
        <p:nvGrpSpPr>
          <p:cNvPr id="87053" name="Group 13"/>
          <p:cNvGrpSpPr>
            <a:grpSpLocks/>
          </p:cNvGrpSpPr>
          <p:nvPr/>
        </p:nvGrpSpPr>
        <p:grpSpPr bwMode="auto">
          <a:xfrm>
            <a:off x="180975" y="1981204"/>
            <a:ext cx="8658225" cy="1381126"/>
            <a:chOff x="240" y="2900"/>
            <a:chExt cx="5454" cy="870"/>
          </a:xfrm>
        </p:grpSpPr>
        <p:sp>
          <p:nvSpPr>
            <p:cNvPr id="14352" name="Text Box 14"/>
            <p:cNvSpPr txBox="1">
              <a:spLocks noChangeArrowheads="1"/>
            </p:cNvSpPr>
            <p:nvPr/>
          </p:nvSpPr>
          <p:spPr bwMode="auto">
            <a:xfrm>
              <a:off x="570" y="3130"/>
              <a:ext cx="512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000" dirty="0">
                  <a:latin typeface="Cooper Black" panose="0208090404030B020404" pitchFamily="18" charset="0"/>
                </a:rPr>
                <a:t>Any benefits to growing?  YES! </a:t>
              </a:r>
              <a:r>
                <a:rPr lang="en-US" altLang="en-US" sz="3000" i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2 Pet. 1:8-11</a:t>
              </a:r>
            </a:p>
          </p:txBody>
        </p:sp>
        <p:pic>
          <p:nvPicPr>
            <p:cNvPr id="14353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900"/>
              <a:ext cx="20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5BECD1-BF90-4A32-85B8-2CF6809901B0}" type="slidenum">
              <a:rPr lang="en-US" altLang="en-US" sz="1400">
                <a:latin typeface="Gill Sans MT" panose="020B0502020104020203" pitchFamily="34" charset="0"/>
              </a:rPr>
              <a:pPr/>
              <a:t>11</a:t>
            </a:fld>
            <a:endParaRPr lang="en-US" altLang="en-US" sz="1400">
              <a:latin typeface="Gill Sans MT" panose="020B0502020104020203" pitchFamily="34" charset="0"/>
            </a:endParaRPr>
          </a:p>
        </p:txBody>
      </p:sp>
      <p:grpSp>
        <p:nvGrpSpPr>
          <p:cNvPr id="21" name="Group 13"/>
          <p:cNvGrpSpPr>
            <a:grpSpLocks/>
          </p:cNvGrpSpPr>
          <p:nvPr/>
        </p:nvGrpSpPr>
        <p:grpSpPr bwMode="auto">
          <a:xfrm>
            <a:off x="180975" y="3429000"/>
            <a:ext cx="8658225" cy="1843088"/>
            <a:chOff x="240" y="2948"/>
            <a:chExt cx="5454" cy="1161"/>
          </a:xfrm>
        </p:grpSpPr>
        <p:sp>
          <p:nvSpPr>
            <p:cNvPr id="14346" name="Text Box 14"/>
            <p:cNvSpPr txBox="1">
              <a:spLocks noChangeArrowheads="1"/>
            </p:cNvSpPr>
            <p:nvPr/>
          </p:nvSpPr>
          <p:spPr bwMode="auto">
            <a:xfrm>
              <a:off x="570" y="3178"/>
              <a:ext cx="5124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000" dirty="0">
                  <a:latin typeface="Cooper Black" panose="0208090404030B020404" pitchFamily="18" charset="0"/>
                </a:rPr>
                <a:t>Salvation is more than believing and being baptized!  God does His part and we must do our part!</a:t>
              </a:r>
            </a:p>
          </p:txBody>
        </p:sp>
        <p:pic>
          <p:nvPicPr>
            <p:cNvPr id="14347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948"/>
              <a:ext cx="20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4" name="Group 13"/>
          <p:cNvGrpSpPr>
            <a:grpSpLocks/>
          </p:cNvGrpSpPr>
          <p:nvPr/>
        </p:nvGrpSpPr>
        <p:grpSpPr bwMode="auto">
          <a:xfrm>
            <a:off x="180975" y="5334000"/>
            <a:ext cx="8658225" cy="1381124"/>
            <a:chOff x="240" y="2900"/>
            <a:chExt cx="5454" cy="870"/>
          </a:xfrm>
        </p:grpSpPr>
        <p:sp>
          <p:nvSpPr>
            <p:cNvPr id="14344" name="Text Box 14"/>
            <p:cNvSpPr txBox="1">
              <a:spLocks noChangeArrowheads="1"/>
            </p:cNvSpPr>
            <p:nvPr/>
          </p:nvSpPr>
          <p:spPr bwMode="auto">
            <a:xfrm>
              <a:off x="570" y="3130"/>
              <a:ext cx="512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000" dirty="0">
                  <a:latin typeface="Cooper Black" panose="0208090404030B020404" pitchFamily="18" charset="0"/>
                </a:rPr>
                <a:t>Have you been adding these things to your faith?  </a:t>
              </a:r>
              <a:r>
                <a:rPr lang="en-US" altLang="en-US" sz="3000" i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2 Pet. 1:9</a:t>
              </a:r>
            </a:p>
          </p:txBody>
        </p:sp>
        <p:pic>
          <p:nvPicPr>
            <p:cNvPr id="14345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900"/>
              <a:ext cx="202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2400" y="104775"/>
            <a:ext cx="4916586" cy="1724025"/>
            <a:chOff x="152400" y="104775"/>
            <a:chExt cx="4916586" cy="1724025"/>
          </a:xfrm>
        </p:grpSpPr>
        <p:sp>
          <p:nvSpPr>
            <p:cNvPr id="19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20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39713" y="492125"/>
              <a:ext cx="3200400" cy="7858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000" b="1" kern="10" dirty="0">
                  <a:gradFill rotWithShape="1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180000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Adding to Your Faith</a:t>
              </a: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1524000" y="1219200"/>
              <a:ext cx="354498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i="1" dirty="0">
                  <a:latin typeface="Berlin Sans FB Demi" panose="020E0802020502020306" pitchFamily="34" charset="0"/>
                </a:rPr>
                <a:t>“And beside this, giving all diligence, add to your faith…”  </a:t>
              </a:r>
              <a:r>
                <a:rPr lang="en-US" altLang="en-US" sz="1600" dirty="0">
                  <a:latin typeface="Berlin Sans FB Demi" panose="020E0802020502020306" pitchFamily="34" charset="0"/>
                </a:rPr>
                <a:t>2 Pet. 1:5</a:t>
              </a:r>
            </a:p>
          </p:txBody>
        </p:sp>
        <p:pic>
          <p:nvPicPr>
            <p:cNvPr id="23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104775"/>
            <a:ext cx="8839200" cy="2438400"/>
            <a:chOff x="152400" y="104775"/>
            <a:chExt cx="8839200" cy="2438400"/>
          </a:xfrm>
        </p:grpSpPr>
        <p:sp>
          <p:nvSpPr>
            <p:cNvPr id="5135" name="Rectangle 5"/>
            <p:cNvSpPr>
              <a:spLocks noChangeArrowheads="1"/>
            </p:cNvSpPr>
            <p:nvPr/>
          </p:nvSpPr>
          <p:spPr bwMode="auto">
            <a:xfrm>
              <a:off x="152400" y="104775"/>
              <a:ext cx="8839200" cy="24384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5136" name="WordArt 4"/>
            <p:cNvSpPr>
              <a:spLocks noChangeArrowheads="1" noChangeShapeType="1" noTextEdit="1"/>
            </p:cNvSpPr>
            <p:nvPr/>
          </p:nvSpPr>
          <p:spPr bwMode="auto">
            <a:xfrm rot="-821033">
              <a:off x="762000" y="381000"/>
              <a:ext cx="5238750" cy="213360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400" b="1" kern="10">
                  <a:gradFill rotWithShape="1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180000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"grow in the grace</a:t>
              </a:r>
            </a:p>
            <a:p>
              <a:pPr algn="ctr"/>
              <a:r>
                <a:rPr lang="en-US" sz="4400" b="1" kern="10">
                  <a:gradFill rotWithShape="1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180000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and knowledge</a:t>
              </a:r>
            </a:p>
            <a:p>
              <a:pPr algn="ctr"/>
              <a:r>
                <a:rPr lang="en-US" sz="4400" b="1" kern="10">
                  <a:gradFill rotWithShape="1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180000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of the Lord"</a:t>
              </a:r>
            </a:p>
          </p:txBody>
        </p:sp>
        <p:sp>
          <p:nvSpPr>
            <p:cNvPr id="5137" name="Text Box 30"/>
            <p:cNvSpPr txBox="1">
              <a:spLocks noChangeArrowheads="1"/>
            </p:cNvSpPr>
            <p:nvPr/>
          </p:nvSpPr>
          <p:spPr bwMode="auto">
            <a:xfrm>
              <a:off x="7062788" y="1976438"/>
              <a:ext cx="17002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latin typeface="Berlin Sans FB Demi" panose="020E0802020502020306" pitchFamily="34" charset="0"/>
                </a:rPr>
                <a:t>2 Peter 3:18</a:t>
              </a:r>
            </a:p>
          </p:txBody>
        </p:sp>
        <p:pic>
          <p:nvPicPr>
            <p:cNvPr id="5138" name="Picture 31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200" y="304800"/>
              <a:ext cx="1333500" cy="1257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153412" y="3352800"/>
            <a:ext cx="8838188" cy="2790825"/>
            <a:chOff x="76200" y="104775"/>
            <a:chExt cx="8966200" cy="2790826"/>
          </a:xfrm>
        </p:grpSpPr>
        <p:sp>
          <p:nvSpPr>
            <p:cNvPr id="5129" name="Rectangle 2"/>
            <p:cNvSpPr>
              <a:spLocks noChangeArrowheads="1"/>
            </p:cNvSpPr>
            <p:nvPr/>
          </p:nvSpPr>
          <p:spPr bwMode="auto">
            <a:xfrm>
              <a:off x="76200" y="104775"/>
              <a:ext cx="8966200" cy="279082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5130" name="WordArt 3"/>
            <p:cNvSpPr>
              <a:spLocks noChangeArrowheads="1" noChangeShapeType="1" noTextEdit="1"/>
            </p:cNvSpPr>
            <p:nvPr/>
          </p:nvSpPr>
          <p:spPr bwMode="auto">
            <a:xfrm rot="20778967">
              <a:off x="228600" y="604638"/>
              <a:ext cx="6076950" cy="141605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7200" b="1" kern="10" dirty="0">
                  <a:gradFill rotWithShape="1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180000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Adding to Your Faith</a:t>
              </a:r>
            </a:p>
          </p:txBody>
        </p:sp>
        <p:sp>
          <p:nvSpPr>
            <p:cNvPr id="5131" name="Text Box 17"/>
            <p:cNvSpPr txBox="1">
              <a:spLocks noChangeArrowheads="1"/>
            </p:cNvSpPr>
            <p:nvPr/>
          </p:nvSpPr>
          <p:spPr bwMode="auto">
            <a:xfrm>
              <a:off x="3760318" y="1861831"/>
              <a:ext cx="5256651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Berlin Sans FB Demi" panose="020E0802020502020306" pitchFamily="34" charset="0"/>
                </a:rPr>
                <a:t>“And beside this, giving all diligence, add to your faith…”  2 Pet. 1:5-11</a:t>
              </a:r>
            </a:p>
          </p:txBody>
        </p:sp>
        <p:pic>
          <p:nvPicPr>
            <p:cNvPr id="5132" name="Picture 18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1237" y="296355"/>
              <a:ext cx="1333500" cy="1257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86600" y="639445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6AB7112-3C74-45AC-812B-10EFBEFC438D}" type="slidenum">
              <a:rPr lang="en-US" altLang="en-US" sz="1400">
                <a:latin typeface="Gill Sans MT" panose="020B0502020104020203" pitchFamily="34" charset="0"/>
              </a:rPr>
              <a:pPr/>
              <a:t>2</a:t>
            </a:fld>
            <a:endParaRPr lang="en-US" altLang="en-US" sz="140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10150" y="228600"/>
            <a:ext cx="41338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5400" dirty="0">
                <a:latin typeface="Cooper Black" panose="0208090404030B020404" pitchFamily="18" charset="0"/>
              </a:rPr>
              <a:t>Faith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104775"/>
            <a:ext cx="4916586" cy="1724025"/>
            <a:chOff x="152400" y="104775"/>
            <a:chExt cx="4916586" cy="1724025"/>
          </a:xfrm>
        </p:grpSpPr>
        <p:sp>
          <p:nvSpPr>
            <p:cNvPr id="6153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6154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39713" y="492125"/>
              <a:ext cx="3200400" cy="7858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000" b="1" kern="10" dirty="0">
                  <a:gradFill rotWithShape="1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180000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Adding to Your Faith</a:t>
              </a:r>
            </a:p>
          </p:txBody>
        </p:sp>
        <p:sp>
          <p:nvSpPr>
            <p:cNvPr id="6155" name="Text Box 17"/>
            <p:cNvSpPr txBox="1">
              <a:spLocks noChangeArrowheads="1"/>
            </p:cNvSpPr>
            <p:nvPr/>
          </p:nvSpPr>
          <p:spPr bwMode="auto">
            <a:xfrm>
              <a:off x="1524000" y="1219200"/>
              <a:ext cx="354498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i="1" dirty="0">
                  <a:latin typeface="Berlin Sans FB Demi" panose="020E0802020502020306" pitchFamily="34" charset="0"/>
                </a:rPr>
                <a:t>“And beside this, giving all diligence, add to your faith…”  </a:t>
              </a:r>
              <a:r>
                <a:rPr lang="en-US" altLang="en-US" sz="1600" dirty="0">
                  <a:latin typeface="Berlin Sans FB Demi" panose="020E0802020502020306" pitchFamily="34" charset="0"/>
                </a:rPr>
                <a:t>2 Pet. 1:5</a:t>
              </a:r>
            </a:p>
          </p:txBody>
        </p:sp>
        <p:pic>
          <p:nvPicPr>
            <p:cNvPr id="6156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13" y="2133600"/>
            <a:ext cx="89677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Faith is the foundation of Christianity: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Heb. 11:6; Lk. 18:8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3240233"/>
            <a:ext cx="8991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Faith in God is demeaned on many fronts by our society: 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Gen. 15:1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-1" y="4405535"/>
            <a:ext cx="9015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Faith leads us to do God’s will: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2 Cor. 5:17; Jas. 2:26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5827693"/>
            <a:ext cx="8991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Primary source of growth comes from studying God’s Word: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Rom. 10:17</a:t>
            </a:r>
          </a:p>
        </p:txBody>
      </p:sp>
      <p:sp>
        <p:nvSpPr>
          <p:cNvPr id="615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FD8A58-D74F-4BAF-8599-C8EFE68B5D3B}" type="slidenum">
              <a:rPr lang="en-US" altLang="en-US" sz="1400">
                <a:latin typeface="Gill Sans MT" panose="020B0502020104020203" pitchFamily="34" charset="0"/>
              </a:rPr>
              <a:pPr/>
              <a:t>3</a:t>
            </a:fld>
            <a:endParaRPr lang="en-US" altLang="en-US" sz="1400"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5115580"/>
            <a:ext cx="891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Our faith must grow!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2 Thess. 1:3; 2 Pet. 1:9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3" grpId="0"/>
      <p:bldP spid="14" grpId="0"/>
      <p:bldP spid="15" grpId="0"/>
      <p:bldP spid="16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10150" y="228600"/>
            <a:ext cx="41338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5400" dirty="0">
                <a:latin typeface="Cooper Black" panose="0208090404030B020404" pitchFamily="18" charset="0"/>
              </a:rPr>
              <a:t>1. Virtue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104775"/>
            <a:ext cx="4916586" cy="1724025"/>
            <a:chOff x="152400" y="104775"/>
            <a:chExt cx="4916586" cy="1724025"/>
          </a:xfrm>
        </p:grpSpPr>
        <p:sp>
          <p:nvSpPr>
            <p:cNvPr id="6153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6154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39713" y="492125"/>
              <a:ext cx="3200400" cy="7858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000" b="1" kern="10" dirty="0">
                  <a:gradFill rotWithShape="1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180000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Adding to Your Faith</a:t>
              </a:r>
            </a:p>
          </p:txBody>
        </p:sp>
        <p:sp>
          <p:nvSpPr>
            <p:cNvPr id="6155" name="Text Box 17"/>
            <p:cNvSpPr txBox="1">
              <a:spLocks noChangeArrowheads="1"/>
            </p:cNvSpPr>
            <p:nvPr/>
          </p:nvSpPr>
          <p:spPr bwMode="auto">
            <a:xfrm>
              <a:off x="1524000" y="1219200"/>
              <a:ext cx="354498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i="1" dirty="0">
                  <a:latin typeface="Berlin Sans FB Demi" panose="020E0802020502020306" pitchFamily="34" charset="0"/>
                </a:rPr>
                <a:t>“And beside this, giving all diligence, add to your faith…”  </a:t>
              </a:r>
              <a:r>
                <a:rPr lang="en-US" altLang="en-US" sz="1600" dirty="0">
                  <a:latin typeface="Berlin Sans FB Demi" panose="020E0802020502020306" pitchFamily="34" charset="0"/>
                </a:rPr>
                <a:t>2 Pet. 1:5</a:t>
              </a:r>
            </a:p>
          </p:txBody>
        </p:sp>
        <p:pic>
          <p:nvPicPr>
            <p:cNvPr id="6156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13" y="2133600"/>
            <a:ext cx="89677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Virtue is </a:t>
            </a:r>
            <a:r>
              <a:rPr lang="en-US" altLang="en-US" sz="2800" b="1" i="1" u="sng" dirty="0">
                <a:latin typeface="Gill Sans MT" panose="020B0502020104020203" pitchFamily="34" charset="0"/>
              </a:rPr>
              <a:t>moral</a:t>
            </a:r>
            <a:r>
              <a:rPr lang="en-US" altLang="en-US" sz="2800" b="1" dirty="0">
                <a:latin typeface="Gill Sans MT" panose="020B0502020104020203" pitchFamily="34" charset="0"/>
              </a:rPr>
              <a:t> </a:t>
            </a:r>
            <a:r>
              <a:rPr lang="en-US" altLang="en-US" sz="2800" b="1" i="1" u="sng" dirty="0">
                <a:latin typeface="Gill Sans MT" panose="020B0502020104020203" pitchFamily="34" charset="0"/>
              </a:rPr>
              <a:t>excellence</a:t>
            </a:r>
            <a:r>
              <a:rPr lang="en-US" altLang="en-US" sz="2800" b="1" dirty="0">
                <a:latin typeface="Gill Sans MT" panose="020B0502020104020203" pitchFamily="34" charset="0"/>
              </a:rPr>
              <a:t>, </a:t>
            </a:r>
            <a:r>
              <a:rPr lang="en-US" altLang="en-US" sz="2800" b="1" i="1" u="sng" dirty="0">
                <a:latin typeface="Gill Sans MT" panose="020B0502020104020203" pitchFamily="34" charset="0"/>
              </a:rPr>
              <a:t>moral</a:t>
            </a:r>
            <a:r>
              <a:rPr lang="en-US" altLang="en-US" sz="2800" b="1" dirty="0">
                <a:latin typeface="Gill Sans MT" panose="020B0502020104020203" pitchFamily="34" charset="0"/>
              </a:rPr>
              <a:t> </a:t>
            </a:r>
            <a:r>
              <a:rPr lang="en-US" altLang="en-US" sz="2800" b="1" i="1" u="sng" dirty="0">
                <a:latin typeface="Gill Sans MT" panose="020B0502020104020203" pitchFamily="34" charset="0"/>
              </a:rPr>
              <a:t>courage</a:t>
            </a:r>
            <a:r>
              <a:rPr lang="en-US" altLang="en-US" sz="2800" b="1" dirty="0">
                <a:latin typeface="Gill Sans MT" panose="020B0502020104020203" pitchFamily="34" charset="0"/>
              </a:rPr>
              <a:t>; doing what’s right because it’s the right thing to do!     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Thess. 5:22; Eph. 5:11-13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3608294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The world wants us to sacrifice our virtue on the altar of political correctness: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Eph. 5:11-13; 4:4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4648834"/>
            <a:ext cx="8991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The Bible describes some believers who lacked virtue: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Jn. 12:42-43</a:t>
            </a:r>
          </a:p>
        </p:txBody>
      </p:sp>
      <p:sp>
        <p:nvSpPr>
          <p:cNvPr id="615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FD8A58-D74F-4BAF-8599-C8EFE68B5D3B}" type="slidenum">
              <a:rPr lang="en-US" altLang="en-US" sz="1400">
                <a:latin typeface="Gill Sans MT" panose="020B0502020104020203" pitchFamily="34" charset="0"/>
              </a:rPr>
              <a:pPr/>
              <a:t>4</a:t>
            </a:fld>
            <a:endParaRPr lang="en-US" altLang="en-US" sz="1400"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5751493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Despite the criticism and persecution it brings; you’ll never regret being virtuous!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Matt. 5:10-12, 44</a:t>
            </a:r>
          </a:p>
        </p:txBody>
      </p:sp>
    </p:spTree>
    <p:extLst>
      <p:ext uri="{BB962C8B-B14F-4D97-AF65-F5344CB8AC3E}">
        <p14:creationId xmlns:p14="http://schemas.microsoft.com/office/powerpoint/2010/main" val="176039935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3" grpId="0"/>
      <p:bldP spid="15" grpId="0"/>
      <p:bldP spid="16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10150" y="228600"/>
            <a:ext cx="413385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dirty="0">
                <a:latin typeface="Cooper Black" panose="0208090404030B020404" pitchFamily="18" charset="0"/>
              </a:rPr>
              <a:t>2. Knowledge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104775"/>
            <a:ext cx="4916586" cy="1724025"/>
            <a:chOff x="152400" y="104775"/>
            <a:chExt cx="4916586" cy="1724025"/>
          </a:xfrm>
        </p:grpSpPr>
        <p:sp>
          <p:nvSpPr>
            <p:cNvPr id="6153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6154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39713" y="492125"/>
              <a:ext cx="3200400" cy="7858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000" b="1" kern="10" dirty="0">
                  <a:gradFill rotWithShape="1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180000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Adding to Your Faith</a:t>
              </a:r>
            </a:p>
          </p:txBody>
        </p:sp>
        <p:sp>
          <p:nvSpPr>
            <p:cNvPr id="6155" name="Text Box 17"/>
            <p:cNvSpPr txBox="1">
              <a:spLocks noChangeArrowheads="1"/>
            </p:cNvSpPr>
            <p:nvPr/>
          </p:nvSpPr>
          <p:spPr bwMode="auto">
            <a:xfrm>
              <a:off x="1524000" y="1219200"/>
              <a:ext cx="354498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i="1" dirty="0">
                  <a:latin typeface="Berlin Sans FB Demi" panose="020E0802020502020306" pitchFamily="34" charset="0"/>
                </a:rPr>
                <a:t>“And beside this, giving all diligence, add to your faith…”  </a:t>
              </a:r>
              <a:r>
                <a:rPr lang="en-US" altLang="en-US" sz="1600" dirty="0">
                  <a:latin typeface="Berlin Sans FB Demi" panose="020E0802020502020306" pitchFamily="34" charset="0"/>
                </a:rPr>
                <a:t>2 Pet. 1:5</a:t>
              </a:r>
            </a:p>
          </p:txBody>
        </p:sp>
        <p:pic>
          <p:nvPicPr>
            <p:cNvPr id="6156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13" y="2133600"/>
            <a:ext cx="89677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Many Christians are not strong in the faith and lack </a:t>
            </a:r>
            <a:r>
              <a:rPr lang="en-US" altLang="en-US" sz="2800" b="1" i="1" u="sng" dirty="0">
                <a:latin typeface="Gill Sans MT" panose="020B0502020104020203" pitchFamily="34" charset="0"/>
              </a:rPr>
              <a:t>moral</a:t>
            </a:r>
            <a:r>
              <a:rPr lang="en-US" altLang="en-US" sz="2800" b="1" dirty="0">
                <a:latin typeface="Gill Sans MT" panose="020B0502020104020203" pitchFamily="34" charset="0"/>
              </a:rPr>
              <a:t> </a:t>
            </a:r>
            <a:r>
              <a:rPr lang="en-US" altLang="en-US" sz="2800" b="1" i="1" u="sng" dirty="0">
                <a:latin typeface="Gill Sans MT" panose="020B0502020104020203" pitchFamily="34" charset="0"/>
              </a:rPr>
              <a:t>courage</a:t>
            </a:r>
            <a:r>
              <a:rPr lang="en-US" altLang="en-US" sz="2800" b="1" dirty="0">
                <a:latin typeface="Gill Sans MT" panose="020B0502020104020203" pitchFamily="34" charset="0"/>
              </a:rPr>
              <a:t> because they lack </a:t>
            </a:r>
            <a:r>
              <a:rPr lang="en-US" altLang="en-US" sz="2800" b="1" i="1" u="sng" dirty="0">
                <a:latin typeface="Gill Sans MT" panose="020B0502020104020203" pitchFamily="34" charset="0"/>
              </a:rPr>
              <a:t>knowledge</a:t>
            </a:r>
            <a:r>
              <a:rPr lang="en-US" altLang="en-US" sz="2800" b="1" dirty="0">
                <a:latin typeface="Gill Sans MT" panose="020B0502020104020203" pitchFamily="34" charset="0"/>
              </a:rPr>
              <a:t>:     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Hos. 4:6; Heb. 5:11-14; Eph. 4:14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3733800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We must </a:t>
            </a:r>
            <a:r>
              <a:rPr lang="en-US" altLang="en-US" sz="2800" b="1" i="1" dirty="0">
                <a:latin typeface="Gill Sans MT" panose="020B0502020104020203" pitchFamily="34" charset="0"/>
              </a:rPr>
              <a:t>“desire the sincere milk of the word” </a:t>
            </a:r>
            <a:r>
              <a:rPr lang="en-US" altLang="en-US" sz="2800" b="1" dirty="0">
                <a:latin typeface="Gill Sans MT" panose="020B0502020104020203" pitchFamily="34" charset="0"/>
              </a:rPr>
              <a:t>to grow spiritually: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Pet. 2:2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4963180"/>
            <a:ext cx="899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We must gain </a:t>
            </a:r>
            <a:r>
              <a:rPr lang="en-US" altLang="en-US" sz="2800" b="1" i="1" u="sng" dirty="0">
                <a:latin typeface="Gill Sans MT" panose="020B0502020104020203" pitchFamily="34" charset="0"/>
              </a:rPr>
              <a:t>gnosis</a:t>
            </a:r>
            <a:r>
              <a:rPr lang="en-US" altLang="en-US" sz="2800" b="1" dirty="0">
                <a:latin typeface="Gill Sans MT" panose="020B0502020104020203" pitchFamily="34" charset="0"/>
              </a:rPr>
              <a:t> and </a:t>
            </a:r>
            <a:r>
              <a:rPr lang="en-US" altLang="en-US" sz="2800" b="1" i="1" u="sng" dirty="0">
                <a:latin typeface="Gill Sans MT" panose="020B0502020104020203" pitchFamily="34" charset="0"/>
              </a:rPr>
              <a:t>epignosis</a:t>
            </a:r>
            <a:r>
              <a:rPr lang="en-US" altLang="en-US" sz="2800" b="1" dirty="0">
                <a:latin typeface="Gill Sans MT" panose="020B0502020104020203" pitchFamily="34" charset="0"/>
              </a:rPr>
              <a:t>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2 Pet. 1:5, 8</a:t>
            </a:r>
          </a:p>
        </p:txBody>
      </p:sp>
      <p:sp>
        <p:nvSpPr>
          <p:cNvPr id="615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FD8A58-D74F-4BAF-8599-C8EFE68B5D3B}" type="slidenum">
              <a:rPr lang="en-US" altLang="en-US" sz="1400">
                <a:latin typeface="Gill Sans MT" panose="020B0502020104020203" pitchFamily="34" charset="0"/>
              </a:rPr>
              <a:pPr/>
              <a:t>5</a:t>
            </a:fld>
            <a:endParaRPr lang="en-US" altLang="en-US" sz="1400"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5674659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Acquiring </a:t>
            </a:r>
            <a:r>
              <a:rPr lang="en-US" altLang="en-US" sz="2800" b="1" i="1" u="sng" dirty="0">
                <a:latin typeface="Gill Sans MT" panose="020B0502020104020203" pitchFamily="34" charset="0"/>
              </a:rPr>
              <a:t>knowledge</a:t>
            </a:r>
            <a:r>
              <a:rPr lang="en-US" altLang="en-US" sz="2800" b="1" dirty="0">
                <a:latin typeface="Gill Sans MT" panose="020B0502020104020203" pitchFamily="34" charset="0"/>
              </a:rPr>
              <a:t> requires study: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2 Tim. 2:15; 2 Pet. 3:18; Acts 20:32; 1 Pet. 1:4-5</a:t>
            </a:r>
          </a:p>
        </p:txBody>
      </p:sp>
    </p:spTree>
    <p:extLst>
      <p:ext uri="{BB962C8B-B14F-4D97-AF65-F5344CB8AC3E}">
        <p14:creationId xmlns:p14="http://schemas.microsoft.com/office/powerpoint/2010/main" val="388157668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3" grpId="0"/>
      <p:bldP spid="15" grpId="0"/>
      <p:bldP spid="16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10150" y="228600"/>
            <a:ext cx="41338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dirty="0">
                <a:latin typeface="Cooper Black" panose="0208090404030B020404" pitchFamily="18" charset="0"/>
              </a:rPr>
              <a:t>3. Temperance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104775"/>
            <a:ext cx="4916586" cy="1724025"/>
            <a:chOff x="152400" y="104775"/>
            <a:chExt cx="4916586" cy="1724025"/>
          </a:xfrm>
        </p:grpSpPr>
        <p:sp>
          <p:nvSpPr>
            <p:cNvPr id="6153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6154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39713" y="492125"/>
              <a:ext cx="3200400" cy="7858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000" b="1" kern="10" dirty="0">
                  <a:gradFill rotWithShape="1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180000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Adding to Your Faith</a:t>
              </a:r>
            </a:p>
          </p:txBody>
        </p:sp>
        <p:sp>
          <p:nvSpPr>
            <p:cNvPr id="6155" name="Text Box 17"/>
            <p:cNvSpPr txBox="1">
              <a:spLocks noChangeArrowheads="1"/>
            </p:cNvSpPr>
            <p:nvPr/>
          </p:nvSpPr>
          <p:spPr bwMode="auto">
            <a:xfrm>
              <a:off x="1524000" y="1219200"/>
              <a:ext cx="354498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i="1" dirty="0">
                  <a:latin typeface="Berlin Sans FB Demi" panose="020E0802020502020306" pitchFamily="34" charset="0"/>
                </a:rPr>
                <a:t>“And beside this, giving all diligence, add to your faith…”  </a:t>
              </a:r>
              <a:r>
                <a:rPr lang="en-US" altLang="en-US" sz="1600" dirty="0">
                  <a:latin typeface="Berlin Sans FB Demi" panose="020E0802020502020306" pitchFamily="34" charset="0"/>
                </a:rPr>
                <a:t>2 Pet. 1:5</a:t>
              </a:r>
            </a:p>
          </p:txBody>
        </p:sp>
        <p:pic>
          <p:nvPicPr>
            <p:cNvPr id="6156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13" y="2133600"/>
            <a:ext cx="89677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Temperance is simply </a:t>
            </a:r>
            <a:r>
              <a:rPr lang="en-US" altLang="en-US" sz="2800" b="1" i="1" u="sng" dirty="0">
                <a:latin typeface="Gill Sans MT" panose="020B0502020104020203" pitchFamily="34" charset="0"/>
              </a:rPr>
              <a:t>self-control</a:t>
            </a:r>
            <a:r>
              <a:rPr lang="en-US" altLang="en-US" sz="2800" b="1" dirty="0">
                <a:latin typeface="Gill Sans MT" panose="020B0502020104020203" pitchFamily="34" charset="0"/>
              </a:rPr>
              <a:t>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Acts 24:25; 2 Pet. 1:6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3276600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We must focus our energy at all times on </a:t>
            </a:r>
            <a:r>
              <a:rPr lang="en-US" altLang="en-US" sz="2800" b="1" dirty="0" err="1">
                <a:latin typeface="Gill Sans MT" panose="020B0502020104020203" pitchFamily="34" charset="0"/>
              </a:rPr>
              <a:t>exer-cising</a:t>
            </a:r>
            <a:r>
              <a:rPr lang="en-US" altLang="en-US" sz="2800" b="1" dirty="0">
                <a:latin typeface="Gill Sans MT" panose="020B0502020104020203" pitchFamily="34" charset="0"/>
              </a:rPr>
              <a:t> </a:t>
            </a:r>
            <a:r>
              <a:rPr lang="en-US" altLang="en-US" sz="2800" b="1" i="1" u="sng" dirty="0">
                <a:latin typeface="Gill Sans MT" panose="020B0502020104020203" pitchFamily="34" charset="0"/>
              </a:rPr>
              <a:t>self-control</a:t>
            </a:r>
            <a:r>
              <a:rPr lang="en-US" altLang="en-US" sz="2800" b="1" dirty="0">
                <a:latin typeface="Gill Sans MT" panose="020B0502020104020203" pitchFamily="34" charset="0"/>
              </a:rPr>
              <a:t>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Jas. 1:14; 4:7-8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4419600"/>
            <a:ext cx="8991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Even Paul had to focus in order to maintain </a:t>
            </a:r>
            <a:r>
              <a:rPr lang="en-US" altLang="en-US" sz="2800" b="1" i="1" u="sng" dirty="0">
                <a:latin typeface="Gill Sans MT" panose="020B0502020104020203" pitchFamily="34" charset="0"/>
              </a:rPr>
              <a:t>self-control</a:t>
            </a:r>
            <a:r>
              <a:rPr lang="en-US" altLang="en-US" sz="2800" b="1" dirty="0">
                <a:latin typeface="Gill Sans MT" panose="020B0502020104020203" pitchFamily="34" charset="0"/>
              </a:rPr>
              <a:t>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Cor. 9:24-27</a:t>
            </a:r>
          </a:p>
        </p:txBody>
      </p:sp>
      <p:sp>
        <p:nvSpPr>
          <p:cNvPr id="615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FD8A58-D74F-4BAF-8599-C8EFE68B5D3B}" type="slidenum">
              <a:rPr lang="en-US" altLang="en-US" sz="1400">
                <a:latin typeface="Gill Sans MT" panose="020B0502020104020203" pitchFamily="34" charset="0"/>
              </a:rPr>
              <a:pPr/>
              <a:t>6</a:t>
            </a:fld>
            <a:endParaRPr lang="en-US" altLang="en-US" sz="1400"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5674659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God does not remove temptation, but provides </a:t>
            </a:r>
            <a:r>
              <a:rPr lang="en-US" altLang="en-US" sz="2800" b="1" i="1" dirty="0">
                <a:latin typeface="Gill Sans MT" panose="020B0502020104020203" pitchFamily="34" charset="0"/>
              </a:rPr>
              <a:t>“the way of escape”</a:t>
            </a:r>
            <a:r>
              <a:rPr lang="en-US" altLang="en-US" sz="2800" b="1" dirty="0">
                <a:latin typeface="Gill Sans MT" panose="020B0502020104020203" pitchFamily="34" charset="0"/>
              </a:rPr>
              <a:t>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Cor. 10:13</a:t>
            </a:r>
          </a:p>
        </p:txBody>
      </p:sp>
    </p:spTree>
    <p:extLst>
      <p:ext uri="{BB962C8B-B14F-4D97-AF65-F5344CB8AC3E}">
        <p14:creationId xmlns:p14="http://schemas.microsoft.com/office/powerpoint/2010/main" val="173832701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3" grpId="0"/>
      <p:bldP spid="15" grpId="0"/>
      <p:bldP spid="16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10150" y="228600"/>
            <a:ext cx="41338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800" dirty="0">
                <a:latin typeface="Cooper Black" panose="0208090404030B020404" pitchFamily="18" charset="0"/>
              </a:rPr>
              <a:t>4. Patience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104775"/>
            <a:ext cx="4916586" cy="1724025"/>
            <a:chOff x="152400" y="104775"/>
            <a:chExt cx="4916586" cy="1724025"/>
          </a:xfrm>
        </p:grpSpPr>
        <p:sp>
          <p:nvSpPr>
            <p:cNvPr id="6153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6154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39713" y="492125"/>
              <a:ext cx="3200400" cy="7858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000" b="1" kern="10" dirty="0">
                  <a:gradFill rotWithShape="1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180000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Adding to Your Faith</a:t>
              </a:r>
            </a:p>
          </p:txBody>
        </p:sp>
        <p:sp>
          <p:nvSpPr>
            <p:cNvPr id="6155" name="Text Box 17"/>
            <p:cNvSpPr txBox="1">
              <a:spLocks noChangeArrowheads="1"/>
            </p:cNvSpPr>
            <p:nvPr/>
          </p:nvSpPr>
          <p:spPr bwMode="auto">
            <a:xfrm>
              <a:off x="1524000" y="1219200"/>
              <a:ext cx="354498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i="1" dirty="0">
                  <a:latin typeface="Berlin Sans FB Demi" panose="020E0802020502020306" pitchFamily="34" charset="0"/>
                </a:rPr>
                <a:t>“And beside this, giving all diligence, add to your faith…”  </a:t>
              </a:r>
              <a:r>
                <a:rPr lang="en-US" altLang="en-US" sz="1600" dirty="0">
                  <a:latin typeface="Berlin Sans FB Demi" panose="020E0802020502020306" pitchFamily="34" charset="0"/>
                </a:rPr>
                <a:t>2 Pet. 1:5</a:t>
              </a:r>
            </a:p>
          </p:txBody>
        </p:sp>
        <p:pic>
          <p:nvPicPr>
            <p:cNvPr id="6156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13" y="2057400"/>
            <a:ext cx="896778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600" b="1" i="1" u="sng" dirty="0">
                <a:latin typeface="Gill Sans MT" panose="020B0502020104020203" pitchFamily="34" charset="0"/>
              </a:rPr>
              <a:t>Patience</a:t>
            </a:r>
            <a:r>
              <a:rPr lang="en-US" altLang="en-US" sz="2600" b="1" dirty="0">
                <a:latin typeface="Gill Sans MT" panose="020B0502020104020203" pitchFamily="34" charset="0"/>
              </a:rPr>
              <a:t> deals w/more than our temper: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Rom. 5:3-4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2667000"/>
            <a:ext cx="89154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600" b="1" dirty="0">
                <a:latin typeface="Gill Sans MT" panose="020B0502020104020203" pitchFamily="34" charset="0"/>
              </a:rPr>
              <a:t>We need </a:t>
            </a:r>
            <a:r>
              <a:rPr lang="en-US" altLang="en-US" sz="2600" b="1" i="1" u="sng" dirty="0">
                <a:latin typeface="Gill Sans MT" panose="020B0502020104020203" pitchFamily="34" charset="0"/>
              </a:rPr>
              <a:t>patience</a:t>
            </a:r>
            <a:r>
              <a:rPr lang="en-US" altLang="en-US" sz="2600" b="1" dirty="0">
                <a:latin typeface="Gill Sans MT" panose="020B0502020104020203" pitchFamily="34" charset="0"/>
              </a:rPr>
              <a:t> to face all life throws at us: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Jas. 1:2-4; 5:11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3630706"/>
            <a:ext cx="8991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600" b="1" dirty="0">
                <a:latin typeface="Gill Sans MT" panose="020B0502020104020203" pitchFamily="34" charset="0"/>
              </a:rPr>
              <a:t>Never grow impatient due to trials:</a:t>
            </a:r>
            <a:endParaRPr lang="en-US" altLang="en-US" sz="2600" b="1" i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615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FD8A58-D74F-4BAF-8599-C8EFE68B5D3B}" type="slidenum">
              <a:rPr lang="en-US" altLang="en-US" sz="1400">
                <a:latin typeface="Gill Sans MT" panose="020B0502020104020203" pitchFamily="34" charset="0"/>
              </a:rPr>
              <a:pPr/>
              <a:t>7</a:t>
            </a:fld>
            <a:endParaRPr lang="en-US" altLang="en-US" sz="1400"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3813" y="5876365"/>
            <a:ext cx="91440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600" b="1" dirty="0">
                <a:latin typeface="Gill Sans MT" panose="020B0502020104020203" pitchFamily="34" charset="0"/>
              </a:rPr>
              <a:t>To </a:t>
            </a:r>
            <a:r>
              <a:rPr lang="en-US" altLang="en-US" sz="2600" b="1" i="1" dirty="0">
                <a:latin typeface="Gill Sans MT" panose="020B0502020104020203" pitchFamily="34" charset="0"/>
              </a:rPr>
              <a:t>“inherit the promises” </a:t>
            </a:r>
            <a:r>
              <a:rPr lang="en-US" altLang="en-US" sz="2600" b="1" dirty="0">
                <a:latin typeface="Gill Sans MT" panose="020B0502020104020203" pitchFamily="34" charset="0"/>
              </a:rPr>
              <a:t>we must heed God’s admonitions about </a:t>
            </a:r>
            <a:r>
              <a:rPr lang="en-US" altLang="en-US" sz="2600" b="1" i="1" u="sng" dirty="0">
                <a:latin typeface="Gill Sans MT" panose="020B0502020104020203" pitchFamily="34" charset="0"/>
              </a:rPr>
              <a:t>patience</a:t>
            </a:r>
            <a:r>
              <a:rPr lang="en-US" altLang="en-US" sz="2600" b="1" dirty="0">
                <a:latin typeface="Gill Sans MT" panose="020B0502020104020203" pitchFamily="34" charset="0"/>
              </a:rPr>
              <a:t>:  </a:t>
            </a:r>
            <a:r>
              <a:rPr lang="en-US" altLang="en-US" sz="26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Heb. 12:1-2; Jas. 5:7-8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3400" y="4254787"/>
            <a:ext cx="899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b="1" dirty="0">
                <a:latin typeface="Gill Sans MT" panose="020B0502020104020203" pitchFamily="34" charset="0"/>
              </a:rPr>
              <a:t>Trust God, He cares: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Jas. 1:13; 1 Cor. 10:13; Psa. 56:8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3400" y="4769241"/>
            <a:ext cx="899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b="1" dirty="0">
                <a:latin typeface="Gill Sans MT" panose="020B0502020104020203" pitchFamily="34" charset="0"/>
              </a:rPr>
              <a:t>Put things in the proper perspective: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2 Cor. 4:16ff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33400" y="5302641"/>
            <a:ext cx="899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R"/>
            </a:pPr>
            <a:r>
              <a:rPr lang="en-US" altLang="en-US" b="1" dirty="0">
                <a:latin typeface="Gill Sans MT" panose="020B0502020104020203" pitchFamily="34" charset="0"/>
              </a:rPr>
              <a:t>God uses adversity for our good: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Rom. 5:4; 1 Pet. 1:7</a:t>
            </a:r>
          </a:p>
        </p:txBody>
      </p:sp>
    </p:spTree>
    <p:extLst>
      <p:ext uri="{BB962C8B-B14F-4D97-AF65-F5344CB8AC3E}">
        <p14:creationId xmlns:p14="http://schemas.microsoft.com/office/powerpoint/2010/main" val="409279358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3" grpId="0"/>
      <p:bldP spid="15" grpId="0"/>
      <p:bldP spid="16" grpId="0"/>
      <p:bldP spid="13" grpId="0"/>
      <p:bldP spid="14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10150" y="228600"/>
            <a:ext cx="41338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800" dirty="0">
                <a:latin typeface="Cooper Black" panose="0208090404030B020404" pitchFamily="18" charset="0"/>
              </a:rPr>
              <a:t>5. Godliness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104775"/>
            <a:ext cx="4916586" cy="1724025"/>
            <a:chOff x="152400" y="104775"/>
            <a:chExt cx="4916586" cy="1724025"/>
          </a:xfrm>
        </p:grpSpPr>
        <p:sp>
          <p:nvSpPr>
            <p:cNvPr id="6153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6154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39713" y="492125"/>
              <a:ext cx="3200400" cy="7858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000" b="1" kern="10" dirty="0">
                  <a:gradFill rotWithShape="1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180000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Adding to Your Faith</a:t>
              </a:r>
            </a:p>
          </p:txBody>
        </p:sp>
        <p:sp>
          <p:nvSpPr>
            <p:cNvPr id="6155" name="Text Box 17"/>
            <p:cNvSpPr txBox="1">
              <a:spLocks noChangeArrowheads="1"/>
            </p:cNvSpPr>
            <p:nvPr/>
          </p:nvSpPr>
          <p:spPr bwMode="auto">
            <a:xfrm>
              <a:off x="1524000" y="1219200"/>
              <a:ext cx="354498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i="1" dirty="0">
                  <a:latin typeface="Berlin Sans FB Demi" panose="020E0802020502020306" pitchFamily="34" charset="0"/>
                </a:rPr>
                <a:t>“And beside this, giving all diligence, add to your faith…”  </a:t>
              </a:r>
              <a:r>
                <a:rPr lang="en-US" altLang="en-US" sz="1600" dirty="0">
                  <a:latin typeface="Berlin Sans FB Demi" panose="020E0802020502020306" pitchFamily="34" charset="0"/>
                </a:rPr>
                <a:t>2 Pet. 1:5</a:t>
              </a:r>
            </a:p>
          </p:txBody>
        </p:sp>
        <p:pic>
          <p:nvPicPr>
            <p:cNvPr id="6156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13" y="2133600"/>
            <a:ext cx="89677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Godliness is piety and respect for God as exhibited in our daily life (Recall WWJD?).</a:t>
            </a:r>
            <a:endParaRPr lang="en-US" altLang="en-US" sz="2800" b="1" i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3276600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We must never look to society for our values: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Jn. 8:31-32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4419600"/>
            <a:ext cx="8991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Wrong is always wrong!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Rev. 21:8; 1 Cor. 6:18; Heb. 13:4; 1 Pet. 2:13-15; Acts 5:29</a:t>
            </a:r>
          </a:p>
        </p:txBody>
      </p:sp>
      <p:sp>
        <p:nvSpPr>
          <p:cNvPr id="615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FD8A58-D74F-4BAF-8599-C8EFE68B5D3B}" type="slidenum">
              <a:rPr lang="en-US" altLang="en-US" sz="1400">
                <a:latin typeface="Gill Sans MT" panose="020B0502020104020203" pitchFamily="34" charset="0"/>
              </a:rPr>
              <a:pPr/>
              <a:t>8</a:t>
            </a:fld>
            <a:endParaRPr lang="en-US" altLang="en-US" sz="1400"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5674659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We must always consider </a:t>
            </a:r>
            <a:r>
              <a:rPr lang="en-US" altLang="en-US" sz="2800" b="1" i="1" dirty="0">
                <a:latin typeface="Gill Sans MT" panose="020B0502020104020203" pitchFamily="34" charset="0"/>
              </a:rPr>
              <a:t>“what manner of persons ought you to be”</a:t>
            </a:r>
            <a:r>
              <a:rPr lang="en-US" altLang="en-US" sz="2800" b="1" dirty="0">
                <a:latin typeface="Gill Sans MT" panose="020B0502020104020203" pitchFamily="34" charset="0"/>
              </a:rPr>
              <a:t>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2 Pet. 3:11</a:t>
            </a:r>
          </a:p>
        </p:txBody>
      </p:sp>
    </p:spTree>
    <p:extLst>
      <p:ext uri="{BB962C8B-B14F-4D97-AF65-F5344CB8AC3E}">
        <p14:creationId xmlns:p14="http://schemas.microsoft.com/office/powerpoint/2010/main" val="178650437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3" grpId="0"/>
      <p:bldP spid="15" grpId="0"/>
      <p:bldP spid="16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10150" y="228600"/>
            <a:ext cx="41338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800" dirty="0">
                <a:latin typeface="Cooper Black" panose="0208090404030B020404" pitchFamily="18" charset="0"/>
              </a:rPr>
              <a:t>6. Brotherly kindness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104775"/>
            <a:ext cx="4916586" cy="1724025"/>
            <a:chOff x="152400" y="104775"/>
            <a:chExt cx="4916586" cy="1724025"/>
          </a:xfrm>
        </p:grpSpPr>
        <p:sp>
          <p:nvSpPr>
            <p:cNvPr id="6153" name="Rectangle 2"/>
            <p:cNvSpPr>
              <a:spLocks noChangeArrowheads="1"/>
            </p:cNvSpPr>
            <p:nvPr/>
          </p:nvSpPr>
          <p:spPr bwMode="auto">
            <a:xfrm>
              <a:off x="152400" y="104775"/>
              <a:ext cx="4876800" cy="17240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Cooper Black" panose="0208090404030B020404" pitchFamily="18" charset="0"/>
              </a:endParaRPr>
            </a:p>
          </p:txBody>
        </p:sp>
        <p:sp>
          <p:nvSpPr>
            <p:cNvPr id="6154" name="WordArt 3"/>
            <p:cNvSpPr>
              <a:spLocks noChangeArrowheads="1" noChangeShapeType="1" noTextEdit="1"/>
            </p:cNvSpPr>
            <p:nvPr/>
          </p:nvSpPr>
          <p:spPr bwMode="auto">
            <a:xfrm rot="-821033">
              <a:off x="239713" y="492125"/>
              <a:ext cx="3200400" cy="7858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4000" b="1" kern="10" dirty="0">
                  <a:gradFill rotWithShape="1">
                    <a:gsLst>
                      <a:gs pos="0">
                        <a:srgbClr val="9999FF"/>
                      </a:gs>
                      <a:gs pos="100000">
                        <a:srgbClr val="009999"/>
                      </a:gs>
                    </a:gsLst>
                    <a:lin ang="6180000" scaled="1"/>
                  </a:gradFill>
                  <a:effectLst>
                    <a:outerShdw dist="53882" dir="2700000" algn="ctr" rotWithShape="0">
                      <a:srgbClr val="C0C0C0"/>
                    </a:outerShdw>
                  </a:effectLst>
                  <a:latin typeface="Cooper Black" panose="0208090404030B020404" pitchFamily="18" charset="0"/>
                </a:rPr>
                <a:t>Adding to Your Faith</a:t>
              </a:r>
            </a:p>
          </p:txBody>
        </p:sp>
        <p:sp>
          <p:nvSpPr>
            <p:cNvPr id="6155" name="Text Box 17"/>
            <p:cNvSpPr txBox="1">
              <a:spLocks noChangeArrowheads="1"/>
            </p:cNvSpPr>
            <p:nvPr/>
          </p:nvSpPr>
          <p:spPr bwMode="auto">
            <a:xfrm>
              <a:off x="1524000" y="1219200"/>
              <a:ext cx="354498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600" i="1" dirty="0">
                  <a:latin typeface="Berlin Sans FB Demi" panose="020E0802020502020306" pitchFamily="34" charset="0"/>
                </a:rPr>
                <a:t>“And beside this, giving all diligence, add to your faith…”  </a:t>
              </a:r>
              <a:r>
                <a:rPr lang="en-US" altLang="en-US" sz="1600" dirty="0">
                  <a:latin typeface="Berlin Sans FB Demi" panose="020E0802020502020306" pitchFamily="34" charset="0"/>
                </a:rPr>
                <a:t>2 Pet. 1:5</a:t>
              </a:r>
            </a:p>
          </p:txBody>
        </p:sp>
        <p:pic>
          <p:nvPicPr>
            <p:cNvPr id="6156" name="Picture 24" descr="C:\Data\PERSONAL\CHURCH\images\bible_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04800"/>
              <a:ext cx="941388" cy="88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13" y="2133600"/>
            <a:ext cx="89677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Brotherly kindness is simply loving and being kind to one another: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Pet. 1:22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3200400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We should feel a deep nearness and kinship for one another: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Eph. 2:19; 2 Pet. 1:1; Eph. 4:1-3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4222377"/>
            <a:ext cx="8991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Our love must be expressed in kindness and consideration for others: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Eph. 4:32; Phil. 2:3-4; Rom. 12:10</a:t>
            </a:r>
          </a:p>
        </p:txBody>
      </p:sp>
      <p:sp>
        <p:nvSpPr>
          <p:cNvPr id="615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FD8A58-D74F-4BAF-8599-C8EFE68B5D3B}" type="slidenum">
              <a:rPr lang="en-US" altLang="en-US" sz="1400">
                <a:latin typeface="Gill Sans MT" panose="020B0502020104020203" pitchFamily="34" charset="0"/>
              </a:rPr>
              <a:pPr/>
              <a:t>9</a:t>
            </a:fld>
            <a:endParaRPr lang="en-US" altLang="en-US" sz="1400"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5674659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We must get to really know one another, associate with one another: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Rom. 12:13</a:t>
            </a:r>
          </a:p>
        </p:txBody>
      </p:sp>
    </p:spTree>
    <p:extLst>
      <p:ext uri="{BB962C8B-B14F-4D97-AF65-F5344CB8AC3E}">
        <p14:creationId xmlns:p14="http://schemas.microsoft.com/office/powerpoint/2010/main" val="361148031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3" grpId="0"/>
      <p:bldP spid="15" grpId="0"/>
      <p:bldP spid="16" grpId="0"/>
      <p:bldP spid="1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4983</TotalTime>
  <Words>952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Berlin Sans FB Demi</vt:lpstr>
      <vt:lpstr>Calibri</vt:lpstr>
      <vt:lpstr>Cooper Black</vt:lpstr>
      <vt:lpstr>Gill Sans MT</vt:lpstr>
      <vt:lpstr>Times New Roman</vt:lpstr>
      <vt:lpstr>Wingdings 2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Michigan State University Extension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2:  Growing in the Grace and Knowledge of the Lord:  Adding to Your Faith</dc:title>
  <dc:creator>Dr. Craig V. Thomas</dc:creator>
  <dc:description>Deckerville:  11/16/2003; Westside:  09/04/2016 PM</dc:description>
  <cp:lastModifiedBy>Craig V. Thomas</cp:lastModifiedBy>
  <cp:revision>320</cp:revision>
  <dcterms:created xsi:type="dcterms:W3CDTF">2003-12-26T01:45:11Z</dcterms:created>
  <dcterms:modified xsi:type="dcterms:W3CDTF">2016-09-02T13:50:14Z</dcterms:modified>
</cp:coreProperties>
</file>