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88" r:id="rId2"/>
    <p:sldId id="256" r:id="rId3"/>
    <p:sldId id="353" r:id="rId4"/>
    <p:sldId id="350" r:id="rId5"/>
    <p:sldId id="351" r:id="rId6"/>
    <p:sldId id="359" r:id="rId7"/>
    <p:sldId id="361" r:id="rId8"/>
    <p:sldId id="362" r:id="rId9"/>
    <p:sldId id="366" r:id="rId10"/>
    <p:sldId id="369" r:id="rId11"/>
    <p:sldId id="370" r:id="rId12"/>
    <p:sldId id="376" r:id="rId13"/>
    <p:sldId id="377" r:id="rId14"/>
    <p:sldId id="381" r:id="rId15"/>
    <p:sldId id="33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CC"/>
    <a:srgbClr val="00CCFF"/>
    <a:srgbClr val="660033"/>
    <a:srgbClr val="006600"/>
    <a:srgbClr val="0099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704" autoAdjust="0"/>
    <p:restoredTop sz="90929"/>
  </p:normalViewPr>
  <p:slideViewPr>
    <p:cSldViewPr showGuides="1">
      <p:cViewPr varScale="1">
        <p:scale>
          <a:sx n="48" d="100"/>
          <a:sy n="48" d="100"/>
        </p:scale>
        <p:origin x="53" y="384"/>
      </p:cViewPr>
      <p:guideLst>
        <p:guide orient="horz" pos="115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5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96F34-CD0B-4325-9911-499BC5362757}" type="datetimeFigureOut">
              <a:rPr lang="en-US" smtClean="0"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58BB8-116D-4988-BA0A-5BDB2AE2CA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707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A631D-2412-4311-87EB-B48EC791C5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0810557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4B37C-18BD-433B-B7ED-88855E91E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546778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2273C-524B-4E18-9351-7977CAFAD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374999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4F4A3-2450-4E0D-87C5-D80EDFF20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335640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CA4997-A8F5-40C8-A0AD-2BE907A506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199426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54AB88-A1B7-4340-BC26-27EAC465A7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79678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F68C4-5406-410E-B886-4C116C693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734778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D0474-A65D-4BE6-9654-DCE69D9DC3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4430162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D3AC8-20B0-403A-B672-8363C71BCE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7625784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A95E57-8B2C-4190-868B-04ABAABC0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989756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872524-B39E-4D95-9EDF-BB6F47807C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614298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4BCF3F-9515-4FA1-8F2B-4E2843DBDE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6491">
              <a:schemeClr val="bg1">
                <a:lumMod val="85000"/>
              </a:schemeClr>
            </a:gs>
            <a:gs pos="29896">
              <a:schemeClr val="bg1">
                <a:lumMod val="65000"/>
              </a:schemeClr>
            </a:gs>
            <a:gs pos="0">
              <a:schemeClr val="bg1">
                <a:lumMod val="65000"/>
              </a:schemeClr>
            </a:gs>
            <a:gs pos="74000">
              <a:schemeClr val="bg1">
                <a:lumMod val="75000"/>
              </a:schemeClr>
            </a:gs>
            <a:gs pos="83000">
              <a:schemeClr val="bg2">
                <a:lumMod val="60000"/>
                <a:lumOff val="40000"/>
              </a:schemeClr>
            </a:gs>
            <a:gs pos="100000">
              <a:schemeClr val="accent3">
                <a:lumMod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j04003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23844" y="1868424"/>
            <a:ext cx="2496312" cy="3121152"/>
          </a:xfrm>
          <a:prstGeom prst="roundRect">
            <a:avLst>
              <a:gd name="adj" fmla="val 16667"/>
            </a:avLst>
          </a:prstGeom>
          <a:noFill/>
          <a:ln>
            <a:solidFill>
              <a:schemeClr val="bg1"/>
            </a:solidFill>
          </a:ln>
          <a:effectLst>
            <a:reflection blurRad="12700" stA="50000" endPos="75000" dist="101600" dir="5400000" sy="-100000" algn="bl" rotWithShape="0"/>
          </a:effectLst>
          <a:scene3d>
            <a:camera prst="isometricOffAxis2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841353167"/>
      </p:ext>
    </p:extLst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19811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5010150" y="228600"/>
            <a:ext cx="413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1.  Worshiping God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76200" y="2105025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2"/>
                </a:solidFill>
                <a:latin typeface="Cooper Black" panose="0208090404030B020404" pitchFamily="18" charset="0"/>
              </a:rPr>
              <a:t>Worshiping God “in spirit and truth” (Jn. 4:24).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04800" y="2667000"/>
            <a:ext cx="815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latin typeface="Cooper Black" panose="0208090404030B020404" pitchFamily="18" charset="0"/>
              </a:rPr>
              <a:t>Singing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304800" y="3216910"/>
            <a:ext cx="84582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>
                <a:solidFill>
                  <a:srgbClr val="660033"/>
                </a:solidFill>
                <a:latin typeface="Cooper Black" panose="0208090404030B020404" pitchFamily="18" charset="0"/>
              </a:rPr>
              <a:t>There are two </a:t>
            </a:r>
            <a:r>
              <a:rPr lang="en-US" altLang="en-US" sz="2800" i="1" u="sng" dirty="0">
                <a:solidFill>
                  <a:srgbClr val="660033"/>
                </a:solidFill>
                <a:latin typeface="Cooper Black" panose="0208090404030B020404" pitchFamily="18" charset="0"/>
              </a:rPr>
              <a:t>types</a:t>
            </a:r>
            <a:r>
              <a:rPr lang="en-US" altLang="en-US" sz="2800" dirty="0">
                <a:solidFill>
                  <a:srgbClr val="660033"/>
                </a:solidFill>
                <a:latin typeface="Cooper Black" panose="0208090404030B020404" pitchFamily="18" charset="0"/>
              </a:rPr>
              <a:t> of music</a:t>
            </a:r>
          </a:p>
          <a:p>
            <a:pPr algn="ctr"/>
            <a:r>
              <a:rPr lang="en-US" altLang="en-US" sz="2800" dirty="0">
                <a:solidFill>
                  <a:srgbClr val="660033"/>
                </a:solidFill>
                <a:latin typeface="Cooper Black" panose="0208090404030B020404" pitchFamily="18" charset="0"/>
              </a:rPr>
              <a:t>instrumental and vocal</a:t>
            </a:r>
          </a:p>
          <a:p>
            <a:pPr algn="ctr"/>
            <a:r>
              <a:rPr lang="en-US" altLang="en-US" sz="2800" dirty="0">
                <a:solidFill>
                  <a:srgbClr val="660033"/>
                </a:solidFill>
                <a:latin typeface="Cooper Black" panose="0208090404030B020404" pitchFamily="18" charset="0"/>
              </a:rPr>
              <a:t>God has only authorized one!</a:t>
            </a:r>
          </a:p>
        </p:txBody>
      </p:sp>
      <p:sp>
        <p:nvSpPr>
          <p:cNvPr id="119819" name="Rectangle 11"/>
          <p:cNvSpPr>
            <a:spLocks noChangeArrowheads="1"/>
          </p:cNvSpPr>
          <p:nvPr/>
        </p:nvSpPr>
        <p:spPr bwMode="auto">
          <a:xfrm>
            <a:off x="514350" y="4951413"/>
            <a:ext cx="81248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FF0000"/>
                </a:solidFill>
                <a:latin typeface="Eras Bold ITC" panose="020B0907030504020204" pitchFamily="34" charset="0"/>
              </a:rPr>
              <a:t>Col. 3:16:</a:t>
            </a:r>
            <a:r>
              <a:rPr lang="en-US" altLang="en-US">
                <a:latin typeface="Eras Bold ITC" panose="020B0907030504020204" pitchFamily="34" charset="0"/>
              </a:rPr>
              <a:t>  </a:t>
            </a:r>
            <a:r>
              <a:rPr lang="en-US" altLang="en-US">
                <a:solidFill>
                  <a:srgbClr val="006600"/>
                </a:solidFill>
                <a:latin typeface="Eras Bold ITC" panose="020B0907030504020204" pitchFamily="34" charset="0"/>
              </a:rPr>
              <a:t>Let the word of Christ dwell in you richly in all wisdom; teaching and admonishing one another in psalms and hymns and spiritual songs, </a:t>
            </a:r>
            <a:r>
              <a:rPr lang="en-US" altLang="en-US" u="sng">
                <a:solidFill>
                  <a:srgbClr val="FF0000"/>
                </a:solidFill>
                <a:latin typeface="Eras Bold ITC" panose="020B0907030504020204" pitchFamily="34" charset="0"/>
              </a:rPr>
              <a:t>singing</a:t>
            </a:r>
            <a:r>
              <a:rPr lang="en-US" altLang="en-US">
                <a:solidFill>
                  <a:srgbClr val="006600"/>
                </a:solidFill>
                <a:latin typeface="Eras Bold ITC" panose="020B0907030504020204" pitchFamily="34" charset="0"/>
              </a:rPr>
              <a:t> with grace in your hearts to the Lord.</a:t>
            </a:r>
          </a:p>
        </p:txBody>
      </p:sp>
      <p:pic>
        <p:nvPicPr>
          <p:cNvPr id="119820" name="Picture 12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9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9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9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6" grpId="0" autoUpdateAnimBg="0"/>
      <p:bldP spid="119818" grpId="0" autoUpdateAnimBg="0"/>
      <p:bldP spid="11981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20835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20838" name="Text Box 6"/>
          <p:cNvSpPr txBox="1">
            <a:spLocks noChangeArrowheads="1"/>
          </p:cNvSpPr>
          <p:nvPr/>
        </p:nvSpPr>
        <p:spPr bwMode="auto">
          <a:xfrm>
            <a:off x="5010150" y="228600"/>
            <a:ext cx="413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1.  Worshiping God</a:t>
            </a:r>
          </a:p>
        </p:txBody>
      </p:sp>
      <p:sp>
        <p:nvSpPr>
          <p:cNvPr id="120839" name="Text Box 7"/>
          <p:cNvSpPr txBox="1">
            <a:spLocks noChangeArrowheads="1"/>
          </p:cNvSpPr>
          <p:nvPr/>
        </p:nvSpPr>
        <p:spPr bwMode="auto">
          <a:xfrm>
            <a:off x="76200" y="2105025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2"/>
                </a:solidFill>
                <a:latin typeface="Cooper Black" panose="0208090404030B020404" pitchFamily="18" charset="0"/>
              </a:rPr>
              <a:t>Worshiping God “in spirit and truth” (Jn. 4:24).</a:t>
            </a:r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304800" y="2743200"/>
            <a:ext cx="815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latin typeface="Cooper Black" panose="0208090404030B020404" pitchFamily="18" charset="0"/>
              </a:rPr>
              <a:t>Singing</a:t>
            </a:r>
          </a:p>
        </p:txBody>
      </p:sp>
      <p:pic>
        <p:nvPicPr>
          <p:cNvPr id="120845" name="Picture 13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7187" y="3498532"/>
            <a:ext cx="89916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Kind of music is singing, not playing: 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Col. 3:16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57186" y="4079557"/>
            <a:ext cx="9015413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Only certain types of songs: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5:19; Heb. 8:5; 1 Pet. 4:11; Lev. 10:1-2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57187" y="5070157"/>
            <a:ext cx="901541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Singing is bidirectional: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Col. 3:16; Mal. 1:13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57187" y="5695146"/>
            <a:ext cx="901541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Singing must be from the heart: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5:19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26979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5010150" y="228600"/>
            <a:ext cx="413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2.  Moral Purity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76200" y="2105025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2"/>
                </a:solidFill>
                <a:latin typeface="Cooper Black" panose="0208090404030B020404" pitchFamily="18" charset="0"/>
              </a:rPr>
              <a:t>The “world” we live in:</a:t>
            </a: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647700" y="274320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>
                <a:solidFill>
                  <a:srgbClr val="660033"/>
                </a:solidFill>
                <a:latin typeface="Eras Bold ITC" panose="020B0907030504020204" pitchFamily="34" charset="0"/>
              </a:rPr>
              <a:t>Alcohol is the drink of choice</a:t>
            </a:r>
          </a:p>
        </p:txBody>
      </p:sp>
      <p:sp>
        <p:nvSpPr>
          <p:cNvPr id="126987" name="Rectangle 11"/>
          <p:cNvSpPr>
            <a:spLocks noChangeArrowheads="1"/>
          </p:cNvSpPr>
          <p:nvPr/>
        </p:nvSpPr>
        <p:spPr bwMode="auto">
          <a:xfrm>
            <a:off x="647700" y="3929063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 dirty="0">
                <a:solidFill>
                  <a:srgbClr val="660033"/>
                </a:solidFill>
                <a:latin typeface="Eras Bold ITC" panose="020B0907030504020204" pitchFamily="34" charset="0"/>
              </a:rPr>
              <a:t>Gambling (incl. lottery) is encouraged</a:t>
            </a:r>
          </a:p>
        </p:txBody>
      </p:sp>
      <p:sp>
        <p:nvSpPr>
          <p:cNvPr id="126988" name="Rectangle 12"/>
          <p:cNvSpPr>
            <a:spLocks noChangeArrowheads="1"/>
          </p:cNvSpPr>
          <p:nvPr/>
        </p:nvSpPr>
        <p:spPr bwMode="auto">
          <a:xfrm>
            <a:off x="647700" y="3324225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>
                <a:solidFill>
                  <a:srgbClr val="660033"/>
                </a:solidFill>
                <a:latin typeface="Eras Bold ITC" panose="020B0907030504020204" pitchFamily="34" charset="0"/>
              </a:rPr>
              <a:t>Murder (abortion) is legalized</a:t>
            </a:r>
          </a:p>
        </p:txBody>
      </p:sp>
      <p:sp>
        <p:nvSpPr>
          <p:cNvPr id="126989" name="Rectangle 13"/>
          <p:cNvSpPr>
            <a:spLocks noChangeArrowheads="1"/>
          </p:cNvSpPr>
          <p:nvPr/>
        </p:nvSpPr>
        <p:spPr bwMode="auto">
          <a:xfrm>
            <a:off x="647700" y="454818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>
                <a:solidFill>
                  <a:srgbClr val="660033"/>
                </a:solidFill>
                <a:latin typeface="Eras Bold ITC" panose="020B0907030504020204" pitchFamily="34" charset="0"/>
              </a:rPr>
              <a:t>Prostitution is rampant</a:t>
            </a:r>
          </a:p>
        </p:txBody>
      </p:sp>
      <p:sp>
        <p:nvSpPr>
          <p:cNvPr id="126990" name="Rectangle 14"/>
          <p:cNvSpPr>
            <a:spLocks noChangeArrowheads="1"/>
          </p:cNvSpPr>
          <p:nvPr/>
        </p:nvSpPr>
        <p:spPr bwMode="auto">
          <a:xfrm>
            <a:off x="647700" y="513873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>
                <a:solidFill>
                  <a:srgbClr val="660033"/>
                </a:solidFill>
                <a:latin typeface="Eras Bold ITC" panose="020B0907030504020204" pitchFamily="34" charset="0"/>
              </a:rPr>
              <a:t>Premarital &amp; extramarital sex abounds</a:t>
            </a:r>
          </a:p>
        </p:txBody>
      </p:sp>
      <p:sp>
        <p:nvSpPr>
          <p:cNvPr id="126991" name="Rectangle 15"/>
          <p:cNvSpPr>
            <a:spLocks noChangeArrowheads="1"/>
          </p:cNvSpPr>
          <p:nvPr/>
        </p:nvSpPr>
        <p:spPr bwMode="auto">
          <a:xfrm>
            <a:off x="647700" y="569118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>
                <a:solidFill>
                  <a:srgbClr val="660033"/>
                </a:solidFill>
                <a:latin typeface="Eras Bold ITC" panose="020B0907030504020204" pitchFamily="34" charset="0"/>
              </a:rPr>
              <a:t>Lying has been institutionalized</a:t>
            </a:r>
          </a:p>
        </p:txBody>
      </p:sp>
      <p:sp>
        <p:nvSpPr>
          <p:cNvPr id="126992" name="Rectangle 16"/>
          <p:cNvSpPr>
            <a:spLocks noChangeArrowheads="1"/>
          </p:cNvSpPr>
          <p:nvPr/>
        </p:nvSpPr>
        <p:spPr bwMode="auto">
          <a:xfrm>
            <a:off x="647700" y="626268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>
                <a:solidFill>
                  <a:srgbClr val="660033"/>
                </a:solidFill>
                <a:latin typeface="Eras Bold ITC" panose="020B0907030504020204" pitchFamily="34" charset="0"/>
              </a:rPr>
              <a:t>Homosexuality is glorified</a:t>
            </a:r>
          </a:p>
        </p:txBody>
      </p:sp>
      <p:pic>
        <p:nvPicPr>
          <p:cNvPr id="126993" name="Picture 17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6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6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6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6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6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5" grpId="0" autoUpdateAnimBg="0"/>
      <p:bldP spid="126987" grpId="0" autoUpdateAnimBg="0"/>
      <p:bldP spid="126988" grpId="0" autoUpdateAnimBg="0"/>
      <p:bldP spid="126989" grpId="0" autoUpdateAnimBg="0"/>
      <p:bldP spid="126990" grpId="0" autoUpdateAnimBg="0"/>
      <p:bldP spid="126991" grpId="0" autoUpdateAnimBg="0"/>
      <p:bldP spid="12699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29027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29029" name="Text Box 5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29035" name="Text Box 11"/>
          <p:cNvSpPr txBox="1">
            <a:spLocks noChangeArrowheads="1"/>
          </p:cNvSpPr>
          <p:nvPr/>
        </p:nvSpPr>
        <p:spPr bwMode="auto">
          <a:xfrm>
            <a:off x="5010150" y="228600"/>
            <a:ext cx="413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2.  Moral Purity</a:t>
            </a:r>
          </a:p>
        </p:txBody>
      </p:sp>
      <p:pic>
        <p:nvPicPr>
          <p:cNvPr id="129037" name="Picture 13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13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7" y="2209800"/>
            <a:ext cx="855821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Christians are to live morally pure lives: 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Tim. 5:22; Titus 2:11-12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187" y="3418582"/>
            <a:ext cx="85808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Sin is pleasurable, but deceitful: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Heb. 11:25; 3:13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8" y="4546193"/>
            <a:ext cx="821824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Sin isn’t worth it because it brings death!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Rom. 6:23; Gal. 5:19-21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88" y="5628382"/>
            <a:ext cx="85808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200" b="1" dirty="0">
                <a:latin typeface="Gill Sans MT" panose="020B0502020104020203" pitchFamily="34" charset="0"/>
              </a:rPr>
              <a:t>We live in a sea of sensuality:  </a:t>
            </a:r>
            <a:r>
              <a:rPr lang="en-US" altLang="en-US" sz="32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Rom. 6:16; 1 Thess. 5:22; 1 Cor. 10:13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33123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33128" name="Text Box 8"/>
          <p:cNvSpPr txBox="1">
            <a:spLocks noChangeArrowheads="1"/>
          </p:cNvSpPr>
          <p:nvPr/>
        </p:nvSpPr>
        <p:spPr bwMode="auto">
          <a:xfrm>
            <a:off x="4953000" y="228600"/>
            <a:ext cx="4133850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400" dirty="0">
                <a:latin typeface="Cooper Black" panose="0208090404030B020404" pitchFamily="18" charset="0"/>
              </a:rPr>
              <a:t>3.  Bearing Fruit</a:t>
            </a:r>
          </a:p>
        </p:txBody>
      </p:sp>
      <p:pic>
        <p:nvPicPr>
          <p:cNvPr id="133133" name="Picture 13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400" y="1905000"/>
            <a:ext cx="8786813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3000" b="1" dirty="0">
                <a:latin typeface="Gill Sans MT" panose="020B0502020104020203" pitchFamily="34" charset="0"/>
              </a:rPr>
              <a:t>An ‘apple-less’ apple tree is worthless:  </a:t>
            </a:r>
            <a:r>
              <a:rPr lang="en-US" altLang="en-US" sz="30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Jn. 15:2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09600" y="2514600"/>
            <a:ext cx="8580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"/>
            </a:pPr>
            <a:r>
              <a:rPr lang="en-US" altLang="en-US" b="1" dirty="0">
                <a:latin typeface="Gill Sans MT" panose="020B0502020104020203" pitchFamily="34" charset="0"/>
              </a:rPr>
              <a:t>Lead others to Christ: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Tim. 2:4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9601" y="2986238"/>
            <a:ext cx="8218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"/>
            </a:pPr>
            <a:r>
              <a:rPr lang="en-US" altLang="en-US" b="1" dirty="0">
                <a:latin typeface="Gill Sans MT" panose="020B0502020104020203" pitchFamily="34" charset="0"/>
              </a:rPr>
              <a:t>Restore the unfaithful: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Gal. 6:1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09601" y="3474720"/>
            <a:ext cx="8580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"/>
            </a:pPr>
            <a:r>
              <a:rPr lang="en-US" altLang="en-US" b="1" dirty="0">
                <a:latin typeface="Gill Sans MT" panose="020B0502020104020203" pitchFamily="34" charset="0"/>
              </a:rPr>
              <a:t>Practice undefiled religion: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Jas. 1:27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9601" y="3988068"/>
            <a:ext cx="8580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"/>
            </a:pPr>
            <a:r>
              <a:rPr lang="en-US" altLang="en-US" b="1" dirty="0">
                <a:latin typeface="Gill Sans MT" panose="020B0502020104020203" pitchFamily="34" charset="0"/>
              </a:rPr>
              <a:t>Share with those in need: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Matt. 25; Heb. 13:16; 1 Jn. 3:17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21633" y="4465320"/>
            <a:ext cx="8580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"/>
            </a:pPr>
            <a:r>
              <a:rPr lang="en-US" altLang="en-US" b="1" dirty="0">
                <a:latin typeface="Gill Sans MT" panose="020B0502020104020203" pitchFamily="34" charset="0"/>
              </a:rPr>
              <a:t>Be a good citizen: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Pet. 2:13-17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41686" y="4918055"/>
            <a:ext cx="8580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"/>
            </a:pPr>
            <a:r>
              <a:rPr lang="en-US" altLang="en-US" b="1" dirty="0">
                <a:latin typeface="Gill Sans MT" panose="020B0502020104020203" pitchFamily="34" charset="0"/>
              </a:rPr>
              <a:t>Be a good family member: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Eph. 5:25, etc.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44048" y="5379720"/>
            <a:ext cx="8580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"/>
            </a:pPr>
            <a:r>
              <a:rPr lang="en-US" altLang="en-US" b="1" dirty="0">
                <a:latin typeface="Gill Sans MT" panose="020B0502020104020203" pitchFamily="34" charset="0"/>
              </a:rPr>
              <a:t>Live righteously: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Gal. 5:22-23; Matt. 5:13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44048" y="5832455"/>
            <a:ext cx="8580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"/>
            </a:pPr>
            <a:r>
              <a:rPr lang="en-US" altLang="en-US" b="1" dirty="0">
                <a:latin typeface="Gill Sans MT" panose="020B0502020104020203" pitchFamily="34" charset="0"/>
              </a:rPr>
              <a:t>Be zealous of good works: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Titus 2:14; 1 Pet. 4:16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42444" y="6304895"/>
            <a:ext cx="8580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"/>
            </a:pPr>
            <a:r>
              <a:rPr lang="en-US" altLang="en-US" b="1" dirty="0">
                <a:latin typeface="Gill Sans MT" panose="020B0502020104020203" pitchFamily="34" charset="0"/>
              </a:rPr>
              <a:t>Be a worker for the Lord:  </a:t>
            </a:r>
            <a:r>
              <a:rPr lang="en-US" altLang="en-US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Cor. 15:58; Eph. 4:16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5105400" y="501650"/>
            <a:ext cx="403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Conclusion</a:t>
            </a:r>
          </a:p>
        </p:txBody>
      </p:sp>
      <p:grpSp>
        <p:nvGrpSpPr>
          <p:cNvPr id="87050" name="Group 10"/>
          <p:cNvGrpSpPr>
            <a:grpSpLocks/>
          </p:cNvGrpSpPr>
          <p:nvPr/>
        </p:nvGrpSpPr>
        <p:grpSpPr bwMode="auto">
          <a:xfrm>
            <a:off x="180975" y="5257801"/>
            <a:ext cx="8615370" cy="1455738"/>
            <a:chOff x="240" y="2736"/>
            <a:chExt cx="5427" cy="917"/>
          </a:xfrm>
        </p:grpSpPr>
        <p:sp>
          <p:nvSpPr>
            <p:cNvPr id="87051" name="Text Box 11"/>
            <p:cNvSpPr txBox="1">
              <a:spLocks noChangeArrowheads="1"/>
            </p:cNvSpPr>
            <p:nvPr/>
          </p:nvSpPr>
          <p:spPr bwMode="auto">
            <a:xfrm>
              <a:off x="570" y="3130"/>
              <a:ext cx="5097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Let us strive to be ever faithful because a Christian</a:t>
              </a:r>
            </a:p>
            <a:p>
              <a:r>
                <a:rPr lang="en-US" altLang="en-US" dirty="0">
                  <a:latin typeface="Cooper Black" panose="0208090404030B020404" pitchFamily="18" charset="0"/>
                </a:rPr>
                <a:t>can be lost!  </a:t>
              </a:r>
              <a:r>
                <a:rPr lang="en-US" altLang="en-US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Heb. 10:39</a:t>
              </a:r>
            </a:p>
          </p:txBody>
        </p:sp>
        <p:pic>
          <p:nvPicPr>
            <p:cNvPr id="87052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736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87053" name="Group 13"/>
          <p:cNvGrpSpPr>
            <a:grpSpLocks/>
          </p:cNvGrpSpPr>
          <p:nvPr/>
        </p:nvGrpSpPr>
        <p:grpSpPr bwMode="auto">
          <a:xfrm>
            <a:off x="180975" y="1981200"/>
            <a:ext cx="8934456" cy="1087438"/>
            <a:chOff x="240" y="2736"/>
            <a:chExt cx="5628" cy="685"/>
          </a:xfrm>
        </p:grpSpPr>
        <p:sp>
          <p:nvSpPr>
            <p:cNvPr id="87054" name="Text Box 14"/>
            <p:cNvSpPr txBox="1">
              <a:spLocks noChangeArrowheads="1"/>
            </p:cNvSpPr>
            <p:nvPr/>
          </p:nvSpPr>
          <p:spPr bwMode="auto">
            <a:xfrm>
              <a:off x="570" y="3130"/>
              <a:ext cx="5298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Many start the Christian life, but only a few finish.</a:t>
              </a:r>
            </a:p>
          </p:txBody>
        </p:sp>
        <p:pic>
          <p:nvPicPr>
            <p:cNvPr id="87055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736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7057" name="Rectangle 17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87058" name="WordArt 18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87059" name="Text Box 19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pic>
        <p:nvPicPr>
          <p:cNvPr id="87060" name="Picture 20" descr="C:\Data\PERSONAL\CHURCH\images\bible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15</a:t>
            </a:fld>
            <a:endParaRPr lang="en-US" altLang="en-US"/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52400" y="3027362"/>
            <a:ext cx="5770569" cy="1087438"/>
            <a:chOff x="240" y="2736"/>
            <a:chExt cx="3635" cy="685"/>
          </a:xfrm>
        </p:grpSpPr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570" y="3130"/>
              <a:ext cx="330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Departures are usually gradual.</a:t>
              </a:r>
            </a:p>
          </p:txBody>
        </p:sp>
        <p:pic>
          <p:nvPicPr>
            <p:cNvPr id="16" name="Picture 1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736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52400" y="4170362"/>
            <a:ext cx="8081972" cy="1087438"/>
            <a:chOff x="240" y="2736"/>
            <a:chExt cx="5091" cy="685"/>
          </a:xfrm>
        </p:grpSpPr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570" y="3130"/>
              <a:ext cx="4761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dirty="0">
                  <a:latin typeface="Cooper Black" panose="0208090404030B020404" pitchFamily="18" charset="0"/>
                </a:rPr>
                <a:t>Don’t think </a:t>
              </a:r>
              <a:r>
                <a:rPr lang="en-US" altLang="en-US">
                  <a:latin typeface="Cooper Black" panose="0208090404030B020404" pitchFamily="18" charset="0"/>
                </a:rPr>
                <a:t>it can’t </a:t>
              </a:r>
              <a:r>
                <a:rPr lang="en-US" altLang="en-US" dirty="0">
                  <a:latin typeface="Cooper Black" panose="0208090404030B020404" pitchFamily="18" charset="0"/>
                </a:rPr>
                <a:t>happen to you!  </a:t>
              </a:r>
              <a:r>
                <a:rPr lang="en-US" altLang="en-US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1 Cor. 10:12</a:t>
              </a:r>
            </a:p>
          </p:txBody>
        </p:sp>
        <p:pic>
          <p:nvPicPr>
            <p:cNvPr id="19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2736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7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104775"/>
            <a:ext cx="8839200" cy="2438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 rot="-821033">
            <a:off x="762000" y="381000"/>
            <a:ext cx="523875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"grow in the grace</a:t>
            </a:r>
          </a:p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and knowledge</a:t>
            </a:r>
          </a:p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of the Lord"</a:t>
            </a:r>
          </a:p>
        </p:txBody>
      </p:sp>
      <p:grpSp>
        <p:nvGrpSpPr>
          <p:cNvPr id="2070" name="Group 22"/>
          <p:cNvGrpSpPr>
            <a:grpSpLocks/>
          </p:cNvGrpSpPr>
          <p:nvPr/>
        </p:nvGrpSpPr>
        <p:grpSpPr bwMode="auto">
          <a:xfrm>
            <a:off x="161925" y="4171950"/>
            <a:ext cx="8667750" cy="1041400"/>
            <a:chOff x="228" y="2304"/>
            <a:chExt cx="5460" cy="656"/>
          </a:xfrm>
        </p:grpSpPr>
        <p:sp>
          <p:nvSpPr>
            <p:cNvPr id="2063" name="Text Box 15"/>
            <p:cNvSpPr txBox="1">
              <a:spLocks noChangeArrowheads="1"/>
            </p:cNvSpPr>
            <p:nvPr/>
          </p:nvSpPr>
          <p:spPr bwMode="auto">
            <a:xfrm>
              <a:off x="570" y="2438"/>
              <a:ext cx="511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600">
                  <a:latin typeface="Cooper Black" panose="0208090404030B020404" pitchFamily="18" charset="0"/>
                </a:rPr>
                <a:t>Lesson #2:  </a:t>
              </a:r>
              <a:r>
                <a:rPr lang="en-US" altLang="en-US" sz="2600">
                  <a:solidFill>
                    <a:srgbClr val="006600"/>
                  </a:solidFill>
                  <a:latin typeface="Cooper Black" panose="0208090404030B020404" pitchFamily="18" charset="0"/>
                </a:rPr>
                <a:t>Adding To Your Faith</a:t>
              </a:r>
              <a:r>
                <a:rPr lang="en-US" altLang="en-US" sz="2600">
                  <a:latin typeface="Cooper Black" panose="0208090404030B020404" pitchFamily="18" charset="0"/>
                </a:rPr>
                <a:t> </a:t>
              </a:r>
              <a:r>
                <a:rPr lang="en-US" altLang="en-US" sz="2600">
                  <a:solidFill>
                    <a:srgbClr val="FF0000"/>
                  </a:solidFill>
                  <a:latin typeface="Cooper Black" panose="0208090404030B020404" pitchFamily="18" charset="0"/>
                </a:rPr>
                <a:t>(2 Pet. 1:5-11)</a:t>
              </a:r>
            </a:p>
          </p:txBody>
        </p:sp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" y="2304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71" name="Group 23"/>
          <p:cNvGrpSpPr>
            <a:grpSpLocks/>
          </p:cNvGrpSpPr>
          <p:nvPr/>
        </p:nvGrpSpPr>
        <p:grpSpPr bwMode="auto">
          <a:xfrm>
            <a:off x="161925" y="5435600"/>
            <a:ext cx="8953500" cy="1041400"/>
            <a:chOff x="228" y="2980"/>
            <a:chExt cx="5640" cy="656"/>
          </a:xfrm>
        </p:grpSpPr>
        <p:sp>
          <p:nvSpPr>
            <p:cNvPr id="2065" name="Text Box 17"/>
            <p:cNvSpPr txBox="1">
              <a:spLocks noChangeArrowheads="1"/>
            </p:cNvSpPr>
            <p:nvPr/>
          </p:nvSpPr>
          <p:spPr bwMode="auto">
            <a:xfrm>
              <a:off x="570" y="3114"/>
              <a:ext cx="5298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600">
                  <a:latin typeface="Cooper Black" panose="0208090404030B020404" pitchFamily="18" charset="0"/>
                </a:rPr>
                <a:t>Lesson #3:  </a:t>
              </a:r>
              <a:r>
                <a:rPr lang="en-US" altLang="en-US" sz="2600">
                  <a:solidFill>
                    <a:srgbClr val="006600"/>
                  </a:solidFill>
                  <a:latin typeface="Cooper Black" panose="0208090404030B020404" pitchFamily="18" charset="0"/>
                </a:rPr>
                <a:t>Unspotted From the World</a:t>
              </a:r>
              <a:r>
                <a:rPr lang="en-US" altLang="en-US" sz="2600">
                  <a:latin typeface="Cooper Black" panose="0208090404030B020404" pitchFamily="18" charset="0"/>
                </a:rPr>
                <a:t> </a:t>
              </a:r>
              <a:r>
                <a:rPr lang="en-US" altLang="en-US" sz="2600">
                  <a:solidFill>
                    <a:srgbClr val="FF0000"/>
                  </a:solidFill>
                  <a:latin typeface="Cooper Black" panose="0208090404030B020404" pitchFamily="18" charset="0"/>
                </a:rPr>
                <a:t>(Jas. 1:27)</a:t>
              </a:r>
            </a:p>
          </p:txBody>
        </p:sp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" y="2980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61925" y="2892425"/>
            <a:ext cx="7796213" cy="1041400"/>
            <a:chOff x="216" y="1636"/>
            <a:chExt cx="4911" cy="656"/>
          </a:xfrm>
        </p:grpSpPr>
        <p:sp>
          <p:nvSpPr>
            <p:cNvPr id="2061" name="Text Box 13"/>
            <p:cNvSpPr txBox="1">
              <a:spLocks noChangeArrowheads="1"/>
            </p:cNvSpPr>
            <p:nvPr/>
          </p:nvSpPr>
          <p:spPr bwMode="auto">
            <a:xfrm>
              <a:off x="576" y="1758"/>
              <a:ext cx="4551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600" dirty="0">
                  <a:latin typeface="Cooper Black" panose="0208090404030B020404" pitchFamily="18" charset="0"/>
                </a:rPr>
                <a:t>Lesson #1:  </a:t>
              </a:r>
              <a:r>
                <a:rPr lang="en-US" altLang="en-US" sz="2600" dirty="0">
                  <a:solidFill>
                    <a:srgbClr val="006600"/>
                  </a:solidFill>
                  <a:latin typeface="Cooper Black" panose="0208090404030B020404" pitchFamily="18" charset="0"/>
                </a:rPr>
                <a:t>First Things First</a:t>
              </a:r>
              <a:r>
                <a:rPr lang="en-US" altLang="en-US" sz="2600" dirty="0">
                  <a:latin typeface="Cooper Black" panose="0208090404030B020404" pitchFamily="18" charset="0"/>
                </a:rPr>
                <a:t> </a:t>
              </a:r>
              <a:r>
                <a:rPr lang="en-US" altLang="en-US" sz="2600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(Matt. 6:33)</a:t>
              </a:r>
              <a:r>
                <a:rPr lang="en-US" altLang="en-US" sz="2600" dirty="0">
                  <a:latin typeface="Cooper Black" panose="0208090404030B020404" pitchFamily="18" charset="0"/>
                </a:rPr>
                <a:t> </a:t>
              </a:r>
            </a:p>
          </p:txBody>
        </p:sp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" y="1636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7062788" y="1976438"/>
            <a:ext cx="170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Berlin Sans FB Demi" panose="020E0802020502020306" pitchFamily="34" charset="0"/>
              </a:rPr>
              <a:t>2 Peter 3:18</a:t>
            </a:r>
          </a:p>
        </p:txBody>
      </p:sp>
      <p:pic>
        <p:nvPicPr>
          <p:cNvPr id="2079" name="Picture 31" descr="C:\Data\PERSONAL\CHURCH\images\bible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33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152400" y="104775"/>
            <a:ext cx="8839200" cy="2438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02403" name="WordArt 3"/>
          <p:cNvSpPr>
            <a:spLocks noChangeArrowheads="1" noChangeShapeType="1" noTextEdit="1"/>
          </p:cNvSpPr>
          <p:nvPr/>
        </p:nvSpPr>
        <p:spPr bwMode="auto">
          <a:xfrm rot="-821033">
            <a:off x="762000" y="381000"/>
            <a:ext cx="5238750" cy="2133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"grow in the grace</a:t>
            </a:r>
          </a:p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and knowledge</a:t>
            </a:r>
          </a:p>
          <a:p>
            <a:pPr algn="ctr"/>
            <a:r>
              <a:rPr lang="en-US" sz="44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of the Lord"</a:t>
            </a:r>
          </a:p>
        </p:txBody>
      </p:sp>
      <p:sp>
        <p:nvSpPr>
          <p:cNvPr id="102405" name="Text Box 5"/>
          <p:cNvSpPr txBox="1">
            <a:spLocks noChangeArrowheads="1"/>
          </p:cNvSpPr>
          <p:nvPr/>
        </p:nvSpPr>
        <p:spPr bwMode="auto">
          <a:xfrm>
            <a:off x="7062788" y="1976438"/>
            <a:ext cx="1700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Berlin Sans FB Demi" panose="020E0802020502020306" pitchFamily="34" charset="0"/>
              </a:rPr>
              <a:t>2 Peter 3:18</a:t>
            </a:r>
          </a:p>
        </p:txBody>
      </p:sp>
      <p:pic>
        <p:nvPicPr>
          <p:cNvPr id="102409" name="Picture 9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33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0" y="2789873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Baptism is the beginning, not the end of Christianity: 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Rom. 6:12-14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-1" y="4048780"/>
            <a:ext cx="90154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To be eternally saved we must remain faithful: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Rev. 2:10; 1 Pet. 1:9; 1 Cor. 15:58; 2 Tim. 4:7-8; 1 Jn. 2:1-2; 1:8, 9; Acts 8:22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0" y="5648980"/>
            <a:ext cx="8991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Three major areas to be faithful…</a:t>
            </a:r>
            <a:endParaRPr lang="en-US" altLang="en-US" sz="2800" b="1" i="1" dirty="0">
              <a:solidFill>
                <a:srgbClr val="FF0000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152400" y="104775"/>
            <a:ext cx="8839200" cy="2438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99331" name="WordArt 3"/>
          <p:cNvSpPr>
            <a:spLocks noChangeArrowheads="1" noChangeShapeType="1" noTextEdit="1"/>
          </p:cNvSpPr>
          <p:nvPr/>
        </p:nvSpPr>
        <p:spPr bwMode="auto">
          <a:xfrm rot="-821033">
            <a:off x="228600" y="490538"/>
            <a:ext cx="6076950" cy="1416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2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grpSp>
        <p:nvGrpSpPr>
          <p:cNvPr id="99332" name="Group 4"/>
          <p:cNvGrpSpPr>
            <a:grpSpLocks/>
          </p:cNvGrpSpPr>
          <p:nvPr/>
        </p:nvGrpSpPr>
        <p:grpSpPr bwMode="auto">
          <a:xfrm>
            <a:off x="2095500" y="4143375"/>
            <a:ext cx="4048125" cy="1041400"/>
            <a:chOff x="228" y="2304"/>
            <a:chExt cx="2550" cy="656"/>
          </a:xfrm>
        </p:grpSpPr>
        <p:sp>
          <p:nvSpPr>
            <p:cNvPr id="99333" name="Text Box 5"/>
            <p:cNvSpPr txBox="1">
              <a:spLocks noChangeArrowheads="1"/>
            </p:cNvSpPr>
            <p:nvPr/>
          </p:nvSpPr>
          <p:spPr bwMode="auto">
            <a:xfrm>
              <a:off x="570" y="2330"/>
              <a:ext cx="220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>
                  <a:latin typeface="Cooper Black" panose="0208090404030B020404" pitchFamily="18" charset="0"/>
                </a:rPr>
                <a:t>Moral Purity</a:t>
              </a:r>
            </a:p>
          </p:txBody>
        </p:sp>
        <p:pic>
          <p:nvPicPr>
            <p:cNvPr id="99334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" y="2304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9335" name="Group 7"/>
          <p:cNvGrpSpPr>
            <a:grpSpLocks/>
          </p:cNvGrpSpPr>
          <p:nvPr/>
        </p:nvGrpSpPr>
        <p:grpSpPr bwMode="auto">
          <a:xfrm>
            <a:off x="2085975" y="5359400"/>
            <a:ext cx="4232275" cy="1041400"/>
            <a:chOff x="228" y="2980"/>
            <a:chExt cx="2666" cy="656"/>
          </a:xfrm>
        </p:grpSpPr>
        <p:sp>
          <p:nvSpPr>
            <p:cNvPr id="99336" name="Text Box 8"/>
            <p:cNvSpPr txBox="1">
              <a:spLocks noChangeArrowheads="1"/>
            </p:cNvSpPr>
            <p:nvPr/>
          </p:nvSpPr>
          <p:spPr bwMode="auto">
            <a:xfrm>
              <a:off x="570" y="3006"/>
              <a:ext cx="232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>
                  <a:latin typeface="Cooper Black" panose="0208090404030B020404" pitchFamily="18" charset="0"/>
                </a:rPr>
                <a:t>Bearing Fruit</a:t>
              </a:r>
            </a:p>
          </p:txBody>
        </p:sp>
        <p:pic>
          <p:nvPicPr>
            <p:cNvPr id="99337" name="Picture 9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" y="2980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9338" name="Group 10"/>
          <p:cNvGrpSpPr>
            <a:grpSpLocks/>
          </p:cNvGrpSpPr>
          <p:nvPr/>
        </p:nvGrpSpPr>
        <p:grpSpPr bwMode="auto">
          <a:xfrm>
            <a:off x="2085975" y="2997200"/>
            <a:ext cx="4951413" cy="1041400"/>
            <a:chOff x="216" y="1636"/>
            <a:chExt cx="3119" cy="656"/>
          </a:xfrm>
        </p:grpSpPr>
        <p:sp>
          <p:nvSpPr>
            <p:cNvPr id="99339" name="Text Box 11"/>
            <p:cNvSpPr txBox="1">
              <a:spLocks noChangeArrowheads="1"/>
            </p:cNvSpPr>
            <p:nvPr/>
          </p:nvSpPr>
          <p:spPr bwMode="auto">
            <a:xfrm>
              <a:off x="576" y="1650"/>
              <a:ext cx="275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4000">
                  <a:latin typeface="Cooper Black" panose="0208090404030B020404" pitchFamily="18" charset="0"/>
                </a:rPr>
                <a:t>Worshiping God</a:t>
              </a:r>
            </a:p>
          </p:txBody>
        </p:sp>
        <p:pic>
          <p:nvPicPr>
            <p:cNvPr id="99340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" y="1636"/>
              <a:ext cx="288" cy="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9345" name="Text Box 17"/>
          <p:cNvSpPr txBox="1">
            <a:spLocks noChangeArrowheads="1"/>
          </p:cNvSpPr>
          <p:nvPr/>
        </p:nvSpPr>
        <p:spPr bwMode="auto">
          <a:xfrm>
            <a:off x="2692400" y="1976438"/>
            <a:ext cx="622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pic>
        <p:nvPicPr>
          <p:cNvPr id="99346" name="Picture 18" descr="C:\Data\PERSONAL\CHURCH\images\bible_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04800"/>
            <a:ext cx="1333500" cy="125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00355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00370" name="Text Box 18"/>
          <p:cNvSpPr txBox="1">
            <a:spLocks noChangeArrowheads="1"/>
          </p:cNvSpPr>
          <p:nvPr/>
        </p:nvSpPr>
        <p:spPr bwMode="auto">
          <a:xfrm>
            <a:off x="5010150" y="228600"/>
            <a:ext cx="413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1.  Worshiping God</a:t>
            </a:r>
          </a:p>
        </p:txBody>
      </p:sp>
      <p:pic>
        <p:nvPicPr>
          <p:cNvPr id="100376" name="Picture 24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2286000"/>
            <a:ext cx="8991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A faithful Christian is a worshiping Christian: 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Acts 2:42; 1 Pet. 2:5; 1 Cor. 11:17-18; Heb. 10:24-31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-1" y="3541693"/>
            <a:ext cx="901541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800" b="1" dirty="0">
                <a:latin typeface="Gill Sans MT" panose="020B0502020104020203" pitchFamily="34" charset="0"/>
              </a:rPr>
              <a:t>Must worship God as He designates:  </a:t>
            </a:r>
            <a:r>
              <a:rPr lang="en-US" altLang="en-US" sz="28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Jn. 4:24; 17:17; Matt. 15:9; Mal. 1:10, 13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09571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5010150" y="228600"/>
            <a:ext cx="413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1.  Worshiping God</a:t>
            </a:r>
          </a:p>
        </p:txBody>
      </p:sp>
      <p:sp>
        <p:nvSpPr>
          <p:cNvPr id="109575" name="Rectangle 7"/>
          <p:cNvSpPr>
            <a:spLocks noChangeArrowheads="1"/>
          </p:cNvSpPr>
          <p:nvPr/>
        </p:nvSpPr>
        <p:spPr bwMode="auto">
          <a:xfrm>
            <a:off x="647700" y="3702050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>
                <a:solidFill>
                  <a:srgbClr val="660033"/>
                </a:solidFill>
                <a:latin typeface="Eras Bold ITC" panose="020B0907030504020204" pitchFamily="34" charset="0"/>
              </a:rPr>
              <a:t>Elements:  </a:t>
            </a:r>
            <a:r>
              <a:rPr lang="en-US" altLang="en-US" sz="2800">
                <a:solidFill>
                  <a:srgbClr val="FF0000"/>
                </a:solidFill>
                <a:latin typeface="Eras Bold ITC" panose="020B0907030504020204" pitchFamily="34" charset="0"/>
              </a:rPr>
              <a:t>1 Cor. 11:23-26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76200" y="2105025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2"/>
                </a:solidFill>
                <a:latin typeface="Cooper Black" panose="0208090404030B020404" pitchFamily="18" charset="0"/>
              </a:rPr>
              <a:t>Worshiping God “in spirit and truth” (Jn. 4:24).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-76200" y="2876550"/>
            <a:ext cx="41529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3200" dirty="0">
                <a:latin typeface="Cooper Black" panose="0208090404030B020404" pitchFamily="18" charset="0"/>
              </a:rPr>
              <a:t>Lord’s Supper</a:t>
            </a:r>
          </a:p>
        </p:txBody>
      </p:sp>
      <p:sp>
        <p:nvSpPr>
          <p:cNvPr id="109580" name="Rectangle 12"/>
          <p:cNvSpPr>
            <a:spLocks noChangeArrowheads="1"/>
          </p:cNvSpPr>
          <p:nvPr/>
        </p:nvSpPr>
        <p:spPr bwMode="auto">
          <a:xfrm>
            <a:off x="647700" y="445293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>
                <a:solidFill>
                  <a:srgbClr val="660033"/>
                </a:solidFill>
                <a:latin typeface="Eras Bold ITC" panose="020B0907030504020204" pitchFamily="34" charset="0"/>
              </a:rPr>
              <a:t>Time:  </a:t>
            </a:r>
            <a:r>
              <a:rPr lang="en-US" altLang="en-US" sz="2800">
                <a:solidFill>
                  <a:srgbClr val="FF0000"/>
                </a:solidFill>
                <a:latin typeface="Eras Bold ITC" panose="020B0907030504020204" pitchFamily="34" charset="0"/>
              </a:rPr>
              <a:t>Acts 20:7 (1 Cor. 10:16)</a:t>
            </a:r>
          </a:p>
        </p:txBody>
      </p:sp>
      <p:sp>
        <p:nvSpPr>
          <p:cNvPr id="109581" name="Rectangle 13"/>
          <p:cNvSpPr>
            <a:spLocks noChangeArrowheads="1"/>
          </p:cNvSpPr>
          <p:nvPr/>
        </p:nvSpPr>
        <p:spPr bwMode="auto">
          <a:xfrm>
            <a:off x="638175" y="5224463"/>
            <a:ext cx="78486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 dirty="0">
                <a:solidFill>
                  <a:srgbClr val="660033"/>
                </a:solidFill>
                <a:latin typeface="Eras Bold ITC" panose="020B0907030504020204" pitchFamily="34" charset="0"/>
              </a:rPr>
              <a:t>Manner (“spirit”):  </a:t>
            </a:r>
            <a:r>
              <a:rPr lang="en-US" altLang="en-US" sz="2800" dirty="0">
                <a:solidFill>
                  <a:srgbClr val="FF0000"/>
                </a:solidFill>
                <a:latin typeface="Eras Bold ITC" panose="020B0907030504020204" pitchFamily="34" charset="0"/>
              </a:rPr>
              <a:t>1 Cor. 11:27-29 </a:t>
            </a:r>
            <a:r>
              <a:rPr lang="en-US" altLang="en-US" sz="2800" dirty="0">
                <a:solidFill>
                  <a:srgbClr val="660033"/>
                </a:solidFill>
                <a:latin typeface="Eras Bold ITC" panose="020B0907030504020204" pitchFamily="34" charset="0"/>
              </a:rPr>
              <a:t>(the Lord’s Supper is a “memorial”; </a:t>
            </a:r>
            <a:r>
              <a:rPr lang="en-US" altLang="en-US" sz="2800" dirty="0">
                <a:solidFill>
                  <a:srgbClr val="FF0000"/>
                </a:solidFill>
                <a:latin typeface="Eras Bold ITC" panose="020B0907030504020204" pitchFamily="34" charset="0"/>
              </a:rPr>
              <a:t>vv. 24-25</a:t>
            </a:r>
            <a:r>
              <a:rPr lang="en-US" altLang="en-US" sz="2800" dirty="0">
                <a:solidFill>
                  <a:srgbClr val="660033"/>
                </a:solidFill>
                <a:latin typeface="Eras Bold ITC" panose="020B0907030504020204" pitchFamily="34" charset="0"/>
              </a:rPr>
              <a:t>)</a:t>
            </a:r>
          </a:p>
        </p:txBody>
      </p:sp>
      <p:pic>
        <p:nvPicPr>
          <p:cNvPr id="109582" name="Picture 14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6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0"/>
            <a:ext cx="5143500" cy="6858000"/>
          </a:xfrm>
          <a:prstGeom prst="rect">
            <a:avLst/>
          </a:prstGeom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9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9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5" grpId="0" autoUpdateAnimBg="0"/>
      <p:bldP spid="109577" grpId="0" autoUpdateAnimBg="0"/>
      <p:bldP spid="109580" grpId="0" autoUpdateAnimBg="0"/>
      <p:bldP spid="10958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11619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5010150" y="228600"/>
            <a:ext cx="413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1.  Worshiping God</a:t>
            </a:r>
          </a:p>
        </p:txBody>
      </p:sp>
      <p:sp>
        <p:nvSpPr>
          <p:cNvPr id="111623" name="Rectangle 7"/>
          <p:cNvSpPr>
            <a:spLocks noChangeArrowheads="1"/>
          </p:cNvSpPr>
          <p:nvPr/>
        </p:nvSpPr>
        <p:spPr bwMode="auto">
          <a:xfrm>
            <a:off x="647700" y="3254375"/>
            <a:ext cx="82677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 dirty="0">
                <a:solidFill>
                  <a:srgbClr val="660033"/>
                </a:solidFill>
                <a:latin typeface="Eras Bold ITC" panose="020B0907030504020204" pitchFamily="34" charset="0"/>
              </a:rPr>
              <a:t>All gave weekly:  </a:t>
            </a:r>
            <a:r>
              <a:rPr lang="en-US" altLang="en-US" sz="2800" dirty="0">
                <a:solidFill>
                  <a:srgbClr val="FF0000"/>
                </a:solidFill>
                <a:latin typeface="Eras Bold ITC" panose="020B0907030504020204" pitchFamily="34" charset="0"/>
              </a:rPr>
              <a:t>1 Cor. 16:2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76200" y="2105025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2"/>
                </a:solidFill>
                <a:latin typeface="Cooper Black" panose="0208090404030B020404" pitchFamily="18" charset="0"/>
              </a:rPr>
              <a:t>Worshiping God “in spirit and truth” (Jn. 4:24).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81000" y="2590800"/>
            <a:ext cx="28575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latin typeface="Cooper Black" panose="0208090404030B020404" pitchFamily="18" charset="0"/>
              </a:rPr>
              <a:t>Giving</a:t>
            </a:r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647700" y="3805238"/>
            <a:ext cx="7848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 dirty="0">
                <a:solidFill>
                  <a:srgbClr val="660033"/>
                </a:solidFill>
                <a:latin typeface="Eras Bold ITC" panose="020B0907030504020204" pitchFamily="34" charset="0"/>
              </a:rPr>
              <a:t>Gave with purpose:  </a:t>
            </a:r>
            <a:r>
              <a:rPr lang="en-US" altLang="en-US" sz="2800" dirty="0">
                <a:solidFill>
                  <a:srgbClr val="FF0000"/>
                </a:solidFill>
                <a:latin typeface="Eras Bold ITC" panose="020B0907030504020204" pitchFamily="34" charset="0"/>
              </a:rPr>
              <a:t>2 Cor. 9:7</a:t>
            </a:r>
          </a:p>
        </p:txBody>
      </p:sp>
      <p:sp>
        <p:nvSpPr>
          <p:cNvPr id="111627" name="Rectangle 11"/>
          <p:cNvSpPr>
            <a:spLocks noChangeArrowheads="1"/>
          </p:cNvSpPr>
          <p:nvPr/>
        </p:nvSpPr>
        <p:spPr bwMode="auto">
          <a:xfrm>
            <a:off x="638175" y="4352925"/>
            <a:ext cx="7848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800">
                <a:solidFill>
                  <a:srgbClr val="660033"/>
                </a:solidFill>
                <a:latin typeface="Eras Bold ITC" panose="020B0907030504020204" pitchFamily="34" charset="0"/>
              </a:rPr>
              <a:t>How much?</a:t>
            </a:r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1143000" y="4910138"/>
            <a:ext cx="7848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en-US" sz="2600">
                <a:solidFill>
                  <a:srgbClr val="006600"/>
                </a:solidFill>
                <a:latin typeface="Eras Bold ITC" panose="020B0907030504020204" pitchFamily="34" charset="0"/>
              </a:rPr>
              <a:t>“as he may prosper”</a:t>
            </a:r>
            <a:r>
              <a:rPr lang="en-US" altLang="en-US" sz="2600">
                <a:solidFill>
                  <a:srgbClr val="660033"/>
                </a:solidFill>
                <a:latin typeface="Eras Bold ITC" panose="020B0907030504020204" pitchFamily="34" charset="0"/>
              </a:rPr>
              <a:t> </a:t>
            </a:r>
            <a:r>
              <a:rPr lang="en-US" altLang="en-US" sz="2600">
                <a:solidFill>
                  <a:srgbClr val="FF0000"/>
                </a:solidFill>
                <a:latin typeface="Eras Bold ITC" panose="020B0907030504020204" pitchFamily="34" charset="0"/>
              </a:rPr>
              <a:t>(1 Cor. 16:2)</a:t>
            </a:r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1143000" y="5397500"/>
            <a:ext cx="7848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en-US" sz="2600">
                <a:solidFill>
                  <a:srgbClr val="006600"/>
                </a:solidFill>
                <a:latin typeface="Eras Bold ITC" panose="020B0907030504020204" pitchFamily="34" charset="0"/>
              </a:rPr>
              <a:t>“with liberality”</a:t>
            </a:r>
            <a:r>
              <a:rPr lang="en-US" altLang="en-US" sz="2600">
                <a:solidFill>
                  <a:srgbClr val="660033"/>
                </a:solidFill>
                <a:latin typeface="Eras Bold ITC" panose="020B0907030504020204" pitchFamily="34" charset="0"/>
              </a:rPr>
              <a:t> </a:t>
            </a:r>
            <a:r>
              <a:rPr lang="en-US" altLang="en-US" sz="2600">
                <a:solidFill>
                  <a:srgbClr val="FF0000"/>
                </a:solidFill>
                <a:latin typeface="Eras Bold ITC" panose="020B0907030504020204" pitchFamily="34" charset="0"/>
              </a:rPr>
              <a:t>(Rom. 12:8)</a:t>
            </a:r>
          </a:p>
        </p:txBody>
      </p:sp>
      <p:sp>
        <p:nvSpPr>
          <p:cNvPr id="111630" name="Rectangle 14"/>
          <p:cNvSpPr>
            <a:spLocks noChangeArrowheads="1"/>
          </p:cNvSpPr>
          <p:nvPr/>
        </p:nvSpPr>
        <p:spPr bwMode="auto">
          <a:xfrm>
            <a:off x="1143000" y="5854700"/>
            <a:ext cx="7848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en-US" sz="2600">
                <a:solidFill>
                  <a:srgbClr val="006600"/>
                </a:solidFill>
                <a:latin typeface="Eras Bold ITC" panose="020B0907030504020204" pitchFamily="34" charset="0"/>
              </a:rPr>
              <a:t>“sacrificially”</a:t>
            </a:r>
            <a:r>
              <a:rPr lang="en-US" altLang="en-US" sz="2600">
                <a:solidFill>
                  <a:srgbClr val="660033"/>
                </a:solidFill>
                <a:latin typeface="Eras Bold ITC" panose="020B0907030504020204" pitchFamily="34" charset="0"/>
              </a:rPr>
              <a:t> </a:t>
            </a:r>
            <a:r>
              <a:rPr lang="en-US" altLang="en-US" sz="2600">
                <a:solidFill>
                  <a:srgbClr val="FF0000"/>
                </a:solidFill>
                <a:latin typeface="Eras Bold ITC" panose="020B0907030504020204" pitchFamily="34" charset="0"/>
              </a:rPr>
              <a:t>(Mk. 12:41-44)</a:t>
            </a:r>
          </a:p>
        </p:txBody>
      </p:sp>
      <p:sp>
        <p:nvSpPr>
          <p:cNvPr id="111631" name="Rectangle 15"/>
          <p:cNvSpPr>
            <a:spLocks noChangeArrowheads="1"/>
          </p:cNvSpPr>
          <p:nvPr/>
        </p:nvSpPr>
        <p:spPr bwMode="auto">
          <a:xfrm>
            <a:off x="1133475" y="6330950"/>
            <a:ext cx="7848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" panose="05000000000000000000" pitchFamily="2" charset="2"/>
              <a:buChar char="ü"/>
            </a:pPr>
            <a:r>
              <a:rPr lang="en-US" altLang="en-US" sz="2600">
                <a:solidFill>
                  <a:srgbClr val="006600"/>
                </a:solidFill>
                <a:latin typeface="Eras Bold ITC" panose="020B0907030504020204" pitchFamily="34" charset="0"/>
              </a:rPr>
              <a:t>“willingly”</a:t>
            </a:r>
            <a:r>
              <a:rPr lang="en-US" altLang="en-US" sz="2600">
                <a:solidFill>
                  <a:srgbClr val="660033"/>
                </a:solidFill>
                <a:latin typeface="Eras Bold ITC" panose="020B0907030504020204" pitchFamily="34" charset="0"/>
              </a:rPr>
              <a:t> </a:t>
            </a:r>
            <a:r>
              <a:rPr lang="en-US" altLang="en-US" sz="2600">
                <a:solidFill>
                  <a:srgbClr val="FF0000"/>
                </a:solidFill>
                <a:latin typeface="Eras Bold ITC" panose="020B0907030504020204" pitchFamily="34" charset="0"/>
              </a:rPr>
              <a:t>(2 Cor. 9:7; Lk. 6:38)</a:t>
            </a:r>
          </a:p>
        </p:txBody>
      </p:sp>
      <p:pic>
        <p:nvPicPr>
          <p:cNvPr id="111632" name="Picture 16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1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3" grpId="0" autoUpdateAnimBg="0"/>
      <p:bldP spid="111625" grpId="0" autoUpdateAnimBg="0"/>
      <p:bldP spid="111626" grpId="0" autoUpdateAnimBg="0"/>
      <p:bldP spid="111627" grpId="0" autoUpdateAnimBg="0"/>
      <p:bldP spid="111628" grpId="0" autoUpdateAnimBg="0"/>
      <p:bldP spid="111629" grpId="0" autoUpdateAnimBg="0"/>
      <p:bldP spid="111630" grpId="0" autoUpdateAnimBg="0"/>
      <p:bldP spid="11163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12643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010150" y="228600"/>
            <a:ext cx="413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1.  Worshiping God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76200" y="19050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 dirty="0">
                <a:solidFill>
                  <a:schemeClr val="accent2"/>
                </a:solidFill>
                <a:latin typeface="Cooper Black" panose="0208090404030B020404" pitchFamily="18" charset="0"/>
              </a:rPr>
              <a:t>Worshiping God </a:t>
            </a:r>
            <a:r>
              <a:rPr lang="en-US" altLang="en-US" sz="2800" i="1" dirty="0">
                <a:solidFill>
                  <a:schemeClr val="accent2"/>
                </a:solidFill>
                <a:latin typeface="Cooper Black" panose="0208090404030B020404" pitchFamily="18" charset="0"/>
              </a:rPr>
              <a:t>“in spirit and truth” </a:t>
            </a:r>
            <a:r>
              <a:rPr lang="en-US" altLang="en-US" sz="2800" dirty="0">
                <a:solidFill>
                  <a:schemeClr val="accent2"/>
                </a:solidFill>
                <a:latin typeface="Cooper Black" panose="0208090404030B020404" pitchFamily="18" charset="0"/>
              </a:rPr>
              <a:t>(Jn. 4:24).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04800" y="2543175"/>
            <a:ext cx="533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3200" dirty="0">
                <a:latin typeface="Cooper Black" panose="0208090404030B020404" pitchFamily="18" charset="0"/>
              </a:rPr>
              <a:t>Preaching &amp; Teaching</a:t>
            </a:r>
          </a:p>
        </p:txBody>
      </p:sp>
      <p:sp>
        <p:nvSpPr>
          <p:cNvPr id="112657" name="Rectangle 17"/>
          <p:cNvSpPr>
            <a:spLocks noChangeArrowheads="1"/>
          </p:cNvSpPr>
          <p:nvPr/>
        </p:nvSpPr>
        <p:spPr bwMode="auto">
          <a:xfrm>
            <a:off x="647700" y="3260725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FF0000"/>
                </a:solidFill>
                <a:latin typeface="Eras Bold ITC" panose="020B0907030504020204" pitchFamily="34" charset="0"/>
              </a:rPr>
              <a:t>Acts 2:42:</a:t>
            </a:r>
            <a:r>
              <a:rPr lang="en-US" altLang="en-US" dirty="0">
                <a:latin typeface="Eras Bold ITC" panose="020B0907030504020204" pitchFamily="34" charset="0"/>
              </a:rPr>
              <a:t>  </a:t>
            </a:r>
            <a:r>
              <a:rPr lang="en-US" altLang="en-US" dirty="0">
                <a:solidFill>
                  <a:srgbClr val="006600"/>
                </a:solidFill>
                <a:latin typeface="Eras Bold ITC" panose="020B0907030504020204" pitchFamily="34" charset="0"/>
              </a:rPr>
              <a:t>And they continued steadfastly in the apostles' doctrine and fellowship, in the breaking of bread, and in prayers. </a:t>
            </a:r>
            <a:r>
              <a:rPr lang="en-US" altLang="en-US" b="1" dirty="0">
                <a:solidFill>
                  <a:srgbClr val="FF0000"/>
                </a:solidFill>
                <a:latin typeface="Eras Bold ITC" panose="020B0907030504020204" pitchFamily="34" charset="0"/>
              </a:rPr>
              <a:t>cf. Acts 8:4</a:t>
            </a:r>
            <a:endParaRPr lang="en-US" altLang="en-US" dirty="0">
              <a:solidFill>
                <a:srgbClr val="006600"/>
              </a:solidFill>
              <a:latin typeface="Eras Bold ITC" panose="020B0907030504020204" pitchFamily="34" charset="0"/>
            </a:endParaRPr>
          </a:p>
        </p:txBody>
      </p:sp>
      <p:pic>
        <p:nvPicPr>
          <p:cNvPr id="112661" name="Picture 21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81000" y="4691062"/>
            <a:ext cx="85344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600" dirty="0">
                <a:solidFill>
                  <a:srgbClr val="660033"/>
                </a:solidFill>
                <a:latin typeface="Eras Bold ITC" panose="020B0907030504020204" pitchFamily="34" charset="0"/>
              </a:rPr>
              <a:t>Preach the word:  </a:t>
            </a:r>
            <a:r>
              <a:rPr lang="en-US" altLang="en-US" sz="2600" dirty="0">
                <a:solidFill>
                  <a:srgbClr val="FF0000"/>
                </a:solidFill>
                <a:latin typeface="Eras Bold ITC" panose="020B0907030504020204" pitchFamily="34" charset="0"/>
              </a:rPr>
              <a:t>2 Tim. 4:2; Matt. 15:1-9, 12ff</a:t>
            </a: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381000" y="5372755"/>
            <a:ext cx="82677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600" dirty="0">
                <a:solidFill>
                  <a:srgbClr val="660033"/>
                </a:solidFill>
                <a:latin typeface="Eras Bold ITC" panose="020B0907030504020204" pitchFamily="34" charset="0"/>
              </a:rPr>
              <a:t>Preach whole counsel of God:  </a:t>
            </a:r>
            <a:r>
              <a:rPr lang="en-US" altLang="en-US" sz="2600" dirty="0">
                <a:solidFill>
                  <a:srgbClr val="FF0000"/>
                </a:solidFill>
                <a:latin typeface="Eras Bold ITC" panose="020B0907030504020204" pitchFamily="34" charset="0"/>
              </a:rPr>
              <a:t>Acts 20:26-27</a:t>
            </a: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81000" y="6013132"/>
            <a:ext cx="82677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571500" indent="-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Clr>
                <a:srgbClr val="0000CC"/>
              </a:buClr>
              <a:buSzPct val="150000"/>
              <a:buFont typeface="Wingdings 2" panose="05020102010507070707" pitchFamily="18" charset="2"/>
              <a:buChar char="E"/>
            </a:pPr>
            <a:r>
              <a:rPr lang="en-US" altLang="en-US" sz="2600" dirty="0">
                <a:solidFill>
                  <a:srgbClr val="660033"/>
                </a:solidFill>
                <a:latin typeface="Eras Bold ITC" panose="020B0907030504020204" pitchFamily="34" charset="0"/>
              </a:rPr>
              <a:t>Given and received in love:  </a:t>
            </a:r>
            <a:r>
              <a:rPr lang="en-US" altLang="en-US" sz="2600" dirty="0">
                <a:solidFill>
                  <a:srgbClr val="FF0000"/>
                </a:solidFill>
                <a:latin typeface="Eras Bold ITC" panose="020B0907030504020204" pitchFamily="34" charset="0"/>
              </a:rPr>
              <a:t>Eph. 4:15; Psa. 141:5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9" grpId="0" autoUpdateAnimBg="0"/>
      <p:bldP spid="112657" grpId="0" autoUpdateAnimBg="0"/>
      <p:bldP spid="14" grpId="0" autoUpdateAnimBg="0"/>
      <p:bldP spid="15" grpId="0" autoUpdateAnimBg="0"/>
      <p:bldP spid="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152400" y="104775"/>
            <a:ext cx="4876800" cy="1724025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Cooper Black" panose="0208090404030B020404" pitchFamily="18" charset="0"/>
            </a:endParaRPr>
          </a:p>
        </p:txBody>
      </p:sp>
      <p:sp>
        <p:nvSpPr>
          <p:cNvPr id="116739" name="WordArt 3"/>
          <p:cNvSpPr>
            <a:spLocks noChangeArrowheads="1" noChangeShapeType="1" noTextEdit="1"/>
          </p:cNvSpPr>
          <p:nvPr/>
        </p:nvSpPr>
        <p:spPr bwMode="auto">
          <a:xfrm rot="-821033">
            <a:off x="239713" y="492125"/>
            <a:ext cx="3200400" cy="78581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4000" b="1" kern="10">
                <a:gradFill rotWithShape="0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6221033" scaled="1"/>
                </a:gradFill>
                <a:effectLst>
                  <a:outerShdw dist="53882" dir="2700000" algn="ctr" rotWithShape="0">
                    <a:srgbClr val="C0C0C0"/>
                  </a:outerShdw>
                </a:effectLst>
                <a:latin typeface="Cooper Black" panose="0208090404030B020404" pitchFamily="18" charset="0"/>
              </a:rPr>
              <a:t>Faithfulness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828675" y="1457325"/>
            <a:ext cx="42084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600">
                <a:latin typeface="Berlin Sans FB Demi" panose="020E0802020502020306" pitchFamily="34" charset="0"/>
              </a:rPr>
              <a:t>But who can find a faithful man?  Prov. 20:6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5010150" y="228600"/>
            <a:ext cx="41338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3600">
                <a:latin typeface="Cooper Black" panose="0208090404030B020404" pitchFamily="18" charset="0"/>
              </a:rPr>
              <a:t>1.  Worshiping God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76200" y="1981200"/>
            <a:ext cx="899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800">
                <a:solidFill>
                  <a:schemeClr val="accent2"/>
                </a:solidFill>
                <a:latin typeface="Cooper Black" panose="0208090404030B020404" pitchFamily="18" charset="0"/>
              </a:rPr>
              <a:t>Worshiping God “in spirit and truth” (Jn. 4:24).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304800" y="2543175"/>
            <a:ext cx="8153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 dirty="0">
                <a:latin typeface="Cooper Black" panose="0208090404030B020404" pitchFamily="18" charset="0"/>
              </a:rPr>
              <a:t>Prayer</a:t>
            </a:r>
          </a:p>
        </p:txBody>
      </p:sp>
      <p:pic>
        <p:nvPicPr>
          <p:cNvPr id="116748" name="Picture 12" descr="C:\Data\PERSONAL\CHURCH\images\bibl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941388" cy="887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A631D-2412-4311-87EB-B48EC791C5FC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57187" y="3152775"/>
            <a:ext cx="89916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Offered to God through Christ: 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Jn. 15:16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57186" y="3733800"/>
            <a:ext cx="9015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Offered in faith: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Jas. 1:6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57187" y="4343400"/>
            <a:ext cx="9015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Offered according to God’s will: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Jn. 5:14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81000" y="4920916"/>
            <a:ext cx="9015413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Offered in proper spiritual condition: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Jn. 3:22; Jn. 9:31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81000" y="5486400"/>
            <a:ext cx="9015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Offered with thankfulness: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Thess. 5:18; Phil. 4:6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" y="6032683"/>
            <a:ext cx="901541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14350" indent="-5143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Clr>
                <a:srgbClr val="FF0000"/>
              </a:buClr>
              <a:buSzPct val="110000"/>
              <a:buFont typeface="Wingdings 2" panose="05020102010507070707" pitchFamily="18" charset="2"/>
              <a:buChar char=""/>
            </a:pPr>
            <a:r>
              <a:rPr lang="en-US" altLang="en-US" sz="2500" b="1" dirty="0">
                <a:latin typeface="Gill Sans MT" panose="020B0502020104020203" pitchFamily="34" charset="0"/>
              </a:rPr>
              <a:t>Offered often:  </a:t>
            </a:r>
            <a:r>
              <a:rPr lang="en-US" altLang="en-US" sz="2500" b="1" i="1" dirty="0">
                <a:solidFill>
                  <a:srgbClr val="FF0000"/>
                </a:solidFill>
                <a:latin typeface="Gill Sans MT" panose="020B0502020104020203" pitchFamily="34" charset="0"/>
              </a:rPr>
              <a:t>1 Thess. 5:17; cf. Lk. 18:1-8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4" grpId="0" autoUpdateAnimBg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4823</TotalTime>
  <Words>1067</Words>
  <Application>Microsoft Office PowerPoint</Application>
  <PresentationFormat>On-screen Show (4:3)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Berlin Sans FB Demi</vt:lpstr>
      <vt:lpstr>Calibri</vt:lpstr>
      <vt:lpstr>Cooper Black</vt:lpstr>
      <vt:lpstr>Eras Bold ITC</vt:lpstr>
      <vt:lpstr>Gill Sans MT</vt:lpstr>
      <vt:lpstr>Times New Roman</vt:lpstr>
      <vt:lpstr>Wingdings</vt:lpstr>
      <vt:lpstr>Wingdings 2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Michigan State University Extension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4:  Growing in the Grace and Knowledge of the Lord:  Faithfulness</dc:title>
  <dc:creator>Dr. Craig V. Thomas</dc:creator>
  <cp:lastModifiedBy>Craig V. Thomas</cp:lastModifiedBy>
  <cp:revision>294</cp:revision>
  <dcterms:created xsi:type="dcterms:W3CDTF">2003-12-26T01:45:11Z</dcterms:created>
  <dcterms:modified xsi:type="dcterms:W3CDTF">2016-11-02T13:17:11Z</dcterms:modified>
</cp:coreProperties>
</file>