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30" r:id="rId2"/>
    <p:sldId id="256" r:id="rId3"/>
    <p:sldId id="352" r:id="rId4"/>
    <p:sldId id="532" r:id="rId5"/>
    <p:sldId id="533" r:id="rId6"/>
    <p:sldId id="353" r:id="rId7"/>
    <p:sldId id="350" r:id="rId8"/>
    <p:sldId id="351" r:id="rId9"/>
    <p:sldId id="495" r:id="rId10"/>
    <p:sldId id="501" r:id="rId11"/>
    <p:sldId id="534" r:id="rId12"/>
    <p:sldId id="535" r:id="rId13"/>
    <p:sldId id="512" r:id="rId14"/>
    <p:sldId id="536" r:id="rId15"/>
    <p:sldId id="537" r:id="rId16"/>
    <p:sldId id="518" r:id="rId17"/>
    <p:sldId id="33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CC"/>
    <a:srgbClr val="00CCFF"/>
    <a:srgbClr val="660033"/>
    <a:srgbClr val="006600"/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22" autoAdjust="0"/>
    <p:restoredTop sz="90929"/>
  </p:normalViewPr>
  <p:slideViewPr>
    <p:cSldViewPr showGuides="1">
      <p:cViewPr varScale="1">
        <p:scale>
          <a:sx n="81" d="100"/>
          <a:sy n="81" d="100"/>
        </p:scale>
        <p:origin x="1123" y="4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49DA-FDA4-47B1-8F89-31AAB074E10F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B20F6-6054-4CE6-914A-FBA8165E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14974-B59D-4FEE-A55C-179EBB437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905B-10AC-47FE-8F0D-E7406FA81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24564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B0798-7BFD-44E4-BA08-041FFD216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74731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B2762-9AD0-41B8-883A-E723BD06A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70668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EADB-6B4D-4D69-8D8F-28A0EA70A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36661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B0C1F-8108-480A-8BB6-AB4EC91CF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3968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FCE9-BBD1-4948-BD91-4EEC3DA96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43563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EFBF-1A85-4DF2-8F93-7287EE9B4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9455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4F560-A4DD-4BAF-A023-35E430453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11507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A1EF8-8CDD-49CB-BDDD-0954B8762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5068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C7CD-989B-497C-9E23-ABE49CDE8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325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50030-5036-4EE3-83ED-BA446DEA7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06444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1C2E8C-93C7-423A-8168-7488F705AA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46000">
              <a:schemeClr val="accent3">
                <a:lumMod val="85000"/>
              </a:schemeClr>
            </a:gs>
            <a:gs pos="74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42448574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3.  The Purpose of Marriage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42900" y="2209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chemeClr val="accent2"/>
                </a:solidFill>
                <a:latin typeface="Cooper Black" panose="0208090404030B020404" pitchFamily="18" charset="0"/>
              </a:rPr>
              <a:t>Not all marry for the right reasons!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57026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57027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57030" name="Picture 6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7031" name="Text Box 7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1781175" y="2943225"/>
            <a:ext cx="6610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Just to get away from home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1771650" y="3571875"/>
            <a:ext cx="622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For spite, pity, or adventure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1790700" y="4191000"/>
            <a:ext cx="6343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Because of physical attraction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1771650" y="4810125"/>
            <a:ext cx="560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Money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1771650" y="5419725"/>
            <a:ext cx="560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To escape loneliness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1771650" y="6038850"/>
            <a:ext cx="5600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Cooper Black" panose="0208090404030B020404" pitchFamily="18" charset="0"/>
                <a:cs typeface="Times New Roman" panose="02020603050405020304" pitchFamily="18" charset="0"/>
              </a:rPr>
              <a:t>For social prestige</a:t>
            </a:r>
            <a:endParaRPr lang="en-US" altLang="en-US" sz="2800">
              <a:solidFill>
                <a:srgbClr val="00660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10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29" grpId="0" autoUpdateAnimBg="0"/>
      <p:bldP spid="257033" grpId="0" autoUpdateAnimBg="0"/>
      <p:bldP spid="257034" grpId="0" autoUpdateAnimBg="0"/>
      <p:bldP spid="257035" grpId="0" autoUpdateAnimBg="0"/>
      <p:bldP spid="257036" grpId="0" autoUpdateAnimBg="0"/>
      <p:bldP spid="257037" grpId="0" autoUpdateAnimBg="0"/>
      <p:bldP spid="2570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3.  The Purpose of Marriage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42900" y="2057400"/>
            <a:ext cx="845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solidFill>
                  <a:schemeClr val="accent2"/>
                </a:solidFill>
                <a:latin typeface="Cooper Black" panose="0208090404030B020404" pitchFamily="18" charset="0"/>
              </a:rPr>
              <a:t>The divine purpose of marriage: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57026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57027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57030" name="Picture 6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7031" name="Text Box 7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11</a:t>
            </a:fld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2808982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Meet the needs of man and the family: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11:11-12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1" y="4095215"/>
            <a:ext cx="90154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Propagating and nurturing the human family: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1:28; Eph. 6:1-4; Matt. 19:4-5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551694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Keep the human race morally pure: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7:2; Heb. 13:4</a:t>
            </a:r>
          </a:p>
        </p:txBody>
      </p:sp>
    </p:spTree>
    <p:extLst>
      <p:ext uri="{BB962C8B-B14F-4D97-AF65-F5344CB8AC3E}">
        <p14:creationId xmlns:p14="http://schemas.microsoft.com/office/powerpoint/2010/main" val="947440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29" grpId="0" autoUpdateAnimBg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4.  Marriage Is For Life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57026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57027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57030" name="Picture 6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7031" name="Text Box 7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12</a:t>
            </a:fld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220980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God’s word unequivocally teaches that marriage is for life: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7:1-4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1" y="3581400"/>
            <a:ext cx="9015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There are only two scriptural reasons which allow one to be remarried: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7:1-4; 1 Cor. 7:39-40; Matt. 19:9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551694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 does not allow divorce just because spouse is an unbeliever: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7:10-11</a:t>
            </a:r>
          </a:p>
        </p:txBody>
      </p:sp>
    </p:spTree>
    <p:extLst>
      <p:ext uri="{BB962C8B-B14F-4D97-AF65-F5344CB8AC3E}">
        <p14:creationId xmlns:p14="http://schemas.microsoft.com/office/powerpoint/2010/main" val="3774559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5.  The Mutual Responsibilities In Marriage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68290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68291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68293" name="Picture 5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13</a:t>
            </a:fld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084172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Marriage is not one-sided; husband and wife have an important partnership each must faithfully accept and dutifully discharge.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" y="3505200"/>
            <a:ext cx="9015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Mutual responsibilities: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9587" y="4038600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Love one another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5:33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" y="4724400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Companionship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2:18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5410200"/>
            <a:ext cx="853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Satisfaction of physical desires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Heb. 13:4; 1 Cor. 7:1-5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3400" y="6096000"/>
            <a:ext cx="853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Faithfulness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6:18; Gal. 5:19-20; Matt. 19:9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5.  The Mutual Responsibilities In Marriage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68290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68291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68293" name="Picture 5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14</a:t>
            </a:fld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084172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Some responsibilities of wives and mothers: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9587" y="2743200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Proper behavior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Pet. 3:1-6; Eph. 5:22-24; Col. 3:18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" y="3429000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Motherhood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Tim. 2:15; 2 Tim. 1:5; 2 Tim. 3:15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4114800"/>
            <a:ext cx="853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Homemakers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Titus 2:4-5; Prov. 31:10--31</a:t>
            </a:r>
          </a:p>
        </p:txBody>
      </p:sp>
    </p:spTree>
    <p:extLst>
      <p:ext uri="{BB962C8B-B14F-4D97-AF65-F5344CB8AC3E}">
        <p14:creationId xmlns:p14="http://schemas.microsoft.com/office/powerpoint/2010/main" val="1119134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9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5.  The Mutual Responsibilities In Marriage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68290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68291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68293" name="Picture 5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15</a:t>
            </a:fld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084172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Some responsibilities of husbands and fathers: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9587" y="2743200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Head of the family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5:23-25; 1 Cor. 11:3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" y="3429000"/>
            <a:ext cx="825341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Love wife at the highest order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5:25; 1 Pet. 3:7; 5:5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4343400"/>
            <a:ext cx="8534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Guide the household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6:4; Prov. 22:6; 13:24; 19:18; 29:15-17</a:t>
            </a:r>
          </a:p>
        </p:txBody>
      </p:sp>
    </p:spTree>
    <p:extLst>
      <p:ext uri="{BB962C8B-B14F-4D97-AF65-F5344CB8AC3E}">
        <p14:creationId xmlns:p14="http://schemas.microsoft.com/office/powerpoint/2010/main" val="529717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9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6.  The Children In The Family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7443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7443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74437" name="Picture 5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4438" name="Text Box 6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dirty="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 dirty="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16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084172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Some responsibilities of children: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9587" y="2743200"/>
            <a:ext cx="825341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Obey and honor parents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6:1-3; Lk. 2:51-53; Rom. 1:29-32;  Prov. 17:25; 15:20; Deut. 21:18-21; Prov. 30:17; Deut. 27:16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4289048"/>
            <a:ext cx="8253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Learn to work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Lam. 3:27; Eph. 4:28; 1 Tim. 5:4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5127248"/>
            <a:ext cx="8534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Learn to love God and His word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6:4; Prov. 22:6; 2 Tim. 3:15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05400" y="501650"/>
            <a:ext cx="403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dirty="0">
                <a:latin typeface="Cooper Black" panose="0208090404030B020404" pitchFamily="18" charset="0"/>
              </a:rPr>
              <a:t>Conclusion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800" y="1981200"/>
            <a:ext cx="8567096" cy="1358900"/>
            <a:chOff x="304800" y="2057400"/>
            <a:chExt cx="8567096" cy="1358900"/>
          </a:xfrm>
        </p:grpSpPr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724651" y="2586037"/>
              <a:ext cx="8147245" cy="830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We must follow God’s word when it comes to marriage and family relationships.</a:t>
              </a:r>
            </a:p>
          </p:txBody>
        </p:sp>
        <p:pic>
          <p:nvPicPr>
            <p:cNvPr id="87055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057400"/>
              <a:ext cx="366521" cy="83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87076" name="Rectangle 36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87077" name="WordArt 37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87078" name="Picture 38" descr="C:\Data\PERSONAL\CHURCH\images\bible_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079" name="Text Box 39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dirty="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 dirty="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17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4800" y="3389871"/>
            <a:ext cx="8502487" cy="877332"/>
            <a:chOff x="304800" y="3389871"/>
            <a:chExt cx="8502487" cy="877332"/>
          </a:xfrm>
        </p:grpSpPr>
        <p:sp>
          <p:nvSpPr>
            <p:cNvPr id="87070" name="Text Box 30"/>
            <p:cNvSpPr txBox="1">
              <a:spLocks noChangeArrowheads="1"/>
            </p:cNvSpPr>
            <p:nvPr/>
          </p:nvSpPr>
          <p:spPr bwMode="auto">
            <a:xfrm>
              <a:off x="724653" y="3805240"/>
              <a:ext cx="8082634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Each family member must do their God-given part!</a:t>
              </a:r>
            </a:p>
          </p:txBody>
        </p:sp>
        <p:pic>
          <p:nvPicPr>
            <p:cNvPr id="2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389871"/>
              <a:ext cx="366521" cy="83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80086" y="4572000"/>
            <a:ext cx="5860545" cy="863603"/>
            <a:chOff x="280086" y="4572000"/>
            <a:chExt cx="5860545" cy="863603"/>
          </a:xfrm>
        </p:grpSpPr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724651" y="4973640"/>
              <a:ext cx="541598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We must obey God in ALL things!</a:t>
              </a:r>
            </a:p>
          </p:txBody>
        </p:sp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86" y="4572000"/>
              <a:ext cx="366521" cy="83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228600" y="5791200"/>
            <a:ext cx="9017612" cy="863603"/>
            <a:chOff x="228600" y="5791200"/>
            <a:chExt cx="9017612" cy="863603"/>
          </a:xfrm>
        </p:grpSpPr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24651" y="6192840"/>
              <a:ext cx="8521561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Are you obeying God in regards to family obligations?</a:t>
              </a:r>
            </a:p>
          </p:txBody>
        </p:sp>
        <p:pic>
          <p:nvPicPr>
            <p:cNvPr id="23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791200"/>
              <a:ext cx="366521" cy="83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419100" y="2600327"/>
            <a:ext cx="6948488" cy="573088"/>
            <a:chOff x="264" y="1638"/>
            <a:chExt cx="4377" cy="361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26" y="1708"/>
              <a:ext cx="42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Lesson #1:  </a:t>
              </a:r>
              <a:r>
                <a:rPr lang="en-US" altLang="en-US" dirty="0">
                  <a:solidFill>
                    <a:srgbClr val="006600"/>
                  </a:solidFill>
                  <a:latin typeface="Cooper Black" panose="0208090404030B020404" pitchFamily="18" charset="0"/>
                </a:rPr>
                <a:t>First Things First</a:t>
              </a:r>
              <a:r>
                <a:rPr lang="en-US" altLang="en-US" dirty="0">
                  <a:latin typeface="Cooper Black" panose="0208090404030B020404" pitchFamily="18" charset="0"/>
                </a:rPr>
                <a:t> </a:t>
              </a:r>
              <a:r>
                <a:rPr lang="en-US" altLang="en-US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(Matt. 6:33)</a:t>
              </a:r>
              <a:r>
                <a:rPr lang="en-US" altLang="en-US" dirty="0">
                  <a:latin typeface="Cooper Black" panose="0208090404030B020404" pitchFamily="18" charset="0"/>
                </a:rPr>
                <a:t> </a:t>
              </a:r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" y="1638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Berlin Sans FB Demi" panose="020E0802020502020306" pitchFamily="34" charset="0"/>
              </a:rPr>
              <a:t>2 Peter 3:18</a:t>
            </a:r>
          </a:p>
        </p:txBody>
      </p:sp>
      <p:pic>
        <p:nvPicPr>
          <p:cNvPr id="2079" name="Picture 31" descr="C:\Data\PERSONAL\CHURCH\images\bibl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95" name="Group 47"/>
          <p:cNvGrpSpPr>
            <a:grpSpLocks/>
          </p:cNvGrpSpPr>
          <p:nvPr/>
        </p:nvGrpSpPr>
        <p:grpSpPr bwMode="auto">
          <a:xfrm>
            <a:off x="422275" y="3286125"/>
            <a:ext cx="7777163" cy="561975"/>
            <a:chOff x="266" y="2160"/>
            <a:chExt cx="4899" cy="354"/>
          </a:xfrm>
        </p:grpSpPr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426" y="2226"/>
              <a:ext cx="4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ooper Black" panose="0208090404030B020404" pitchFamily="18" charset="0"/>
                </a:rPr>
                <a:t>Lesson #2:  </a:t>
              </a:r>
              <a:r>
                <a:rPr lang="en-US" altLang="en-US">
                  <a:solidFill>
                    <a:srgbClr val="006600"/>
                  </a:solidFill>
                  <a:latin typeface="Cooper Black" panose="0208090404030B020404" pitchFamily="18" charset="0"/>
                </a:rPr>
                <a:t>Adding To Your Faith</a:t>
              </a:r>
              <a:r>
                <a:rPr lang="en-US" altLang="en-US">
                  <a:latin typeface="Cooper Black" panose="0208090404030B020404" pitchFamily="18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Cooper Black" panose="0208090404030B020404" pitchFamily="18" charset="0"/>
                </a:rPr>
                <a:t>(2 Pet. 1:5-11)</a:t>
              </a:r>
            </a:p>
          </p:txBody>
        </p:sp>
        <p:pic>
          <p:nvPicPr>
            <p:cNvPr id="2084" name="Picture 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" y="2160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422275" y="4019550"/>
            <a:ext cx="8045450" cy="552450"/>
            <a:chOff x="272" y="2724"/>
            <a:chExt cx="5068" cy="348"/>
          </a:xfrm>
        </p:grpSpPr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432" y="2784"/>
              <a:ext cx="4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ooper Black" panose="0208090404030B020404" pitchFamily="18" charset="0"/>
                </a:rPr>
                <a:t>Lesson #3:  </a:t>
              </a:r>
              <a:r>
                <a:rPr lang="en-US" altLang="en-US">
                  <a:solidFill>
                    <a:srgbClr val="006600"/>
                  </a:solidFill>
                  <a:latin typeface="Cooper Black" panose="0208090404030B020404" pitchFamily="18" charset="0"/>
                </a:rPr>
                <a:t>Unspotted From the World</a:t>
              </a:r>
              <a:r>
                <a:rPr lang="en-US" altLang="en-US">
                  <a:latin typeface="Cooper Black" panose="0208090404030B020404" pitchFamily="18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Cooper Black" panose="0208090404030B020404" pitchFamily="18" charset="0"/>
                </a:rPr>
                <a:t>(Jas. 1:27)</a:t>
              </a:r>
            </a:p>
          </p:txBody>
        </p:sp>
        <p:pic>
          <p:nvPicPr>
            <p:cNvPr id="2085" name="Picture 3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" y="2724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390525" y="4743450"/>
            <a:ext cx="6062663" cy="568325"/>
            <a:chOff x="246" y="3264"/>
            <a:chExt cx="3819" cy="358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426" y="3334"/>
              <a:ext cx="3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ooper Black" panose="0208090404030B020404" pitchFamily="18" charset="0"/>
                </a:rPr>
                <a:t>Lesson #4:  </a:t>
              </a:r>
              <a:r>
                <a:rPr lang="en-US" altLang="en-US">
                  <a:solidFill>
                    <a:srgbClr val="006600"/>
                  </a:solidFill>
                  <a:latin typeface="Cooper Black" panose="0208090404030B020404" pitchFamily="18" charset="0"/>
                </a:rPr>
                <a:t>Faithfulness</a:t>
              </a:r>
              <a:r>
                <a:rPr lang="en-US" altLang="en-US">
                  <a:latin typeface="Cooper Black" panose="0208090404030B020404" pitchFamily="18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Cooper Black" panose="0208090404030B020404" pitchFamily="18" charset="0"/>
                </a:rPr>
                <a:t>(Prov. 20:6)</a:t>
              </a:r>
            </a:p>
          </p:txBody>
        </p:sp>
        <p:pic>
          <p:nvPicPr>
            <p:cNvPr id="2086" name="Picture 3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" y="3264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98" name="Group 50"/>
          <p:cNvGrpSpPr>
            <a:grpSpLocks/>
          </p:cNvGrpSpPr>
          <p:nvPr/>
        </p:nvGrpSpPr>
        <p:grpSpPr bwMode="auto">
          <a:xfrm>
            <a:off x="390525" y="5438775"/>
            <a:ext cx="7937500" cy="568325"/>
            <a:chOff x="246" y="3792"/>
            <a:chExt cx="5000" cy="358"/>
          </a:xfrm>
        </p:grpSpPr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426" y="3862"/>
              <a:ext cx="4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ooper Black" panose="0208090404030B020404" pitchFamily="18" charset="0"/>
                </a:rPr>
                <a:t>Lesson #5:  </a:t>
              </a:r>
              <a:r>
                <a:rPr lang="en-US" altLang="en-US">
                  <a:solidFill>
                    <a:srgbClr val="006600"/>
                  </a:solidFill>
                  <a:latin typeface="Cooper Black" panose="0208090404030B020404" pitchFamily="18" charset="0"/>
                </a:rPr>
                <a:t>Whereby When Ye Read</a:t>
              </a:r>
              <a:r>
                <a:rPr lang="en-US" altLang="en-US">
                  <a:latin typeface="Cooper Black" panose="0208090404030B020404" pitchFamily="18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Cooper Black" panose="0208090404030B020404" pitchFamily="18" charset="0"/>
                </a:rPr>
                <a:t>(2 Tim. 2:15)</a:t>
              </a:r>
            </a:p>
          </p:txBody>
        </p:sp>
        <p:pic>
          <p:nvPicPr>
            <p:cNvPr id="2093" name="Picture 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" y="3792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390525" y="6111875"/>
            <a:ext cx="8728075" cy="568325"/>
            <a:chOff x="246" y="3792"/>
            <a:chExt cx="5498" cy="358"/>
          </a:xfrm>
        </p:grpSpPr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426" y="3862"/>
              <a:ext cx="5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Lesson #6:  </a:t>
              </a:r>
              <a:r>
                <a:rPr lang="en-US" altLang="en-US" dirty="0">
                  <a:solidFill>
                    <a:srgbClr val="006600"/>
                  </a:solidFill>
                  <a:latin typeface="Cooper Black" panose="0208090404030B020404" pitchFamily="18" charset="0"/>
                </a:rPr>
                <a:t>Meeting Our Responsibilities</a:t>
              </a:r>
              <a:r>
                <a:rPr lang="en-US" altLang="en-US" dirty="0">
                  <a:latin typeface="Cooper Black" panose="0208090404030B020404" pitchFamily="18" charset="0"/>
                </a:rPr>
                <a:t> </a:t>
              </a:r>
              <a:r>
                <a:rPr lang="en-US" altLang="en-US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(Rom. 14:12)</a:t>
              </a:r>
            </a:p>
          </p:txBody>
        </p:sp>
        <p:pic>
          <p:nvPicPr>
            <p:cNvPr id="2101" name="Picture 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" y="3792"/>
              <a:ext cx="15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2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2 Peter 3:18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42900" y="260985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In today’s society the family has been referred to as “an endangered species”!</a:t>
            </a:r>
          </a:p>
        </p:txBody>
      </p:sp>
      <p:pic>
        <p:nvPicPr>
          <p:cNvPr id="101394" name="Picture 18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16" name="Text Box 40"/>
          <p:cNvSpPr txBox="1">
            <a:spLocks noChangeArrowheads="1"/>
          </p:cNvSpPr>
          <p:nvPr/>
        </p:nvSpPr>
        <p:spPr bwMode="auto">
          <a:xfrm>
            <a:off x="381000" y="3733800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latin typeface="Cooper Black" panose="0208090404030B020404" pitchFamily="18" charset="0"/>
                <a:cs typeface="Times New Roman" panose="02020603050405020304" pitchFamily="18" charset="0"/>
              </a:rPr>
              <a:t>Divorce rates are declining, but cohabitation rates are booming!</a:t>
            </a:r>
            <a:endParaRPr lang="en-US" altLang="en-US" sz="2600" dirty="0">
              <a:latin typeface="Cooper Black" panose="0208090404030B020404" pitchFamily="18" charset="0"/>
            </a:endParaRPr>
          </a:p>
        </p:txBody>
      </p: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381000" y="4829175"/>
            <a:ext cx="8382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latin typeface="Cooper Black" panose="0208090404030B020404" pitchFamily="18" charset="0"/>
                <a:cs typeface="Times New Roman" panose="02020603050405020304" pitchFamily="18" charset="0"/>
              </a:rPr>
              <a:t>By age 30, 75% of U.S. women will have cohabited with a man.</a:t>
            </a:r>
            <a:r>
              <a:rPr lang="en-US" altLang="en-US" sz="2600" dirty="0"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381000" y="5827693"/>
            <a:ext cx="8382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latin typeface="Cooper Black" panose="0208090404030B020404" pitchFamily="18" charset="0"/>
                <a:cs typeface="Times New Roman" panose="02020603050405020304" pitchFamily="18" charset="0"/>
              </a:rPr>
              <a:t>“The question becomes not who cohabits, but who doesn’t?”</a:t>
            </a:r>
            <a:endParaRPr lang="en-US" altLang="en-US" sz="2600" dirty="0">
              <a:latin typeface="Cooper Black" panose="0208090404030B0204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3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1" animBg="1"/>
      <p:bldP spid="101379" grpId="0"/>
      <p:bldP spid="101390" grpId="0"/>
      <p:bldP spid="101391" grpId="0" autoUpdateAnimBg="0"/>
      <p:bldP spid="101416" grpId="0" autoUpdateAnimBg="0"/>
      <p:bldP spid="101417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2 Peter 3:18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42900" y="2609850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600" dirty="0">
                <a:solidFill>
                  <a:schemeClr val="accent2"/>
                </a:solidFill>
                <a:latin typeface="Cooper Black" panose="0208090404030B020404" pitchFamily="18" charset="0"/>
              </a:rPr>
              <a:t>In today’s society the family has been referred to as “an endangered species”!</a:t>
            </a:r>
          </a:p>
        </p:txBody>
      </p:sp>
      <p:pic>
        <p:nvPicPr>
          <p:cNvPr id="101394" name="Picture 18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16" name="Text Box 40"/>
          <p:cNvSpPr txBox="1">
            <a:spLocks noChangeArrowheads="1"/>
          </p:cNvSpPr>
          <p:nvPr/>
        </p:nvSpPr>
        <p:spPr bwMode="auto">
          <a:xfrm>
            <a:off x="381000" y="3581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dirty="0">
                <a:latin typeface="Cooper Black" panose="0208090404030B020404" pitchFamily="18" charset="0"/>
                <a:cs typeface="Times New Roman" panose="02020603050405020304" pitchFamily="18" charset="0"/>
              </a:rPr>
              <a:t>In 1960 73% of children lived with two married parents, in 2013 that had fallen to 48%.</a:t>
            </a:r>
            <a:endParaRPr lang="en-US" altLang="en-US" dirty="0">
              <a:latin typeface="Cooper Black" panose="0208090404030B020404" pitchFamily="18" charset="0"/>
            </a:endParaRPr>
          </a:p>
        </p:txBody>
      </p: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381000" y="4614333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dirty="0">
                <a:latin typeface="Cooper Black" panose="0208090404030B020404" pitchFamily="18" charset="0"/>
                <a:cs typeface="Times New Roman" panose="02020603050405020304" pitchFamily="18" charset="0"/>
              </a:rPr>
              <a:t>“Fatherless” males account for 70% of long-term prison inmates; 60% of rapists, 75% of murders.</a:t>
            </a:r>
            <a:endParaRPr lang="en-US" altLang="en-US" dirty="0">
              <a:latin typeface="Cooper Black" panose="0208090404030B020404" pitchFamily="18" charset="0"/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381000" y="5573889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dirty="0">
                <a:latin typeface="Cooper Black" panose="0208090404030B020404" pitchFamily="18" charset="0"/>
                <a:cs typeface="Times New Roman" panose="02020603050405020304" pitchFamily="18" charset="0"/>
              </a:rPr>
              <a:t>“Fatherless” 40X more likely to experience child abuse, drop out rate 3X, more likely to need psychiatric treatment and/or commit suicide.</a:t>
            </a:r>
            <a:endParaRPr lang="en-US" altLang="en-US" dirty="0">
              <a:latin typeface="Cooper Black" panose="0208090404030B0204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4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483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/>
      <p:bldP spid="101390" grpId="0"/>
      <p:bldP spid="101391" grpId="0" autoUpdateAnimBg="0"/>
      <p:bldP spid="101416" grpId="0" autoUpdateAnimBg="0"/>
      <p:bldP spid="101417" grpId="0" autoUpdateAnimBg="0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2 Peter 3:18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42900" y="2609850"/>
            <a:ext cx="8458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600" dirty="0">
                <a:solidFill>
                  <a:schemeClr val="accent2"/>
                </a:solidFill>
                <a:latin typeface="Cooper Black" panose="0208090404030B020404" pitchFamily="18" charset="0"/>
              </a:rPr>
              <a:t>In today’s society the family has been referred to as “an endangered species”!</a:t>
            </a:r>
          </a:p>
        </p:txBody>
      </p:sp>
      <p:pic>
        <p:nvPicPr>
          <p:cNvPr id="101394" name="Picture 18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16" name="Text Box 40"/>
          <p:cNvSpPr txBox="1">
            <a:spLocks noChangeArrowheads="1"/>
          </p:cNvSpPr>
          <p:nvPr/>
        </p:nvSpPr>
        <p:spPr bwMode="auto">
          <a:xfrm>
            <a:off x="381000" y="3581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dirty="0">
                <a:latin typeface="Cooper Black" panose="0208090404030B020404" pitchFamily="18" charset="0"/>
                <a:cs typeface="Times New Roman" panose="02020603050405020304" pitchFamily="18" charset="0"/>
              </a:rPr>
              <a:t>The illegitimacy rate has increased 66% since 1980 and still growing:</a:t>
            </a:r>
            <a:endParaRPr lang="en-US" altLang="en-US" dirty="0">
              <a:latin typeface="Cooper Black" panose="0208090404030B020404" pitchFamily="18" charset="0"/>
            </a:endParaRPr>
          </a:p>
        </p:txBody>
      </p:sp>
      <p:sp>
        <p:nvSpPr>
          <p:cNvPr id="101417" name="Text Box 41"/>
          <p:cNvSpPr txBox="1">
            <a:spLocks noChangeArrowheads="1"/>
          </p:cNvSpPr>
          <p:nvPr/>
        </p:nvSpPr>
        <p:spPr bwMode="auto">
          <a:xfrm>
            <a:off x="381000" y="44958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dirty="0">
                <a:latin typeface="Cooper Black" panose="0208090404030B020404" pitchFamily="18" charset="0"/>
                <a:cs typeface="Times New Roman" panose="02020603050405020304" pitchFamily="18" charset="0"/>
              </a:rPr>
              <a:t>Overall rate:  40.7%</a:t>
            </a:r>
            <a:endParaRPr lang="en-US" altLang="en-US" dirty="0">
              <a:latin typeface="Cooper Black" panose="0208090404030B020404" pitchFamily="18" charset="0"/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914400" y="4986867"/>
            <a:ext cx="403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2575" indent="-282575">
              <a:buClr>
                <a:srgbClr val="FF0000"/>
              </a:buClr>
              <a:buSzPct val="130000"/>
              <a:buFont typeface="Wingdings 2" panose="05020102010507070707" pitchFamily="18" charset="2"/>
              <a:buChar char="P"/>
            </a:pPr>
            <a:r>
              <a:rPr lang="en-US" altLang="en-US" sz="2000" dirty="0">
                <a:latin typeface="Cooper Black" panose="0208090404030B020404" pitchFamily="18" charset="0"/>
                <a:cs typeface="Times New Roman" panose="02020603050405020304" pitchFamily="18" charset="0"/>
              </a:rPr>
              <a:t>72.3% non-Hispanic Blacks</a:t>
            </a:r>
            <a:endParaRPr lang="en-US" altLang="en-US" sz="2000" dirty="0">
              <a:latin typeface="Cooper Black" panose="0208090404030B0204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5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914400" y="5424957"/>
            <a:ext cx="403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2575" indent="-282575">
              <a:buClr>
                <a:srgbClr val="FF0000"/>
              </a:buClr>
              <a:buSzPct val="130000"/>
              <a:buFont typeface="Wingdings 2" panose="05020102010507070707" pitchFamily="18" charset="2"/>
              <a:buChar char="P"/>
            </a:pPr>
            <a:r>
              <a:rPr lang="en-US" altLang="en-US" sz="2000" dirty="0">
                <a:latin typeface="Cooper Black" panose="0208090404030B020404" pitchFamily="18" charset="0"/>
                <a:cs typeface="Times New Roman" panose="02020603050405020304" pitchFamily="18" charset="0"/>
              </a:rPr>
              <a:t>66.2% Native American</a:t>
            </a:r>
            <a:endParaRPr lang="en-US" altLang="en-US" sz="2000" dirty="0">
              <a:latin typeface="Cooper Black" panose="0208090404030B020404" pitchFamily="18" charset="0"/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914400" y="5825067"/>
            <a:ext cx="403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2575" indent="-282575">
              <a:buClr>
                <a:srgbClr val="FF0000"/>
              </a:buClr>
              <a:buSzPct val="130000"/>
              <a:buFont typeface="Wingdings 2" panose="05020102010507070707" pitchFamily="18" charset="2"/>
              <a:buChar char="P"/>
            </a:pPr>
            <a:r>
              <a:rPr lang="en-US" altLang="en-US" sz="2000" dirty="0">
                <a:latin typeface="Cooper Black" panose="0208090404030B020404" pitchFamily="18" charset="0"/>
                <a:cs typeface="Times New Roman" panose="02020603050405020304" pitchFamily="18" charset="0"/>
              </a:rPr>
              <a:t>53.3% Hispanic</a:t>
            </a:r>
            <a:endParaRPr lang="en-US" altLang="en-US" sz="2000" dirty="0">
              <a:latin typeface="Cooper Black" panose="0208090404030B020404" pitchFamily="18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914400" y="6263157"/>
            <a:ext cx="403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2575" indent="-282575">
              <a:buClr>
                <a:srgbClr val="FF0000"/>
              </a:buClr>
              <a:buSzPct val="130000"/>
              <a:buFont typeface="Wingdings 2" panose="05020102010507070707" pitchFamily="18" charset="2"/>
              <a:buChar char="P"/>
            </a:pPr>
            <a:r>
              <a:rPr lang="en-US" altLang="en-US" sz="2000" dirty="0">
                <a:latin typeface="Cooper Black" panose="0208090404030B020404" pitchFamily="18" charset="0"/>
                <a:cs typeface="Times New Roman" panose="02020603050405020304" pitchFamily="18" charset="0"/>
              </a:rPr>
              <a:t>29.1% non-Hispanic Whites</a:t>
            </a:r>
            <a:endParaRPr lang="en-US" altLang="en-US" sz="20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008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/>
      <p:bldP spid="101390" grpId="0"/>
      <p:bldP spid="101391" grpId="0" autoUpdateAnimBg="0"/>
      <p:bldP spid="101416" grpId="0" autoUpdateAnimBg="0"/>
      <p:bldP spid="101417" grpId="0" autoUpdateAnimBg="0"/>
      <p:bldP spid="9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Berlin Sans FB Demi" panose="020E0802020502020306" pitchFamily="34" charset="0"/>
              </a:rPr>
              <a:t>2 Peter 3:18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47700" y="5181600"/>
            <a:ext cx="78486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  <a:latin typeface="Eras Bold ITC" panose="020B0907030504020204" pitchFamily="34" charset="0"/>
              </a:rPr>
              <a:t>2 Tim. 3:13:</a:t>
            </a:r>
            <a:r>
              <a:rPr lang="en-US" altLang="en-US" sz="2600">
                <a:latin typeface="Eras Bold ITC" panose="020B0907030504020204" pitchFamily="34" charset="0"/>
              </a:rPr>
              <a:t>  </a:t>
            </a:r>
            <a:r>
              <a:rPr lang="en-US" altLang="en-US" sz="2600">
                <a:solidFill>
                  <a:srgbClr val="006600"/>
                </a:solidFill>
                <a:latin typeface="Eras Bold ITC" panose="020B0907030504020204" pitchFamily="34" charset="0"/>
              </a:rPr>
              <a:t>But evil men and seducers shall wax worse and worse, deceiving, and being deceived.</a:t>
            </a:r>
          </a:p>
        </p:txBody>
      </p:sp>
      <p:pic>
        <p:nvPicPr>
          <p:cNvPr id="102409" name="Picture 9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42900" y="28194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2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The prime reason our society finds itself in this quagmire is that most have totally thrown out Bible principles regarding marriage and the family.</a:t>
            </a:r>
            <a:endParaRPr lang="en-US" altLang="en-US" sz="2800" dirty="0">
              <a:solidFill>
                <a:schemeClr val="accent2"/>
              </a:solidFill>
              <a:latin typeface="Cooper Black" panose="0208090404030B0204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6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8" grpId="0" autoUpdateAnimBg="0"/>
      <p:bldP spid="102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52400" y="95250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99331" name="WordArt 3"/>
          <p:cNvSpPr>
            <a:spLocks noChangeArrowheads="1" noChangeShapeType="1" noTextEdit="1"/>
          </p:cNvSpPr>
          <p:nvPr/>
        </p:nvSpPr>
        <p:spPr bwMode="auto">
          <a:xfrm rot="-821033">
            <a:off x="447675" y="457200"/>
            <a:ext cx="5191125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The Family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33450" y="4371975"/>
            <a:ext cx="5172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"/>
            </a:pPr>
            <a:r>
              <a:rPr lang="en-US" altLang="en-US" sz="2800">
                <a:latin typeface="Cooper Black" panose="0208090404030B020404" pitchFamily="18" charset="0"/>
              </a:rPr>
              <a:t>The Purpose of Marriage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914400" y="2674938"/>
            <a:ext cx="7685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"/>
            </a:pPr>
            <a:r>
              <a:rPr lang="en-US" altLang="en-US" sz="2800" dirty="0">
                <a:latin typeface="Cooper Black" panose="0208090404030B020404" pitchFamily="18" charset="0"/>
              </a:rPr>
              <a:t>As the Family Goes So Goes the Nation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715963" y="2128838"/>
            <a:ext cx="8275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latin typeface="Berlin Sans FB Demi" panose="020E0802020502020306" pitchFamily="34" charset="0"/>
              </a:rPr>
              <a:t>“…a man shall leave his father and mother and be joined to his wife…”  Mk. 10:7</a:t>
            </a:r>
          </a:p>
        </p:txBody>
      </p:sp>
      <p:pic>
        <p:nvPicPr>
          <p:cNvPr id="99346" name="Picture 18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939800" y="3324225"/>
            <a:ext cx="74787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"/>
            </a:pPr>
            <a:r>
              <a:rPr lang="en-US" altLang="en-US" sz="2800">
                <a:latin typeface="Cooper Black" panose="0208090404030B020404" pitchFamily="18" charset="0"/>
              </a:rPr>
              <a:t>Marriage and the Home Are Ordained</a:t>
            </a:r>
          </a:p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en-US" sz="2800">
                <a:latin typeface="Cooper Black" panose="0208090404030B020404" pitchFamily="18" charset="0"/>
              </a:rPr>
              <a:t>      and Regulated By God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914400" y="5000625"/>
            <a:ext cx="429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"/>
            </a:pPr>
            <a:r>
              <a:rPr lang="en-US" altLang="en-US" sz="2800">
                <a:latin typeface="Cooper Black" panose="0208090404030B020404" pitchFamily="18" charset="0"/>
              </a:rPr>
              <a:t>Marriage Is For Life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914400" y="5619750"/>
            <a:ext cx="7972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"/>
            </a:pPr>
            <a:r>
              <a:rPr lang="en-US" altLang="en-US" sz="2800">
                <a:latin typeface="Cooper Black" panose="0208090404030B020404" pitchFamily="18" charset="0"/>
              </a:rPr>
              <a:t>The Mutual Responsibilities In Marriage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908050" y="6248400"/>
            <a:ext cx="5611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0000"/>
              </a:buClr>
              <a:buSzPct val="130000"/>
              <a:buFont typeface="Wingdings" panose="05000000000000000000" pitchFamily="2" charset="2"/>
              <a:buChar char=""/>
            </a:pPr>
            <a:r>
              <a:rPr lang="en-US" altLang="en-US" sz="2800">
                <a:latin typeface="Cooper Black" panose="0208090404030B020404" pitchFamily="18" charset="0"/>
              </a:rPr>
              <a:t>The Children in the Family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7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utoUpdateAnimBg="0"/>
      <p:bldP spid="99339" grpId="0" autoUpdateAnimBg="0"/>
      <p:bldP spid="99351" grpId="0" autoUpdateAnimBg="0"/>
      <p:bldP spid="99353" grpId="0" autoUpdateAnimBg="0"/>
      <p:bldP spid="99354" grpId="0" autoUpdateAnimBg="0"/>
      <p:bldP spid="993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00171" y="290216"/>
            <a:ext cx="41338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1.  As the Family Goes So Goes the Nation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100354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100355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10037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379" name="Text Box 27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8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442453" y="2590800"/>
            <a:ext cx="8272421" cy="3200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chemeClr val="tx1"/>
                </a:solidFill>
                <a:latin typeface="Gill Sans MT" panose="020B0502020104020203" pitchFamily="34" charset="0"/>
              </a:rPr>
              <a:t>“Blessed is the nation whose God is the </a:t>
            </a:r>
            <a:r>
              <a:rPr lang="en-US" sz="4400" i="1" cap="small" dirty="0">
                <a:solidFill>
                  <a:schemeClr val="tx1"/>
                </a:solidFill>
                <a:latin typeface="Gill Sans MT" panose="020B0502020104020203" pitchFamily="34" charset="0"/>
              </a:rPr>
              <a:t>Lord</a:t>
            </a:r>
            <a:r>
              <a:rPr lang="en-US" sz="4400" i="1" dirty="0">
                <a:solidFill>
                  <a:schemeClr val="tx1"/>
                </a:solidFill>
                <a:latin typeface="Gill Sans MT" panose="020B0502020104020203" pitchFamily="34" charset="0"/>
              </a:rPr>
              <a:t>, the people He has chosen as His own inheritance.”</a:t>
            </a:r>
            <a:endParaRPr lang="en-US" sz="4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endParaRPr lang="en-US" sz="1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r>
              <a:rPr lang="en-US" sz="4400" b="1" dirty="0">
                <a:solidFill>
                  <a:schemeClr val="tx1"/>
                </a:solidFill>
                <a:latin typeface="Gill Sans MT" panose="020B0502020104020203" pitchFamily="34" charset="0"/>
              </a:rPr>
              <a:t>Psalm 33:12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394463" y="2610146"/>
            <a:ext cx="8272421" cy="3200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chemeClr val="tx1"/>
                </a:solidFill>
                <a:latin typeface="Gill Sans MT" panose="020B0502020104020203" pitchFamily="34" charset="0"/>
              </a:rPr>
              <a:t>“Righteousness exalts a nation, but sin is a reproach to any people.”</a:t>
            </a:r>
            <a:endParaRPr lang="en-US" sz="4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endParaRPr lang="en-US" sz="1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r>
              <a:rPr lang="en-US" sz="4400" b="1" dirty="0">
                <a:solidFill>
                  <a:schemeClr val="tx1"/>
                </a:solidFill>
                <a:latin typeface="Gill Sans MT" panose="020B0502020104020203" pitchFamily="34" charset="0"/>
              </a:rPr>
              <a:t>Proverbs 14:34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346473" y="2600473"/>
            <a:ext cx="8272421" cy="3200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chemeClr val="tx1"/>
                </a:solidFill>
                <a:latin typeface="Gill Sans MT" panose="020B0502020104020203" pitchFamily="34" charset="0"/>
              </a:rPr>
              <a:t>“The strength of a nation is derived from the integrity of its homes.”</a:t>
            </a:r>
            <a:endParaRPr lang="en-US" sz="4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endParaRPr lang="en-US" sz="1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r>
              <a:rPr lang="en-US" sz="4400" b="1" dirty="0">
                <a:solidFill>
                  <a:schemeClr val="tx1"/>
                </a:solidFill>
                <a:latin typeface="Gill Sans MT" panose="020B0502020104020203" pitchFamily="34" charset="0"/>
              </a:rPr>
              <a:t>Confucius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346472" y="2610146"/>
            <a:ext cx="8272421" cy="3200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chemeClr val="tx1"/>
                </a:solidFill>
                <a:latin typeface="Gill Sans MT" panose="020B0502020104020203" pitchFamily="34" charset="0"/>
              </a:rPr>
              <a:t>“The hand that rocks the cradle rules the world.”</a:t>
            </a:r>
            <a:endParaRPr lang="en-US" sz="4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endParaRPr lang="en-US" sz="1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r"/>
            <a:r>
              <a:rPr lang="en-US" sz="4400" b="1" dirty="0">
                <a:solidFill>
                  <a:schemeClr val="tx1"/>
                </a:solidFill>
                <a:latin typeface="Gill Sans MT" panose="020B0502020104020203" pitchFamily="34" charset="0"/>
              </a:rPr>
              <a:t>Unknown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 animBg="1"/>
      <p:bldP spid="3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5010150" y="228600"/>
            <a:ext cx="4133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>
                <a:latin typeface="Cooper Black" panose="0208090404030B020404" pitchFamily="18" charset="0"/>
              </a:rPr>
              <a:t>2.  Marriage and the Home Are Ordained and Regulated By God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2400" y="104775"/>
            <a:ext cx="4876800" cy="1758950"/>
            <a:chOff x="152400" y="104775"/>
            <a:chExt cx="4876800" cy="1758950"/>
          </a:xfrm>
        </p:grpSpPr>
        <p:sp>
          <p:nvSpPr>
            <p:cNvPr id="250882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50883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49238" y="495300"/>
              <a:ext cx="3467100" cy="952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800" b="1" kern="10">
                  <a:gradFill rotWithShape="0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221033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The Family</a:t>
              </a:r>
            </a:p>
          </p:txBody>
        </p:sp>
        <p:pic>
          <p:nvPicPr>
            <p:cNvPr id="250886" name="Picture 6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0887" name="Text Box 7"/>
            <p:cNvSpPr txBox="1">
              <a:spLocks noChangeArrowheads="1"/>
            </p:cNvSpPr>
            <p:nvPr/>
          </p:nvSpPr>
          <p:spPr bwMode="auto">
            <a:xfrm>
              <a:off x="1447800" y="1346200"/>
              <a:ext cx="35528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“…a man shall leave his father and mother</a:t>
              </a:r>
            </a:p>
            <a:p>
              <a:pPr algn="r"/>
              <a:r>
                <a:rPr lang="en-US" altLang="en-US" sz="1400">
                  <a:latin typeface="Berlin Sans FB Demi" panose="020E0802020502020306" pitchFamily="34" charset="0"/>
                </a:rPr>
                <a:t>and be joined to his wife…”  Mk. 10:7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220980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 created a </a:t>
            </a:r>
            <a:r>
              <a:rPr lang="en-US" altLang="en-US" sz="3200" b="1" i="1" dirty="0">
                <a:latin typeface="Gill Sans MT" panose="020B0502020104020203" pitchFamily="34" charset="0"/>
              </a:rPr>
              <a:t>“help meet” </a:t>
            </a:r>
            <a:r>
              <a:rPr lang="en-US" altLang="en-US" sz="3200" b="1" dirty="0">
                <a:latin typeface="Gill Sans MT" panose="020B0502020104020203" pitchFamily="34" charset="0"/>
              </a:rPr>
              <a:t>for man: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2:18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" y="3647182"/>
            <a:ext cx="90154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 performed the first surgery: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2:21-25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5068907"/>
            <a:ext cx="8991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God joined the man and woman in the first marriage, the first family: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2:24; Prov. 18:22; Heb. 13:4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/>
          <a:p>
            <a:fld id="{E5F3905B-10AC-47FE-8F0D-E7406FA81333}" type="slidenum">
              <a:rPr lang="en-US" altLang="en-US" smtClean="0">
                <a:latin typeface="Gill Sans MT" panose="020B0502020104020203" pitchFamily="34" charset="0"/>
              </a:rPr>
              <a:pPr/>
              <a:t>9</a:t>
            </a:fld>
            <a:endParaRPr lang="en-US" alt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8707</TotalTime>
  <Words>1267</Words>
  <Application>Microsoft Office PowerPoint</Application>
  <PresentationFormat>On-screen Show (4:3)</PresentationFormat>
  <Paragraphs>160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Berlin Sans FB Demi</vt:lpstr>
      <vt:lpstr>Calibri</vt:lpstr>
      <vt:lpstr>Cooper Black</vt:lpstr>
      <vt:lpstr>Eras Bold ITC</vt:lpstr>
      <vt:lpstr>Gill Sans MT</vt:lpstr>
      <vt:lpstr>Times New Roman</vt:lpstr>
      <vt:lpstr>Wingdings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 Extension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7:  Growing in the Grace and Knowledge of the Lord:  The Family</dc:title>
  <dc:creator>Dr. Craig V. Thomas</dc:creator>
  <dc:description>Deckerville:  12/14/2003; Westside:  11/20/2016 PM</dc:description>
  <cp:lastModifiedBy>Craig V. Thomas</cp:lastModifiedBy>
  <cp:revision>505</cp:revision>
  <dcterms:created xsi:type="dcterms:W3CDTF">2003-12-26T01:45:11Z</dcterms:created>
  <dcterms:modified xsi:type="dcterms:W3CDTF">2016-11-19T15:13:54Z</dcterms:modified>
</cp:coreProperties>
</file>