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868" r:id="rId2"/>
    <p:sldId id="743" r:id="rId3"/>
    <p:sldId id="350" r:id="rId4"/>
    <p:sldId id="351" r:id="rId5"/>
    <p:sldId id="869" r:id="rId6"/>
    <p:sldId id="870" r:id="rId7"/>
    <p:sldId id="871" r:id="rId8"/>
    <p:sldId id="872" r:id="rId9"/>
    <p:sldId id="873" r:id="rId10"/>
    <p:sldId id="874" r:id="rId11"/>
    <p:sldId id="338" r:id="rId12"/>
    <p:sldId id="8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9900CC"/>
    <a:srgbClr val="660066"/>
    <a:srgbClr val="000066"/>
    <a:srgbClr val="FFCC00"/>
    <a:srgbClr val="0000CC"/>
    <a:srgbClr val="00CCFF"/>
    <a:srgbClr val="660033"/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60" autoAdjust="0"/>
    <p:restoredTop sz="90929"/>
  </p:normalViewPr>
  <p:slideViewPr>
    <p:cSldViewPr showGuides="1">
      <p:cViewPr varScale="1">
        <p:scale>
          <a:sx n="85" d="100"/>
          <a:sy n="85" d="100"/>
        </p:scale>
        <p:origin x="509" y="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A66E6-D33E-4FB5-99DE-D78680C8BF11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080A0-F696-4542-8566-B9FB4619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6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14974-B59D-4FEE-A55C-179EBB437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8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34D41-410F-4A39-8C2F-EC9E22154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91618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55A09-371A-4EF2-BF33-C2DF24B00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55012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3EB8C-EDB7-452B-9DE1-FC50272A20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88315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92247-665F-4EA5-82F9-8A96BBBE2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32908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9CA8B-5482-4BF5-968A-61CCD867F8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54539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5644E-7FFE-4715-873B-6951F24DCD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91956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D3366-B49F-42CC-8EB9-D0B0EF284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105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0E6AF-128D-4375-9405-4C06A769A1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36812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55E69-1F8C-43EC-BE5A-F9D630541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97948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F1A57-9920-4C64-A565-756602B22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66933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445E2-19E5-4392-8000-81911B9C7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53521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367EC0-8629-47F7-9BEE-6F286BB95A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00FF"/>
            </a:gs>
            <a:gs pos="74000">
              <a:srgbClr val="9900CC"/>
            </a:gs>
            <a:gs pos="83000">
              <a:srgbClr val="660066"/>
            </a:gs>
            <a:gs pos="100000">
              <a:srgbClr val="66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E69-1F8C-43EC-BE5A-F9D630541E5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64943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400" dirty="0">
                <a:latin typeface="Cooper Black" panose="0208090404030B020404" pitchFamily="18" charset="0"/>
              </a:rPr>
              <a:t>7.  The reign of Christ will end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04775"/>
            <a:ext cx="4910138" cy="1746250"/>
            <a:chOff x="152400" y="104775"/>
            <a:chExt cx="4910138" cy="1746250"/>
          </a:xfrm>
        </p:grpSpPr>
        <p:sp>
          <p:nvSpPr>
            <p:cNvPr id="100354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100355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7650" y="261938"/>
              <a:ext cx="3257550" cy="12620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Then Cometh</a:t>
              </a:r>
            </a:p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End</a:t>
              </a:r>
            </a:p>
          </p:txBody>
        </p:sp>
        <p:pic>
          <p:nvPicPr>
            <p:cNvPr id="10037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93" name="Text Box 41"/>
            <p:cNvSpPr txBox="1">
              <a:spLocks noChangeArrowheads="1"/>
            </p:cNvSpPr>
            <p:nvPr/>
          </p:nvSpPr>
          <p:spPr bwMode="auto">
            <a:xfrm>
              <a:off x="2049463" y="1546225"/>
              <a:ext cx="30130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Berlin Sans FB Demi" panose="020E0802020502020306" pitchFamily="34" charset="0"/>
                </a:rPr>
                <a:t>“Then cometh the end…” 1 Cor. 15:24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457200"/>
          </a:xfrm>
        </p:spPr>
        <p:txBody>
          <a:bodyPr/>
          <a:lstStyle/>
          <a:p>
            <a:fld id="{7A234D41-410F-4A39-8C2F-EC9E2215412A}" type="slidenum">
              <a:rPr lang="en-US" altLang="en-US" smtClean="0">
                <a:latin typeface="Gill Sans MT" panose="020B0502020104020203" pitchFamily="34" charset="0"/>
              </a:rPr>
              <a:pPr/>
              <a:t>10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42900" y="2133600"/>
            <a:ext cx="84963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Christ’s reign on God’s throne is temporary: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15:24-28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1000" y="3547408"/>
            <a:ext cx="8686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Christ given the kingdom when He ascended into heaven: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Lk. 1:32-33; Jn. 13:3; Acts 2:36; Dan. 7:13-14; Matt. 28:18; Eph. 1:19-23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1000" y="5562600"/>
            <a:ext cx="8763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He rules </a:t>
            </a:r>
            <a:r>
              <a:rPr lang="en-US" altLang="en-US" sz="3000" b="1" i="1" dirty="0">
                <a:latin typeface="Gill Sans MT" panose="020B0502020104020203" pitchFamily="34" charset="0"/>
              </a:rPr>
              <a:t>“till” </a:t>
            </a:r>
            <a:r>
              <a:rPr lang="en-US" altLang="en-US" sz="3000" b="1" dirty="0">
                <a:latin typeface="Gill Sans MT" panose="020B0502020104020203" pitchFamily="34" charset="0"/>
              </a:rPr>
              <a:t>the last enemy is destroyed: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15:24-26</a:t>
            </a:r>
          </a:p>
        </p:txBody>
      </p:sp>
    </p:spTree>
    <p:extLst>
      <p:ext uri="{BB962C8B-B14F-4D97-AF65-F5344CB8AC3E}">
        <p14:creationId xmlns:p14="http://schemas.microsoft.com/office/powerpoint/2010/main" val="828331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12" grpId="0"/>
      <p:bldP spid="1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05400" y="501650"/>
            <a:ext cx="4038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dirty="0">
                <a:latin typeface="Cooper Black" panose="0208090404030B020404" pitchFamily="18" charset="0"/>
              </a:rPr>
              <a:t>Conclusion</a:t>
            </a:r>
          </a:p>
        </p:txBody>
      </p:sp>
      <p:grpSp>
        <p:nvGrpSpPr>
          <p:cNvPr id="87080" name="Group 40"/>
          <p:cNvGrpSpPr>
            <a:grpSpLocks/>
          </p:cNvGrpSpPr>
          <p:nvPr/>
        </p:nvGrpSpPr>
        <p:grpSpPr bwMode="auto">
          <a:xfrm>
            <a:off x="228600" y="1905000"/>
            <a:ext cx="8610600" cy="1474788"/>
            <a:chOff x="144" y="2640"/>
            <a:chExt cx="5424" cy="929"/>
          </a:xfrm>
        </p:grpSpPr>
        <p:sp>
          <p:nvSpPr>
            <p:cNvPr id="87070" name="Text Box 30"/>
            <p:cNvSpPr txBox="1">
              <a:spLocks noChangeArrowheads="1"/>
            </p:cNvSpPr>
            <p:nvPr/>
          </p:nvSpPr>
          <p:spPr bwMode="auto">
            <a:xfrm>
              <a:off x="474" y="2973"/>
              <a:ext cx="509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>
                  <a:latin typeface="Eras Bold ITC" panose="020B0907030504020204" pitchFamily="34" charset="0"/>
                  <a:cs typeface="Times New Roman" panose="02020603050405020304" pitchFamily="18" charset="0"/>
                </a:rPr>
                <a:t>From the time we first obeyed the gospel we must:</a:t>
              </a:r>
              <a:endParaRPr lang="en-US" altLang="en-US" sz="2800">
                <a:latin typeface="Eras Bold ITC" panose="020B0907030504020204" pitchFamily="34" charset="0"/>
              </a:endParaRPr>
            </a:p>
          </p:txBody>
        </p:sp>
        <p:pic>
          <p:nvPicPr>
            <p:cNvPr id="87071" name="Picture 3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640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7098" name="Rectangle 58"/>
          <p:cNvSpPr>
            <a:spLocks noChangeArrowheads="1"/>
          </p:cNvSpPr>
          <p:nvPr/>
        </p:nvSpPr>
        <p:spPr bwMode="auto">
          <a:xfrm>
            <a:off x="723900" y="3535363"/>
            <a:ext cx="8267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 dirty="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Put first things first</a:t>
            </a:r>
            <a:r>
              <a:rPr lang="en-US" altLang="en-US" sz="2200" dirty="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 dirty="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Matt. 6:33</a:t>
            </a:r>
            <a:r>
              <a:rPr lang="en-US" altLang="en-US" sz="2200" dirty="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87099" name="Rectangle 59"/>
          <p:cNvSpPr>
            <a:spLocks noChangeArrowheads="1"/>
          </p:cNvSpPr>
          <p:nvPr/>
        </p:nvSpPr>
        <p:spPr bwMode="auto">
          <a:xfrm>
            <a:off x="704850" y="4068763"/>
            <a:ext cx="82867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Add to our faith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2 Pet. 1:5-11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87100" name="Rectangle 60"/>
          <p:cNvSpPr>
            <a:spLocks noChangeArrowheads="1"/>
          </p:cNvSpPr>
          <p:nvPr/>
        </p:nvSpPr>
        <p:spPr bwMode="auto">
          <a:xfrm>
            <a:off x="695325" y="4602163"/>
            <a:ext cx="8448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Keep ourselves unspotted from the world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Jas. 1:27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87101" name="Rectangle 61"/>
          <p:cNvSpPr>
            <a:spLocks noChangeArrowheads="1"/>
          </p:cNvSpPr>
          <p:nvPr/>
        </p:nvSpPr>
        <p:spPr bwMode="auto">
          <a:xfrm>
            <a:off x="695325" y="5116513"/>
            <a:ext cx="8448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Show faithfulness in all things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Prov. 20:6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87103" name="Rectangle 63"/>
          <p:cNvSpPr>
            <a:spLocks noChangeArrowheads="1"/>
          </p:cNvSpPr>
          <p:nvPr/>
        </p:nvSpPr>
        <p:spPr bwMode="auto">
          <a:xfrm>
            <a:off x="695325" y="5668963"/>
            <a:ext cx="8448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Be diligent students of God’s Word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2 Tim. 2:15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87104" name="Rectangle 64"/>
          <p:cNvSpPr>
            <a:spLocks noChangeArrowheads="1"/>
          </p:cNvSpPr>
          <p:nvPr/>
        </p:nvSpPr>
        <p:spPr bwMode="auto">
          <a:xfrm>
            <a:off x="695325" y="6172200"/>
            <a:ext cx="8448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Meet our responsibilities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Rom. 14:12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04775"/>
            <a:ext cx="4910138" cy="1746250"/>
            <a:chOff x="152400" y="104775"/>
            <a:chExt cx="4910138" cy="1746250"/>
          </a:xfrm>
        </p:grpSpPr>
        <p:sp>
          <p:nvSpPr>
            <p:cNvPr id="87105" name="Rectangle 65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87106" name="WordArt 66"/>
            <p:cNvSpPr>
              <a:spLocks noChangeArrowheads="1" noChangeShapeType="1" noTextEdit="1"/>
            </p:cNvSpPr>
            <p:nvPr/>
          </p:nvSpPr>
          <p:spPr bwMode="auto">
            <a:xfrm rot="-821033">
              <a:off x="247650" y="261938"/>
              <a:ext cx="3257550" cy="12620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2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Then Cometh</a:t>
              </a:r>
            </a:p>
            <a:p>
              <a:pPr algn="ctr"/>
              <a:r>
                <a:rPr lang="en-US" sz="32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End</a:t>
              </a:r>
            </a:p>
          </p:txBody>
        </p:sp>
        <p:pic>
          <p:nvPicPr>
            <p:cNvPr id="87107" name="Picture 67" descr="C:\Data\PERSONAL\CHURCH\images\bible_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108" name="Text Box 68"/>
            <p:cNvSpPr txBox="1">
              <a:spLocks noChangeArrowheads="1"/>
            </p:cNvSpPr>
            <p:nvPr/>
          </p:nvSpPr>
          <p:spPr bwMode="auto">
            <a:xfrm>
              <a:off x="2049463" y="1546225"/>
              <a:ext cx="30130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Berlin Sans FB Demi" panose="020E0802020502020306" pitchFamily="34" charset="0"/>
                </a:rPr>
                <a:t>“Then cometh the end…” 1 Cor. 15:24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41-410F-4A39-8C2F-EC9E2215412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  <p:bldP spid="87098" grpId="0" autoUpdateAnimBg="0"/>
      <p:bldP spid="87099" grpId="0" autoUpdateAnimBg="0"/>
      <p:bldP spid="87100" grpId="0" autoUpdateAnimBg="0"/>
      <p:bldP spid="87101" grpId="0" autoUpdateAnimBg="0"/>
      <p:bldP spid="87103" grpId="0" autoUpdateAnimBg="0"/>
      <p:bldP spid="871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Text Box 1026"/>
          <p:cNvSpPr txBox="1">
            <a:spLocks noChangeArrowheads="1"/>
          </p:cNvSpPr>
          <p:nvPr/>
        </p:nvSpPr>
        <p:spPr bwMode="auto">
          <a:xfrm>
            <a:off x="5105400" y="501650"/>
            <a:ext cx="4038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latin typeface="Cooper Black" panose="0208090404030B020404" pitchFamily="18" charset="0"/>
              </a:rPr>
              <a:t>Conclusion</a:t>
            </a:r>
          </a:p>
        </p:txBody>
      </p:sp>
      <p:grpSp>
        <p:nvGrpSpPr>
          <p:cNvPr id="632835" name="Group 1027"/>
          <p:cNvGrpSpPr>
            <a:grpSpLocks/>
          </p:cNvGrpSpPr>
          <p:nvPr/>
        </p:nvGrpSpPr>
        <p:grpSpPr bwMode="auto">
          <a:xfrm>
            <a:off x="228600" y="1828800"/>
            <a:ext cx="8610600" cy="1474788"/>
            <a:chOff x="144" y="2640"/>
            <a:chExt cx="5424" cy="929"/>
          </a:xfrm>
        </p:grpSpPr>
        <p:sp>
          <p:nvSpPr>
            <p:cNvPr id="632836" name="Text Box 1028"/>
            <p:cNvSpPr txBox="1">
              <a:spLocks noChangeArrowheads="1"/>
            </p:cNvSpPr>
            <p:nvPr/>
          </p:nvSpPr>
          <p:spPr bwMode="auto">
            <a:xfrm>
              <a:off x="474" y="2973"/>
              <a:ext cx="509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>
                  <a:latin typeface="Eras Bold ITC" panose="020B0907030504020204" pitchFamily="34" charset="0"/>
                  <a:cs typeface="Times New Roman" panose="02020603050405020304" pitchFamily="18" charset="0"/>
                </a:rPr>
                <a:t>From the time we first obeyed the gospel we must:</a:t>
              </a:r>
              <a:endParaRPr lang="en-US" altLang="en-US" sz="2800">
                <a:latin typeface="Eras Bold ITC" panose="020B0907030504020204" pitchFamily="34" charset="0"/>
              </a:endParaRPr>
            </a:p>
          </p:txBody>
        </p:sp>
        <p:pic>
          <p:nvPicPr>
            <p:cNvPr id="632837" name="Picture 102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640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2838" name="Rectangle 1030"/>
          <p:cNvSpPr>
            <a:spLocks noChangeArrowheads="1"/>
          </p:cNvSpPr>
          <p:nvPr/>
        </p:nvSpPr>
        <p:spPr bwMode="auto">
          <a:xfrm>
            <a:off x="723900" y="3324225"/>
            <a:ext cx="8267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 dirty="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Discharge our God-given roles in the family</a:t>
            </a:r>
            <a:r>
              <a:rPr lang="en-US" altLang="en-US" sz="2200" dirty="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 dirty="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Mk. 10:6-8</a:t>
            </a:r>
            <a:r>
              <a:rPr lang="en-US" altLang="en-US" sz="2200" dirty="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632839" name="Rectangle 1031"/>
          <p:cNvSpPr>
            <a:spLocks noChangeArrowheads="1"/>
          </p:cNvSpPr>
          <p:nvPr/>
        </p:nvSpPr>
        <p:spPr bwMode="auto">
          <a:xfrm>
            <a:off x="704850" y="4049713"/>
            <a:ext cx="82867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 dirty="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Not be led astray by false doctrine</a:t>
            </a:r>
            <a:r>
              <a:rPr lang="en-US" altLang="en-US" sz="2200" dirty="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 dirty="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Matt. 22:29</a:t>
            </a:r>
            <a:r>
              <a:rPr lang="en-US" altLang="en-US" sz="2200" dirty="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632840" name="Rectangle 1032"/>
          <p:cNvSpPr>
            <a:spLocks noChangeArrowheads="1"/>
          </p:cNvSpPr>
          <p:nvPr/>
        </p:nvSpPr>
        <p:spPr bwMode="auto">
          <a:xfrm>
            <a:off x="695325" y="4516438"/>
            <a:ext cx="8448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Closely watch our attitudes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Prov. 23:7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632841" name="Rectangle 1033"/>
          <p:cNvSpPr>
            <a:spLocks noChangeArrowheads="1"/>
          </p:cNvSpPr>
          <p:nvPr/>
        </p:nvSpPr>
        <p:spPr bwMode="auto">
          <a:xfrm>
            <a:off x="695325" y="4992688"/>
            <a:ext cx="8448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 dirty="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Understand the nature of the one true church</a:t>
            </a:r>
            <a:r>
              <a:rPr lang="en-US" altLang="en-US" sz="2200" dirty="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 dirty="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Matt. 16:18</a:t>
            </a:r>
            <a:r>
              <a:rPr lang="en-US" altLang="en-US" sz="2200" dirty="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632842" name="Rectangle 1034"/>
          <p:cNvSpPr>
            <a:spLocks noChangeArrowheads="1"/>
          </p:cNvSpPr>
          <p:nvPr/>
        </p:nvSpPr>
        <p:spPr bwMode="auto">
          <a:xfrm>
            <a:off x="695325" y="5735638"/>
            <a:ext cx="8448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Rightly handle the word of truth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2 Tim. 2:15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632843" name="Rectangle 1035"/>
          <p:cNvSpPr>
            <a:spLocks noChangeArrowheads="1"/>
          </p:cNvSpPr>
          <p:nvPr/>
        </p:nvSpPr>
        <p:spPr bwMode="auto">
          <a:xfrm>
            <a:off x="695325" y="6238875"/>
            <a:ext cx="8448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200">
                <a:solidFill>
                  <a:srgbClr val="0066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Prepare for the inevitable judgment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200">
                <a:solidFill>
                  <a:srgbClr val="FF0000"/>
                </a:solidFill>
                <a:latin typeface="Eras Bold ITC" panose="020B0907030504020204" pitchFamily="34" charset="0"/>
                <a:cs typeface="Times New Roman" panose="02020603050405020304" pitchFamily="18" charset="0"/>
              </a:rPr>
              <a:t>1 Cor. 15:24</a:t>
            </a:r>
            <a:r>
              <a:rPr lang="en-US" altLang="en-US" sz="2200">
                <a:latin typeface="Eras Bold ITC" panose="020B0907030504020204" pitchFamily="34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32844" name="Rectangle 1036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632845" name="WordArt 1037"/>
          <p:cNvSpPr>
            <a:spLocks noChangeArrowheads="1" noChangeShapeType="1" noTextEdit="1"/>
          </p:cNvSpPr>
          <p:nvPr/>
        </p:nvSpPr>
        <p:spPr bwMode="auto">
          <a:xfrm rot="-821033">
            <a:off x="247650" y="261938"/>
            <a:ext cx="3257550" cy="1262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Then Cometh</a:t>
            </a:r>
          </a:p>
          <a:p>
            <a:pPr algn="ctr"/>
            <a:r>
              <a:rPr lang="en-US" sz="32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the End</a:t>
            </a:r>
          </a:p>
        </p:txBody>
      </p:sp>
      <p:pic>
        <p:nvPicPr>
          <p:cNvPr id="632846" name="Picture 1038" descr="C:\Data\PERSONAL\CHURCH\images\bible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2847" name="Text Box 1039"/>
          <p:cNvSpPr txBox="1">
            <a:spLocks noChangeArrowheads="1"/>
          </p:cNvSpPr>
          <p:nvPr/>
        </p:nvSpPr>
        <p:spPr bwMode="auto">
          <a:xfrm>
            <a:off x="2049463" y="1546225"/>
            <a:ext cx="301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Berlin Sans FB Demi" panose="020E0802020502020306" pitchFamily="34" charset="0"/>
              </a:rPr>
              <a:t>“Then cometh the end…” 1 Cor. 15:24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41-410F-4A39-8C2F-EC9E2215412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3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8" grpId="0"/>
      <p:bldP spid="632839" grpId="0" autoUpdateAnimBg="0"/>
      <p:bldP spid="632840" grpId="0" autoUpdateAnimBg="0"/>
      <p:bldP spid="632841" grpId="0" autoUpdateAnimBg="0"/>
      <p:bldP spid="632842" grpId="0" autoUpdateAnimBg="0"/>
      <p:bldP spid="6328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40" name="Text Box 12"/>
          <p:cNvSpPr txBox="1">
            <a:spLocks noChangeArrowheads="1"/>
          </p:cNvSpPr>
          <p:nvPr/>
        </p:nvSpPr>
        <p:spPr bwMode="auto">
          <a:xfrm>
            <a:off x="276225" y="5484813"/>
            <a:ext cx="86487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600" b="1" dirty="0">
                <a:latin typeface="Gill Sans MT" panose="020B0502020104020203" pitchFamily="34" charset="0"/>
                <a:cs typeface="Times New Roman" panose="02020603050405020304" pitchFamily="18" charset="0"/>
              </a:rPr>
              <a:t>Best way to understand is to read and study the simple and clear Bible passages that deal with the subject.</a:t>
            </a:r>
            <a:endParaRPr lang="en-US" altLang="en-US" sz="2600" b="1" dirty="0">
              <a:solidFill>
                <a:srgbClr val="009900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" y="104775"/>
            <a:ext cx="8839200" cy="2438400"/>
            <a:chOff x="152400" y="104775"/>
            <a:chExt cx="8839200" cy="2438400"/>
          </a:xfrm>
        </p:grpSpPr>
        <p:sp>
          <p:nvSpPr>
            <p:cNvPr id="508930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8839200" cy="24384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508931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762000" y="381000"/>
              <a:ext cx="5238750" cy="21336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4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"grow in the grace</a:t>
              </a:r>
            </a:p>
            <a:p>
              <a:pPr algn="ctr"/>
              <a:r>
                <a:rPr lang="en-US" sz="44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and knowledge</a:t>
              </a:r>
            </a:p>
            <a:p>
              <a:pPr algn="ctr"/>
              <a:r>
                <a:rPr lang="en-US" sz="44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of the Lord"</a:t>
              </a:r>
            </a:p>
          </p:txBody>
        </p:sp>
        <p:sp>
          <p:nvSpPr>
            <p:cNvPr id="508932" name="Text Box 4"/>
            <p:cNvSpPr txBox="1">
              <a:spLocks noChangeArrowheads="1"/>
            </p:cNvSpPr>
            <p:nvPr/>
          </p:nvSpPr>
          <p:spPr bwMode="auto">
            <a:xfrm>
              <a:off x="7062788" y="1976438"/>
              <a:ext cx="17002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Berlin Sans FB Demi" panose="020E0802020502020306" pitchFamily="34" charset="0"/>
                </a:rPr>
                <a:t>2 Peter 3:18</a:t>
              </a:r>
            </a:p>
          </p:txBody>
        </p:sp>
        <p:pic>
          <p:nvPicPr>
            <p:cNvPr id="508934" name="Picture 6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304800"/>
              <a:ext cx="1333500" cy="1257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8938" name="Text Box 10"/>
          <p:cNvSpPr txBox="1">
            <a:spLocks noChangeArrowheads="1"/>
          </p:cNvSpPr>
          <p:nvPr/>
        </p:nvSpPr>
        <p:spPr bwMode="auto">
          <a:xfrm>
            <a:off x="257175" y="2695575"/>
            <a:ext cx="86487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600" b="1" dirty="0">
                <a:latin typeface="Gill Sans MT" panose="020B0502020104020203" pitchFamily="34" charset="0"/>
                <a:cs typeface="Times New Roman" panose="02020603050405020304" pitchFamily="18" charset="0"/>
              </a:rPr>
              <a:t>Much misunderstanding and false teaching concerning Christ’s 2</a:t>
            </a:r>
            <a:r>
              <a:rPr lang="en-US" altLang="en-US" sz="2600" b="1" baseline="30000" dirty="0">
                <a:latin typeface="Gill Sans MT" panose="020B0502020104020203" pitchFamily="34" charset="0"/>
                <a:cs typeface="Times New Roman" panose="02020603050405020304" pitchFamily="18" charset="0"/>
              </a:rPr>
              <a:t>nd</a:t>
            </a:r>
            <a:r>
              <a:rPr lang="en-US" altLang="en-US" sz="2600" b="1" dirty="0">
                <a:latin typeface="Gill Sans MT" panose="020B0502020104020203" pitchFamily="34" charset="0"/>
                <a:cs typeface="Times New Roman" panose="02020603050405020304" pitchFamily="18" charset="0"/>
              </a:rPr>
              <a:t> coming and the end of the world.</a:t>
            </a:r>
            <a:endParaRPr lang="en-US" altLang="en-US" sz="2600" b="1" dirty="0">
              <a:solidFill>
                <a:srgbClr val="009900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08939" name="Text Box 11"/>
          <p:cNvSpPr txBox="1">
            <a:spLocks noChangeArrowheads="1"/>
          </p:cNvSpPr>
          <p:nvPr/>
        </p:nvSpPr>
        <p:spPr bwMode="auto">
          <a:xfrm>
            <a:off x="257175" y="4219575"/>
            <a:ext cx="86487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600" b="1">
                <a:latin typeface="Gill Sans MT" panose="020B0502020104020203" pitchFamily="34" charset="0"/>
                <a:cs typeface="Times New Roman" panose="02020603050405020304" pitchFamily="18" charset="0"/>
              </a:rPr>
              <a:t>Many guilty of interpreting figurative passages literally and/or “wresting” the Scriptures.</a:t>
            </a:r>
            <a:endParaRPr lang="en-US" altLang="en-US" sz="2600" b="1">
              <a:solidFill>
                <a:srgbClr val="009900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72675"/>
            <a:ext cx="1905000" cy="457200"/>
          </a:xfrm>
        </p:spPr>
        <p:txBody>
          <a:bodyPr/>
          <a:lstStyle/>
          <a:p>
            <a:fld id="{7A234D41-410F-4A39-8C2F-EC9E2215412A}" type="slidenum">
              <a:rPr lang="en-US" altLang="en-US" smtClean="0">
                <a:latin typeface="Gill Sans MT" panose="020B0502020104020203" pitchFamily="34" charset="0"/>
              </a:rPr>
              <a:pPr/>
              <a:t>2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40" grpId="0" autoUpdateAnimBg="0"/>
      <p:bldP spid="508938" grpId="0" autoUpdateAnimBg="0"/>
      <p:bldP spid="50893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400050" y="3762828"/>
            <a:ext cx="453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"/>
            </a:pPr>
            <a:r>
              <a:rPr lang="en-US" altLang="en-US">
                <a:latin typeface="Cooper Black" panose="0208090404030B020404" pitchFamily="18" charset="0"/>
              </a:rPr>
              <a:t>We Will Be Changed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412750" y="2524125"/>
            <a:ext cx="4314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"/>
            </a:pPr>
            <a:r>
              <a:rPr lang="en-US" altLang="en-US" dirty="0">
                <a:latin typeface="Cooper Black" panose="0208090404030B020404" pitchFamily="18" charset="0"/>
              </a:rPr>
              <a:t>Christ Will Return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38100"/>
            <a:ext cx="8867775" cy="2462213"/>
            <a:chOff x="152400" y="38100"/>
            <a:chExt cx="8867775" cy="2462213"/>
          </a:xfrm>
        </p:grpSpPr>
        <p:sp>
          <p:nvSpPr>
            <p:cNvPr id="99330" name="Rectangle 2"/>
            <p:cNvSpPr>
              <a:spLocks noChangeArrowheads="1"/>
            </p:cNvSpPr>
            <p:nvPr/>
          </p:nvSpPr>
          <p:spPr bwMode="auto">
            <a:xfrm>
              <a:off x="152400" y="38100"/>
              <a:ext cx="8839200" cy="24384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99331" name="WordArt 3"/>
            <p:cNvSpPr>
              <a:spLocks noChangeArrowheads="1" noChangeShapeType="1" noTextEdit="1"/>
            </p:cNvSpPr>
            <p:nvPr/>
          </p:nvSpPr>
          <p:spPr bwMode="auto">
            <a:xfrm rot="-606896">
              <a:off x="609600" y="38100"/>
              <a:ext cx="4419600" cy="23431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60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006896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Then Cometh the End</a:t>
              </a:r>
            </a:p>
          </p:txBody>
        </p:sp>
        <p:sp>
          <p:nvSpPr>
            <p:cNvPr id="99345" name="Text Box 17"/>
            <p:cNvSpPr txBox="1">
              <a:spLocks noChangeArrowheads="1"/>
            </p:cNvSpPr>
            <p:nvPr/>
          </p:nvSpPr>
          <p:spPr bwMode="auto">
            <a:xfrm>
              <a:off x="5194300" y="2133600"/>
              <a:ext cx="38258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latin typeface="Berlin Sans FB Demi" panose="020E0802020502020306" pitchFamily="34" charset="0"/>
                </a:rPr>
                <a:t>“Then cometh the end…” 1 Cor. 15:24</a:t>
              </a:r>
            </a:p>
          </p:txBody>
        </p:sp>
        <p:pic>
          <p:nvPicPr>
            <p:cNvPr id="99346" name="Picture 18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342900"/>
              <a:ext cx="1333500" cy="1257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406400" y="3124200"/>
            <a:ext cx="5311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"/>
            </a:pPr>
            <a:r>
              <a:rPr lang="en-US" altLang="en-US">
                <a:latin typeface="Cooper Black" panose="0208090404030B020404" pitchFamily="18" charset="0"/>
              </a:rPr>
              <a:t>The Dead Will Be Raised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381000" y="4343400"/>
            <a:ext cx="70564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"/>
            </a:pPr>
            <a:r>
              <a:rPr lang="en-US" altLang="en-US" dirty="0">
                <a:latin typeface="Cooper Black" panose="0208090404030B020404" pitchFamily="18" charset="0"/>
              </a:rPr>
              <a:t>Present World Brought to an End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381000" y="54864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"/>
            </a:pPr>
            <a:r>
              <a:rPr lang="en-US" altLang="en-US" dirty="0">
                <a:latin typeface="Cooper Black" panose="0208090404030B020404" pitchFamily="18" charset="0"/>
              </a:rPr>
              <a:t>The Kingdom Will Be Delivered Up to God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381000" y="6186488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"/>
            </a:pPr>
            <a:r>
              <a:rPr lang="en-US" altLang="en-US" dirty="0">
                <a:latin typeface="Cooper Black" panose="0208090404030B020404" pitchFamily="18" charset="0"/>
              </a:rPr>
              <a:t>The Reign of Christ Will End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16588" y="6553200"/>
            <a:ext cx="1905000" cy="457200"/>
          </a:xfrm>
        </p:spPr>
        <p:txBody>
          <a:bodyPr/>
          <a:lstStyle/>
          <a:p>
            <a:fld id="{7A234D41-410F-4A39-8C2F-EC9E2215412A}" type="slidenum">
              <a:rPr lang="en-US" altLang="en-US" smtClean="0">
                <a:latin typeface="Gill Sans MT" panose="020B0502020104020203" pitchFamily="34" charset="0"/>
              </a:rPr>
              <a:pPr/>
              <a:t>3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381000" y="4872335"/>
            <a:ext cx="70564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"/>
            </a:pPr>
            <a:r>
              <a:rPr lang="en-US" altLang="en-US" dirty="0">
                <a:latin typeface="Cooper Black" panose="0208090404030B020404" pitchFamily="18" charset="0"/>
              </a:rPr>
              <a:t>The Judgment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utoUpdateAnimBg="0"/>
      <p:bldP spid="99339" grpId="0" autoUpdateAnimBg="0"/>
      <p:bldP spid="99351" grpId="0" autoUpdateAnimBg="0"/>
      <p:bldP spid="99353" grpId="0" autoUpdateAnimBg="0"/>
      <p:bldP spid="99354" grpId="0" autoUpdateAnimBg="0"/>
      <p:bldP spid="99358" grpId="0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>
                <a:latin typeface="Cooper Black" panose="0208090404030B020404" pitchFamily="18" charset="0"/>
              </a:rPr>
              <a:t>1.  Christ will return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04775"/>
            <a:ext cx="4910138" cy="1746250"/>
            <a:chOff x="152400" y="104775"/>
            <a:chExt cx="4910138" cy="1746250"/>
          </a:xfrm>
        </p:grpSpPr>
        <p:sp>
          <p:nvSpPr>
            <p:cNvPr id="100354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100355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7650" y="261938"/>
              <a:ext cx="3257550" cy="12620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Then Cometh</a:t>
              </a:r>
            </a:p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End</a:t>
              </a:r>
            </a:p>
          </p:txBody>
        </p:sp>
        <p:pic>
          <p:nvPicPr>
            <p:cNvPr id="10037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93" name="Text Box 41"/>
            <p:cNvSpPr txBox="1">
              <a:spLocks noChangeArrowheads="1"/>
            </p:cNvSpPr>
            <p:nvPr/>
          </p:nvSpPr>
          <p:spPr bwMode="auto">
            <a:xfrm>
              <a:off x="2049463" y="1546225"/>
              <a:ext cx="30130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Berlin Sans FB Demi" panose="020E0802020502020306" pitchFamily="34" charset="0"/>
                </a:rPr>
                <a:t>“Then cometh the end…” 1 Cor. 15:24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457200"/>
          </a:xfrm>
        </p:spPr>
        <p:txBody>
          <a:bodyPr/>
          <a:lstStyle/>
          <a:p>
            <a:fld id="{7A234D41-410F-4A39-8C2F-EC9E2215412A}" type="slidenum">
              <a:rPr lang="en-US" altLang="en-US" smtClean="0">
                <a:latin typeface="Gill Sans MT" panose="020B0502020104020203" pitchFamily="34" charset="0"/>
              </a:rPr>
              <a:pPr/>
              <a:t>4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42900" y="2133600"/>
            <a:ext cx="8801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Most believe Christ is coming back to set up a kingdom and reign on Earth for a thousand  years:  </a:t>
            </a:r>
            <a:r>
              <a:rPr lang="en-US" altLang="en-US" sz="3200" b="1" dirty="0">
                <a:solidFill>
                  <a:srgbClr val="FF0000"/>
                </a:solidFill>
                <a:latin typeface="Gill Sans MT" panose="020B0502020104020203" pitchFamily="34" charset="0"/>
              </a:rPr>
              <a:t>Acts 1:11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1000" y="4262497"/>
            <a:ext cx="88011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Bible never states Christ will come back and set foot on Earth and establish a thousand year reign:  </a:t>
            </a:r>
            <a:r>
              <a:rPr lang="en-US" altLang="en-US" sz="3200" b="1" dirty="0">
                <a:solidFill>
                  <a:srgbClr val="FF0000"/>
                </a:solidFill>
                <a:latin typeface="Gill Sans MT" panose="020B0502020104020203" pitchFamily="34" charset="0"/>
              </a:rPr>
              <a:t>Heb. 9:27-28; Mk. 13:32; 1 Thess. 4:16-18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>
                <a:latin typeface="Cooper Black" panose="0208090404030B020404" pitchFamily="18" charset="0"/>
              </a:rPr>
              <a:t>2.  The dead will be raised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04775"/>
            <a:ext cx="4910138" cy="1746250"/>
            <a:chOff x="152400" y="104775"/>
            <a:chExt cx="4910138" cy="1746250"/>
          </a:xfrm>
        </p:grpSpPr>
        <p:sp>
          <p:nvSpPr>
            <p:cNvPr id="100354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100355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7650" y="261938"/>
              <a:ext cx="3257550" cy="12620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Then Cometh</a:t>
              </a:r>
            </a:p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End</a:t>
              </a:r>
            </a:p>
          </p:txBody>
        </p:sp>
        <p:pic>
          <p:nvPicPr>
            <p:cNvPr id="10037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93" name="Text Box 41"/>
            <p:cNvSpPr txBox="1">
              <a:spLocks noChangeArrowheads="1"/>
            </p:cNvSpPr>
            <p:nvPr/>
          </p:nvSpPr>
          <p:spPr bwMode="auto">
            <a:xfrm>
              <a:off x="2049463" y="1546225"/>
              <a:ext cx="30130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Berlin Sans FB Demi" panose="020E0802020502020306" pitchFamily="34" charset="0"/>
                </a:rPr>
                <a:t>“Then cometh the end…” 1 Cor. 15:24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457200"/>
          </a:xfrm>
        </p:spPr>
        <p:txBody>
          <a:bodyPr/>
          <a:lstStyle/>
          <a:p>
            <a:fld id="{7A234D41-410F-4A39-8C2F-EC9E2215412A}" type="slidenum">
              <a:rPr lang="en-US" altLang="en-US" smtClean="0">
                <a:latin typeface="Gill Sans MT" panose="020B0502020104020203" pitchFamily="34" charset="0"/>
              </a:rPr>
              <a:pPr/>
              <a:t>5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42900" y="2133600"/>
            <a:ext cx="88011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Many believe death is the “end”:  </a:t>
            </a:r>
            <a:r>
              <a:rPr lang="en-US" altLang="en-US" sz="2600" b="1" dirty="0">
                <a:solidFill>
                  <a:srgbClr val="FF0000"/>
                </a:solidFill>
                <a:latin typeface="Gill Sans MT" panose="020B0502020104020203" pitchFamily="34" charset="0"/>
              </a:rPr>
              <a:t>Eccl. 9:5; 1:14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1000" y="2862942"/>
            <a:ext cx="88011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The Bible teaches differently:  </a:t>
            </a:r>
            <a:r>
              <a:rPr lang="en-US" altLang="en-US" sz="2600" b="1" dirty="0">
                <a:solidFill>
                  <a:srgbClr val="FF0000"/>
                </a:solidFill>
                <a:latin typeface="Gill Sans MT" panose="020B0502020104020203" pitchFamily="34" charset="0"/>
              </a:rPr>
              <a:t>Gen. 1:26; Jn. 4:24; Lk. 24:39; Matt. 10:28; Acts 2:27; Jas. 2:26; Eccl. 12:7; 2 Cor. 5:1; Lk. 16:22-25; Matt. 22:31-32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1000" y="4343400"/>
            <a:ext cx="88011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What happens to the dead?  </a:t>
            </a:r>
            <a:r>
              <a:rPr lang="en-US" altLang="en-US" sz="2600" b="1" dirty="0">
                <a:solidFill>
                  <a:srgbClr val="FF0000"/>
                </a:solidFill>
                <a:latin typeface="Gill Sans MT" panose="020B0502020104020203" pitchFamily="34" charset="0"/>
              </a:rPr>
              <a:t>Lk. 16:19-31; Jas. 2:26; Acts 2:31; Heb. 9:27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81000" y="5410200"/>
            <a:ext cx="88011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When Christ comes again there will be a resurrection of </a:t>
            </a:r>
            <a:r>
              <a:rPr lang="en-US" altLang="en-US" sz="2600" b="1" u="sng" dirty="0">
                <a:latin typeface="Gill Sans MT" panose="020B0502020104020203" pitchFamily="34" charset="0"/>
              </a:rPr>
              <a:t>ALL</a:t>
            </a:r>
            <a:r>
              <a:rPr lang="en-US" altLang="en-US" sz="2600" b="1" dirty="0">
                <a:latin typeface="Gill Sans MT" panose="020B0502020104020203" pitchFamily="34" charset="0"/>
              </a:rPr>
              <a:t> the dead!  </a:t>
            </a:r>
            <a:r>
              <a:rPr lang="en-US" altLang="en-US" sz="2600" b="1" dirty="0">
                <a:solidFill>
                  <a:srgbClr val="FF0000"/>
                </a:solidFill>
                <a:latin typeface="Gill Sans MT" panose="020B0502020104020203" pitchFamily="34" charset="0"/>
              </a:rPr>
              <a:t>Jn. 5:28-29; Matt. 25:31-46; Rev. 20:13; 1 Thess. 4:16-17; Rev. 20:14-15</a:t>
            </a:r>
          </a:p>
        </p:txBody>
      </p:sp>
    </p:spTree>
    <p:extLst>
      <p:ext uri="{BB962C8B-B14F-4D97-AF65-F5344CB8AC3E}">
        <p14:creationId xmlns:p14="http://schemas.microsoft.com/office/powerpoint/2010/main" val="1955332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12" grpId="0"/>
      <p:bldP spid="14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>
                <a:latin typeface="Cooper Black" panose="0208090404030B020404" pitchFamily="18" charset="0"/>
              </a:rPr>
              <a:t>3.  We will be changed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04775"/>
            <a:ext cx="4910138" cy="1746250"/>
            <a:chOff x="152400" y="104775"/>
            <a:chExt cx="4910138" cy="1746250"/>
          </a:xfrm>
        </p:grpSpPr>
        <p:sp>
          <p:nvSpPr>
            <p:cNvPr id="100354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100355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7650" y="261938"/>
              <a:ext cx="3257550" cy="12620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Then Cometh</a:t>
              </a:r>
            </a:p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End</a:t>
              </a:r>
            </a:p>
          </p:txBody>
        </p:sp>
        <p:pic>
          <p:nvPicPr>
            <p:cNvPr id="10037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93" name="Text Box 41"/>
            <p:cNvSpPr txBox="1">
              <a:spLocks noChangeArrowheads="1"/>
            </p:cNvSpPr>
            <p:nvPr/>
          </p:nvSpPr>
          <p:spPr bwMode="auto">
            <a:xfrm>
              <a:off x="2049463" y="1546225"/>
              <a:ext cx="30130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Berlin Sans FB Demi" panose="020E0802020502020306" pitchFamily="34" charset="0"/>
                </a:rPr>
                <a:t>“Then cometh the end…” 1 Cor. 15:24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457200"/>
          </a:xfrm>
        </p:spPr>
        <p:txBody>
          <a:bodyPr/>
          <a:lstStyle/>
          <a:p>
            <a:fld id="{7A234D41-410F-4A39-8C2F-EC9E2215412A}" type="slidenum">
              <a:rPr lang="en-US" altLang="en-US" smtClean="0">
                <a:latin typeface="Gill Sans MT" panose="020B0502020104020203" pitchFamily="34" charset="0"/>
              </a:rPr>
              <a:pPr/>
              <a:t>6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42900" y="2133600"/>
            <a:ext cx="88011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Man has always wondered about life beyond this “mortal coil”:  </a:t>
            </a:r>
            <a:r>
              <a:rPr lang="en-US" altLang="en-US" sz="2600" b="1" dirty="0">
                <a:solidFill>
                  <a:srgbClr val="FF0000"/>
                </a:solidFill>
                <a:latin typeface="Gill Sans MT" panose="020B0502020104020203" pitchFamily="34" charset="0"/>
              </a:rPr>
              <a:t>Job 14:14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1000" y="3222248"/>
            <a:ext cx="88011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We cannot inherit God’s eternal kingdom in our present form:  </a:t>
            </a:r>
            <a:r>
              <a:rPr lang="en-US" altLang="en-US" sz="2600" b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15:50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1000" y="4267200"/>
            <a:ext cx="88011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Our bodies are mortal and corruptible, but the spiritual body will be immortal and incorruptible:  </a:t>
            </a:r>
            <a:r>
              <a:rPr lang="en-US" altLang="en-US" sz="2600" b="1" dirty="0">
                <a:solidFill>
                  <a:srgbClr val="FF0000"/>
                </a:solidFill>
                <a:latin typeface="Gill Sans MT" panose="020B0502020104020203" pitchFamily="34" charset="0"/>
              </a:rPr>
              <a:t>1 Jn. 3:2; Phil. 3:21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81000" y="5736848"/>
            <a:ext cx="88011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All will be resurrected and given new bodies:  </a:t>
            </a:r>
            <a:r>
              <a:rPr lang="en-US" altLang="en-US" sz="2600" b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15:35-54; 1 Jn. 3:2; Phil. 3:21</a:t>
            </a:r>
          </a:p>
        </p:txBody>
      </p:sp>
    </p:spTree>
    <p:extLst>
      <p:ext uri="{BB962C8B-B14F-4D97-AF65-F5344CB8AC3E}">
        <p14:creationId xmlns:p14="http://schemas.microsoft.com/office/powerpoint/2010/main" val="1894808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12" grpId="0"/>
      <p:bldP spid="14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400" dirty="0">
                <a:latin typeface="Cooper Black" panose="0208090404030B020404" pitchFamily="18" charset="0"/>
              </a:rPr>
              <a:t>4.  Present world brought to an end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04775"/>
            <a:ext cx="4910138" cy="1746250"/>
            <a:chOff x="152400" y="104775"/>
            <a:chExt cx="4910138" cy="1746250"/>
          </a:xfrm>
        </p:grpSpPr>
        <p:sp>
          <p:nvSpPr>
            <p:cNvPr id="100354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100355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7650" y="261938"/>
              <a:ext cx="3257550" cy="12620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Then Cometh</a:t>
              </a:r>
            </a:p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End</a:t>
              </a:r>
            </a:p>
          </p:txBody>
        </p:sp>
        <p:pic>
          <p:nvPicPr>
            <p:cNvPr id="10037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93" name="Text Box 41"/>
            <p:cNvSpPr txBox="1">
              <a:spLocks noChangeArrowheads="1"/>
            </p:cNvSpPr>
            <p:nvPr/>
          </p:nvSpPr>
          <p:spPr bwMode="auto">
            <a:xfrm>
              <a:off x="2049463" y="1546225"/>
              <a:ext cx="30130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Berlin Sans FB Demi" panose="020E0802020502020306" pitchFamily="34" charset="0"/>
                </a:rPr>
                <a:t>“Then cometh the end…” 1 Cor. 15:24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457200"/>
          </a:xfrm>
        </p:spPr>
        <p:txBody>
          <a:bodyPr/>
          <a:lstStyle/>
          <a:p>
            <a:fld id="{7A234D41-410F-4A39-8C2F-EC9E2215412A}" type="slidenum">
              <a:rPr lang="en-US" altLang="en-US" smtClean="0">
                <a:latin typeface="Gill Sans MT" panose="020B0502020104020203" pitchFamily="34" charset="0"/>
              </a:rPr>
              <a:pPr/>
              <a:t>7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42900" y="2133600"/>
            <a:ext cx="88011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Like our bodies, this Earth is only temporary:  </a:t>
            </a:r>
            <a:r>
              <a:rPr lang="en-US" altLang="en-US" sz="3200" b="1" dirty="0">
                <a:solidFill>
                  <a:srgbClr val="FF0000"/>
                </a:solidFill>
                <a:latin typeface="Gill Sans MT" panose="020B0502020104020203" pitchFamily="34" charset="0"/>
              </a:rPr>
              <a:t>2 Pet. 3:10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88011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God never intended for the Earth to last without end:  </a:t>
            </a:r>
            <a:r>
              <a:rPr lang="en-US" altLang="en-US" sz="3200" b="1" dirty="0">
                <a:solidFill>
                  <a:srgbClr val="FF0000"/>
                </a:solidFill>
                <a:latin typeface="Gill Sans MT" panose="020B0502020104020203" pitchFamily="34" charset="0"/>
              </a:rPr>
              <a:t>2 Pet. 3:10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1000" y="5181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Since this is the case, Peter encourages and warns us with sobering words:  </a:t>
            </a:r>
            <a:r>
              <a:rPr lang="en-US" altLang="en-US" sz="3200" b="1" dirty="0">
                <a:solidFill>
                  <a:srgbClr val="FF0000"/>
                </a:solidFill>
                <a:latin typeface="Gill Sans MT" panose="020B0502020104020203" pitchFamily="34" charset="0"/>
              </a:rPr>
              <a:t>2 Pet. 3:11</a:t>
            </a:r>
          </a:p>
        </p:txBody>
      </p:sp>
    </p:spTree>
    <p:extLst>
      <p:ext uri="{BB962C8B-B14F-4D97-AF65-F5344CB8AC3E}">
        <p14:creationId xmlns:p14="http://schemas.microsoft.com/office/powerpoint/2010/main" val="1084251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12" grpId="0"/>
      <p:bldP spid="14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400" dirty="0">
                <a:latin typeface="Cooper Black" panose="0208090404030B020404" pitchFamily="18" charset="0"/>
              </a:rPr>
              <a:t>5.  The judgment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04775"/>
            <a:ext cx="4910138" cy="1746250"/>
            <a:chOff x="152400" y="104775"/>
            <a:chExt cx="4910138" cy="1746250"/>
          </a:xfrm>
        </p:grpSpPr>
        <p:sp>
          <p:nvSpPr>
            <p:cNvPr id="100354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100355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7650" y="261938"/>
              <a:ext cx="3257550" cy="12620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Then Cometh</a:t>
              </a:r>
            </a:p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End</a:t>
              </a:r>
            </a:p>
          </p:txBody>
        </p:sp>
        <p:pic>
          <p:nvPicPr>
            <p:cNvPr id="10037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93" name="Text Box 41"/>
            <p:cNvSpPr txBox="1">
              <a:spLocks noChangeArrowheads="1"/>
            </p:cNvSpPr>
            <p:nvPr/>
          </p:nvSpPr>
          <p:spPr bwMode="auto">
            <a:xfrm>
              <a:off x="2049463" y="1546225"/>
              <a:ext cx="30130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Berlin Sans FB Demi" panose="020E0802020502020306" pitchFamily="34" charset="0"/>
                </a:rPr>
                <a:t>“Then cometh the end…” 1 Cor. 15:24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457200"/>
          </a:xfrm>
        </p:spPr>
        <p:txBody>
          <a:bodyPr/>
          <a:lstStyle/>
          <a:p>
            <a:fld id="{7A234D41-410F-4A39-8C2F-EC9E2215412A}" type="slidenum">
              <a:rPr lang="en-US" altLang="en-US" smtClean="0">
                <a:latin typeface="Gill Sans MT" panose="020B0502020104020203" pitchFamily="34" charset="0"/>
              </a:rPr>
              <a:pPr/>
              <a:t>8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42900" y="2133600"/>
            <a:ext cx="88011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Everyone will be there!  No one will escape the judgment!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Matt. 25:32; 2 Cor. 5:10; Rev. 20:12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1000" y="3632537"/>
            <a:ext cx="88011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Everyone will give an account of their life: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Eccl. 12:13-14; 2 Cor. 5:10; Rom. 14:11-12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1000" y="4669971"/>
            <a:ext cx="8763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Christ will be the judge: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Jn. 5:22; Acts 17:30-31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81000" y="5638800"/>
            <a:ext cx="8763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Christ will use His </a:t>
            </a:r>
            <a:r>
              <a:rPr lang="en-US" altLang="en-US" sz="3000" b="1" i="1" dirty="0">
                <a:latin typeface="Gill Sans MT" panose="020B0502020104020203" pitchFamily="34" charset="0"/>
              </a:rPr>
              <a:t>“word” </a:t>
            </a:r>
            <a:r>
              <a:rPr lang="en-US" altLang="en-US" sz="3000" b="1" dirty="0">
                <a:latin typeface="Gill Sans MT" panose="020B0502020104020203" pitchFamily="34" charset="0"/>
              </a:rPr>
              <a:t>as the standard of judgment: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Jn. 12:48; Rom. 2:16</a:t>
            </a:r>
          </a:p>
        </p:txBody>
      </p:sp>
    </p:spTree>
    <p:extLst>
      <p:ext uri="{BB962C8B-B14F-4D97-AF65-F5344CB8AC3E}">
        <p14:creationId xmlns:p14="http://schemas.microsoft.com/office/powerpoint/2010/main" val="1405837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12" grpId="0"/>
      <p:bldP spid="14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400" dirty="0">
                <a:latin typeface="Cooper Black" panose="0208090404030B020404" pitchFamily="18" charset="0"/>
              </a:rPr>
              <a:t>6.  The kingdom delivered up to God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104775"/>
            <a:ext cx="4910138" cy="1746250"/>
            <a:chOff x="152400" y="104775"/>
            <a:chExt cx="4910138" cy="1746250"/>
          </a:xfrm>
        </p:grpSpPr>
        <p:sp>
          <p:nvSpPr>
            <p:cNvPr id="100354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100355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7650" y="261938"/>
              <a:ext cx="3257550" cy="12620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Then Cometh</a:t>
              </a:r>
            </a:p>
            <a:p>
              <a:pPr algn="ctr"/>
              <a:r>
                <a:rPr lang="en-US" sz="3200" b="1" kern="10" dirty="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End</a:t>
              </a:r>
            </a:p>
          </p:txBody>
        </p:sp>
        <p:pic>
          <p:nvPicPr>
            <p:cNvPr id="10037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93" name="Text Box 41"/>
            <p:cNvSpPr txBox="1">
              <a:spLocks noChangeArrowheads="1"/>
            </p:cNvSpPr>
            <p:nvPr/>
          </p:nvSpPr>
          <p:spPr bwMode="auto">
            <a:xfrm>
              <a:off x="2049463" y="1546225"/>
              <a:ext cx="30130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Berlin Sans FB Demi" panose="020E0802020502020306" pitchFamily="34" charset="0"/>
                </a:rPr>
                <a:t>“Then cometh the end…” 1 Cor. 15:24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457200"/>
          </a:xfrm>
        </p:spPr>
        <p:txBody>
          <a:bodyPr/>
          <a:lstStyle/>
          <a:p>
            <a:fld id="{7A234D41-410F-4A39-8C2F-EC9E2215412A}" type="slidenum">
              <a:rPr lang="en-US" altLang="en-US" smtClean="0">
                <a:latin typeface="Gill Sans MT" panose="020B0502020104020203" pitchFamily="34" charset="0"/>
              </a:rPr>
              <a:pPr/>
              <a:t>9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42900" y="2133600"/>
            <a:ext cx="84963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At the end, Christ delivers the kingdom back to God: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15:24; Matt. 16:18-19; Col. 1:13; Eph. 5:27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1000" y="3809838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Kingdom spiritual, not physical: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Jn. 18:36; Phil. 3:20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1000" y="4999672"/>
            <a:ext cx="8763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All this defeats the theories of the premillennialist:  </a:t>
            </a:r>
            <a:r>
              <a:rPr lang="en-US" altLang="en-US" sz="3000" b="1" dirty="0">
                <a:solidFill>
                  <a:srgbClr val="FF0000"/>
                </a:solidFill>
                <a:latin typeface="Gill Sans MT" panose="020B0502020104020203" pitchFamily="34" charset="0"/>
              </a:rPr>
              <a:t>Jn. 16:28; Lk. 24:512; Dan. 7:13-14; Jn. 3:3-5; Col. 1:13</a:t>
            </a:r>
          </a:p>
        </p:txBody>
      </p:sp>
    </p:spTree>
    <p:extLst>
      <p:ext uri="{BB962C8B-B14F-4D97-AF65-F5344CB8AC3E}">
        <p14:creationId xmlns:p14="http://schemas.microsoft.com/office/powerpoint/2010/main" val="4014613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12" grpId="0"/>
      <p:bldP spid="14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15770</TotalTime>
  <Words>946</Words>
  <Application>Microsoft Office PowerPoint</Application>
  <PresentationFormat>On-screen Show (4:3)</PresentationFormat>
  <Paragraphs>102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Berlin Sans FB Demi</vt:lpstr>
      <vt:lpstr>Calibri</vt:lpstr>
      <vt:lpstr>Cooper Black</vt:lpstr>
      <vt:lpstr>Eras Bold ITC</vt:lpstr>
      <vt:lpstr>Gill Sans MT</vt:lpstr>
      <vt:lpstr>Times New Roman</vt:lpstr>
      <vt:lpstr>Wingdings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Michigan State University Extension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in Grace and Knowledge of the Lord:  Lesson #13:  Then Cometh the End</dc:title>
  <dc:creator>Dr. Craig V. Thomas</dc:creator>
  <dc:description>Deckerville:  03/21/2004; Westside:  03/05/2017 PM</dc:description>
  <cp:lastModifiedBy>Craig V. Thomas</cp:lastModifiedBy>
  <cp:revision>1229</cp:revision>
  <dcterms:created xsi:type="dcterms:W3CDTF">2003-12-26T01:45:11Z</dcterms:created>
  <dcterms:modified xsi:type="dcterms:W3CDTF">2017-03-05T19:18:59Z</dcterms:modified>
</cp:coreProperties>
</file>