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2.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18"/>
  </p:notesMasterIdLst>
  <p:sldIdLst>
    <p:sldId id="259" r:id="rId2"/>
    <p:sldId id="304" r:id="rId3"/>
    <p:sldId id="256" r:id="rId4"/>
    <p:sldId id="260" r:id="rId5"/>
    <p:sldId id="308" r:id="rId6"/>
    <p:sldId id="309" r:id="rId7"/>
    <p:sldId id="310" r:id="rId8"/>
    <p:sldId id="311" r:id="rId9"/>
    <p:sldId id="312" r:id="rId10"/>
    <p:sldId id="313" r:id="rId11"/>
    <p:sldId id="305" r:id="rId12"/>
    <p:sldId id="314" r:id="rId13"/>
    <p:sldId id="315" r:id="rId14"/>
    <p:sldId id="316" r:id="rId15"/>
    <p:sldId id="317" r:id="rId16"/>
    <p:sldId id="297" r:id="rId17"/>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00"/>
    <a:srgbClr val="FFFF00"/>
    <a:srgbClr val="FFFFFF"/>
    <a:srgbClr val="1000E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27" autoAdjust="0"/>
    <p:restoredTop sz="94678" autoAdjust="0"/>
  </p:normalViewPr>
  <p:slideViewPr>
    <p:cSldViewPr showGuides="1">
      <p:cViewPr varScale="1">
        <p:scale>
          <a:sx n="85" d="100"/>
          <a:sy n="85" d="100"/>
        </p:scale>
        <p:origin x="446" y="53"/>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98D6C73-75AA-486F-9BA9-715ED7BF652D}" type="datetimeFigureOut">
              <a:rPr lang="en-US" smtClean="0"/>
              <a:t>5/7/2017</a:t>
            </a:fld>
            <a:endParaRPr lang="en-US"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BE20348-41AC-4EB2-9B03-90E1C3387957}" type="slidenum">
              <a:rPr lang="en-US" smtClean="0"/>
              <a:t>‹#›</a:t>
            </a:fld>
            <a:endParaRPr lang="en-US" dirty="0"/>
          </a:p>
        </p:txBody>
      </p:sp>
    </p:spTree>
    <p:extLst>
      <p:ext uri="{BB962C8B-B14F-4D97-AF65-F5344CB8AC3E}">
        <p14:creationId xmlns:p14="http://schemas.microsoft.com/office/powerpoint/2010/main" val="11601080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037FB4A-0EC3-48F9-BEC8-748778C9508E}" type="slidenum">
              <a:rPr lang="en-US" smtClean="0"/>
              <a:t>2</a:t>
            </a:fld>
            <a:endParaRPr lang="en-US" dirty="0"/>
          </a:p>
        </p:txBody>
      </p:sp>
    </p:spTree>
    <p:extLst>
      <p:ext uri="{BB962C8B-B14F-4D97-AF65-F5344CB8AC3E}">
        <p14:creationId xmlns:p14="http://schemas.microsoft.com/office/powerpoint/2010/main" val="59136568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4" name="Rectangle 3"/>
          <p:cNvSpPr/>
          <p:nvPr/>
        </p:nvSpPr>
        <p:spPr bwMode="ltGray">
          <a:xfrm>
            <a:off x="0" y="0"/>
            <a:ext cx="9144000" cy="513556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5" name="Rectangle 4"/>
          <p:cNvSpPr/>
          <p:nvPr/>
        </p:nvSpPr>
        <p:spPr bwMode="invGray">
          <a:xfrm>
            <a:off x="0" y="5127625"/>
            <a:ext cx="9144000" cy="46038"/>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 name="Title 1"/>
          <p:cNvSpPr>
            <a:spLocks noGrp="1"/>
          </p:cNvSpPr>
          <p:nvPr>
            <p:ph type="ctrTitle"/>
          </p:nvPr>
        </p:nvSpPr>
        <p:spPr>
          <a:xfrm>
            <a:off x="685800" y="3355848"/>
            <a:ext cx="8077200" cy="1673352"/>
          </a:xfrm>
        </p:spPr>
        <p:txBody>
          <a:bodyPr tIns="0" bIns="0" anchor="t"/>
          <a:lstStyle>
            <a:lvl1pPr algn="l">
              <a:defRPr sz="4700" b="1"/>
            </a:lvl1pPr>
            <a:extLst/>
          </a:lstStyle>
          <a:p>
            <a:r>
              <a:rPr lang="en-US"/>
              <a:t>Click to edit Master title style</a:t>
            </a:r>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lang="en-US"/>
              <a:t>Click to edit Master subtitle style</a:t>
            </a:r>
          </a:p>
        </p:txBody>
      </p:sp>
      <p:sp>
        <p:nvSpPr>
          <p:cNvPr id="6" name="Date Placeholder 3"/>
          <p:cNvSpPr>
            <a:spLocks noGrp="1"/>
          </p:cNvSpPr>
          <p:nvPr>
            <p:ph type="dt" sz="half" idx="10"/>
          </p:nvPr>
        </p:nvSpPr>
        <p:spPr/>
        <p:txBody>
          <a:bodyPr/>
          <a:lstStyle>
            <a:lvl1pPr>
              <a:defRPr/>
            </a:lvl1pPr>
          </a:lstStyle>
          <a:p>
            <a:pPr>
              <a:defRPr/>
            </a:pPr>
            <a:fld id="{63AE565B-DF4F-477B-AF32-CFB2A2378769}" type="datetime1">
              <a:rPr lang="en-US" smtClean="0"/>
              <a:t>5/7/2017</a:t>
            </a:fld>
            <a:endParaRPr lang="en-US" dirty="0"/>
          </a:p>
        </p:txBody>
      </p:sp>
      <p:sp>
        <p:nvSpPr>
          <p:cNvPr id="7" name="Footer Placeholder 4"/>
          <p:cNvSpPr>
            <a:spLocks noGrp="1"/>
          </p:cNvSpPr>
          <p:nvPr>
            <p:ph type="ftr" sz="quarter" idx="11"/>
          </p:nvPr>
        </p:nvSpPr>
        <p:spPr/>
        <p:txBody>
          <a:bodyPr/>
          <a:lstStyle>
            <a:lvl1pPr>
              <a:defRPr/>
            </a:lvl1pPr>
          </a:lstStyle>
          <a:p>
            <a:pPr>
              <a:defRPr/>
            </a:pPr>
            <a:endParaRPr lang="en-US" dirty="0"/>
          </a:p>
        </p:txBody>
      </p:sp>
      <p:sp>
        <p:nvSpPr>
          <p:cNvPr id="8" name="Slide Number Placeholder 5"/>
          <p:cNvSpPr>
            <a:spLocks noGrp="1"/>
          </p:cNvSpPr>
          <p:nvPr>
            <p:ph type="sldNum" sz="quarter" idx="12"/>
          </p:nvPr>
        </p:nvSpPr>
        <p:spPr/>
        <p:txBody>
          <a:bodyPr/>
          <a:lstStyle>
            <a:lvl1pPr>
              <a:defRPr>
                <a:solidFill>
                  <a:srgbClr val="FFFFFF"/>
                </a:solidFill>
              </a:defRPr>
            </a:lvl1pPr>
          </a:lstStyle>
          <a:p>
            <a:fld id="{E0C13DDE-9773-4BE2-A170-B32D54FFA85F}" type="slidenum">
              <a:rPr lang="en-US" altLang="en-US"/>
              <a:pPr/>
              <a:t>‹#›</a:t>
            </a:fld>
            <a:endParaRPr lang="en-US" altLang="en-US" dirty="0"/>
          </a:p>
        </p:txBody>
      </p:sp>
    </p:spTree>
    <p:extLst>
      <p:ext uri="{BB962C8B-B14F-4D97-AF65-F5344CB8AC3E}">
        <p14:creationId xmlns:p14="http://schemas.microsoft.com/office/powerpoint/2010/main" val="2087281946"/>
      </p:ext>
    </p:extLst>
  </p:cSld>
  <p:clrMapOvr>
    <a:overrideClrMapping bg1="dk1" tx1="lt1" bg2="dk2" tx2="lt2" accent1="accent1" accent2="accent2" accent3="accent3" accent4="accent4" accent5="accent5" accent6="accent6" hlink="hlink" folHlink="folHlink"/>
  </p:clrMapOvr>
  <p:transition>
    <p:wedg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2D5CC52F-9C05-4C86-836B-62FFA57472C1}" type="datetime1">
              <a:rPr lang="en-US" smtClean="0"/>
              <a:t>5/7/2017</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fld id="{B2FC672B-2CB4-46A9-8E8E-AE8C6709DC02}" type="slidenum">
              <a:rPr lang="en-US" altLang="en-US"/>
              <a:pPr/>
              <a:t>‹#›</a:t>
            </a:fld>
            <a:endParaRPr lang="en-US" altLang="en-US" dirty="0"/>
          </a:p>
        </p:txBody>
      </p:sp>
    </p:spTree>
    <p:extLst>
      <p:ext uri="{BB962C8B-B14F-4D97-AF65-F5344CB8AC3E}">
        <p14:creationId xmlns:p14="http://schemas.microsoft.com/office/powerpoint/2010/main" val="3513413888"/>
      </p:ext>
    </p:extLst>
  </p:cSld>
  <p:clrMapOvr>
    <a:masterClrMapping/>
  </p:clrMapOvr>
  <p:transition>
    <p:wedg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4" name="Rectangle 3"/>
          <p:cNvSpPr/>
          <p:nvPr/>
        </p:nvSpPr>
        <p:spPr bwMode="invGray">
          <a:xfrm>
            <a:off x="6599238" y="0"/>
            <a:ext cx="46037"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5" name="Rectangle 4"/>
          <p:cNvSpPr/>
          <p:nvPr/>
        </p:nvSpPr>
        <p:spPr bwMode="ltGray">
          <a:xfrm>
            <a:off x="6648450" y="0"/>
            <a:ext cx="2514600"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 name="Vertical Title 1"/>
          <p:cNvSpPr>
            <a:spLocks noGrp="1"/>
          </p:cNvSpPr>
          <p:nvPr>
            <p:ph type="title" orient="vert"/>
          </p:nvPr>
        </p:nvSpPr>
        <p:spPr>
          <a:xfrm>
            <a:off x="6781800" y="274640"/>
            <a:ext cx="19050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304800"/>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Date Placeholder 3"/>
          <p:cNvSpPr>
            <a:spLocks noGrp="1"/>
          </p:cNvSpPr>
          <p:nvPr>
            <p:ph type="dt" sz="half" idx="10"/>
          </p:nvPr>
        </p:nvSpPr>
        <p:spPr/>
        <p:txBody>
          <a:bodyPr/>
          <a:lstStyle>
            <a:lvl1pPr>
              <a:defRPr/>
            </a:lvl1pPr>
          </a:lstStyle>
          <a:p>
            <a:pPr>
              <a:defRPr/>
            </a:pPr>
            <a:fld id="{BCFEA30F-2AB1-4617-A615-87A66AC0F5FC}" type="datetime1">
              <a:rPr lang="en-US" smtClean="0"/>
              <a:t>5/7/2017</a:t>
            </a:fld>
            <a:endParaRPr lang="en-US" dirty="0"/>
          </a:p>
        </p:txBody>
      </p:sp>
      <p:sp>
        <p:nvSpPr>
          <p:cNvPr id="7" name="Footer Placeholder 4"/>
          <p:cNvSpPr>
            <a:spLocks noGrp="1"/>
          </p:cNvSpPr>
          <p:nvPr>
            <p:ph type="ftr" sz="quarter" idx="11"/>
          </p:nvPr>
        </p:nvSpPr>
        <p:spPr>
          <a:xfrm>
            <a:off x="2640013" y="6376988"/>
            <a:ext cx="3836987" cy="365125"/>
          </a:xfrm>
        </p:spPr>
        <p:txBody>
          <a:bodyPr/>
          <a:lstStyle>
            <a:lvl1pPr>
              <a:defRPr/>
            </a:lvl1pPr>
          </a:lstStyle>
          <a:p>
            <a:pPr>
              <a:defRPr/>
            </a:pPr>
            <a:endParaRPr lang="en-US" dirty="0"/>
          </a:p>
        </p:txBody>
      </p:sp>
      <p:sp>
        <p:nvSpPr>
          <p:cNvPr id="8" name="Slide Number Placeholder 5"/>
          <p:cNvSpPr>
            <a:spLocks noGrp="1"/>
          </p:cNvSpPr>
          <p:nvPr>
            <p:ph type="sldNum" sz="quarter" idx="12"/>
          </p:nvPr>
        </p:nvSpPr>
        <p:spPr/>
        <p:txBody>
          <a:bodyPr/>
          <a:lstStyle>
            <a:lvl1pPr>
              <a:defRPr/>
            </a:lvl1pPr>
          </a:lstStyle>
          <a:p>
            <a:fld id="{D1402B91-2190-4A6A-B341-889638E220D8}" type="slidenum">
              <a:rPr lang="en-US" altLang="en-US"/>
              <a:pPr/>
              <a:t>‹#›</a:t>
            </a:fld>
            <a:endParaRPr lang="en-US" altLang="en-US" dirty="0"/>
          </a:p>
        </p:txBody>
      </p:sp>
    </p:spTree>
    <p:extLst>
      <p:ext uri="{BB962C8B-B14F-4D97-AF65-F5344CB8AC3E}">
        <p14:creationId xmlns:p14="http://schemas.microsoft.com/office/powerpoint/2010/main" val="2516827898"/>
      </p:ext>
    </p:extLst>
  </p:cSld>
  <p:clrMapOvr>
    <a:masterClrMapping/>
  </p:clrMapOvr>
  <p:transition>
    <p:wedg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E9B63C9B-1A36-458C-8B02-04C5BF3F2C93}" type="datetime1">
              <a:rPr lang="en-US" smtClean="0"/>
              <a:t>5/7/2017</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fld id="{5CEC1A6A-70AC-463E-A1A3-9CAEA59878E1}" type="slidenum">
              <a:rPr lang="en-US" altLang="en-US"/>
              <a:pPr/>
              <a:t>‹#›</a:t>
            </a:fld>
            <a:endParaRPr lang="en-US" altLang="en-US" dirty="0"/>
          </a:p>
        </p:txBody>
      </p:sp>
    </p:spTree>
    <p:extLst>
      <p:ext uri="{BB962C8B-B14F-4D97-AF65-F5344CB8AC3E}">
        <p14:creationId xmlns:p14="http://schemas.microsoft.com/office/powerpoint/2010/main" val="1467716046"/>
      </p:ext>
    </p:extLst>
  </p:cSld>
  <p:clrMapOvr>
    <a:masterClrMapping/>
  </p:clrMapOvr>
  <p:transition>
    <p:wedg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4" name="Rectangle 3"/>
          <p:cNvSpPr/>
          <p:nvPr/>
        </p:nvSpPr>
        <p:spPr bwMode="ltGray">
          <a:xfrm>
            <a:off x="0" y="0"/>
            <a:ext cx="9144000" cy="260191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5" name="Rectangle 4"/>
          <p:cNvSpPr/>
          <p:nvPr/>
        </p:nvSpPr>
        <p:spPr bwMode="invGray">
          <a:xfrm>
            <a:off x="0" y="2601913"/>
            <a:ext cx="9144000" cy="46037"/>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 name="Title 1"/>
          <p:cNvSpPr>
            <a:spLocks noGrp="1"/>
          </p:cNvSpPr>
          <p:nvPr>
            <p:ph type="title"/>
          </p:nvPr>
        </p:nvSpPr>
        <p:spPr>
          <a:xfrm>
            <a:off x="749808" y="118872"/>
            <a:ext cx="8013192" cy="1636776"/>
          </a:xfrm>
        </p:spPr>
        <p:txBody>
          <a:bodyPr tIns="0" rIns="91440" bIns="0" anchor="b"/>
          <a:lstStyle>
            <a:lvl1pPr algn="l">
              <a:defRPr sz="4700" b="1" cap="none" baseline="0"/>
            </a:lvl1pPr>
            <a:extLst/>
          </a:lstStyle>
          <a:p>
            <a:r>
              <a:rPr lang="en-US"/>
              <a:t>Click to edit Master title style</a:t>
            </a:r>
          </a:p>
        </p:txBody>
      </p:sp>
      <p:sp>
        <p:nvSpPr>
          <p:cNvPr id="3" name="Text Placeholder 2"/>
          <p:cNvSpPr>
            <a:spLocks noGrp="1"/>
          </p:cNvSpPr>
          <p:nvPr>
            <p:ph type="body" idx="1"/>
          </p:nvPr>
        </p:nvSpPr>
        <p:spPr>
          <a:xfrm>
            <a:off x="740664" y="1828800"/>
            <a:ext cx="8022336" cy="685800"/>
          </a:xfrm>
        </p:spPr>
        <p:txBody>
          <a:bodyPr lIns="146304" tIns="0" rIns="45720" bIns="0"/>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a:r>
              <a:rPr lang="en-US"/>
              <a:t>Click to edit Master text styles</a:t>
            </a:r>
          </a:p>
        </p:txBody>
      </p:sp>
      <p:sp>
        <p:nvSpPr>
          <p:cNvPr id="6" name="Date Placeholder 3"/>
          <p:cNvSpPr>
            <a:spLocks noGrp="1"/>
          </p:cNvSpPr>
          <p:nvPr>
            <p:ph type="dt" sz="half" idx="10"/>
          </p:nvPr>
        </p:nvSpPr>
        <p:spPr/>
        <p:txBody>
          <a:bodyPr/>
          <a:lstStyle>
            <a:lvl1pPr>
              <a:defRPr/>
            </a:lvl1pPr>
          </a:lstStyle>
          <a:p>
            <a:pPr>
              <a:defRPr/>
            </a:pPr>
            <a:fld id="{F1E96DA3-BC3C-480C-B6A9-273A958A09BC}" type="datetime1">
              <a:rPr lang="en-US" smtClean="0"/>
              <a:t>5/7/2017</a:t>
            </a:fld>
            <a:endParaRPr lang="en-US" dirty="0"/>
          </a:p>
        </p:txBody>
      </p:sp>
      <p:sp>
        <p:nvSpPr>
          <p:cNvPr id="7" name="Footer Placeholder 4"/>
          <p:cNvSpPr>
            <a:spLocks noGrp="1"/>
          </p:cNvSpPr>
          <p:nvPr>
            <p:ph type="ftr" sz="quarter" idx="11"/>
          </p:nvPr>
        </p:nvSpPr>
        <p:spPr/>
        <p:txBody>
          <a:bodyPr/>
          <a:lstStyle>
            <a:lvl1pPr>
              <a:defRPr/>
            </a:lvl1pPr>
          </a:lstStyle>
          <a:p>
            <a:pPr>
              <a:defRPr/>
            </a:pPr>
            <a:endParaRPr lang="en-US" dirty="0"/>
          </a:p>
        </p:txBody>
      </p:sp>
      <p:sp>
        <p:nvSpPr>
          <p:cNvPr id="8" name="Slide Number Placeholder 5"/>
          <p:cNvSpPr>
            <a:spLocks noGrp="1"/>
          </p:cNvSpPr>
          <p:nvPr>
            <p:ph type="sldNum" sz="quarter" idx="12"/>
          </p:nvPr>
        </p:nvSpPr>
        <p:spPr/>
        <p:txBody>
          <a:bodyPr/>
          <a:lstStyle>
            <a:lvl1pPr>
              <a:defRPr>
                <a:solidFill>
                  <a:srgbClr val="FFFFFF"/>
                </a:solidFill>
              </a:defRPr>
            </a:lvl1pPr>
          </a:lstStyle>
          <a:p>
            <a:fld id="{EEDCC91A-B7B4-4386-8E7A-93C7A37719BB}" type="slidenum">
              <a:rPr lang="en-US" altLang="en-US"/>
              <a:pPr/>
              <a:t>‹#›</a:t>
            </a:fld>
            <a:endParaRPr lang="en-US" altLang="en-US" dirty="0"/>
          </a:p>
        </p:txBody>
      </p:sp>
    </p:spTree>
    <p:extLst>
      <p:ext uri="{BB962C8B-B14F-4D97-AF65-F5344CB8AC3E}">
        <p14:creationId xmlns:p14="http://schemas.microsoft.com/office/powerpoint/2010/main" val="516567880"/>
      </p:ext>
    </p:extLst>
  </p:cSld>
  <p:clrMapOvr>
    <a:overrideClrMapping bg1="dk1" tx1="lt1" bg2="dk2" tx2="lt2" accent1="accent1" accent2="accent2" accent3="accent3" accent4="accent4" accent5="accent5" accent6="accent6" hlink="hlink" folHlink="folHlink"/>
  </p:clrMapOvr>
  <p:transition>
    <p:wedg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B15D40C9-1DC1-4C4B-B836-C142771F68E4}" type="datetime1">
              <a:rPr lang="en-US" smtClean="0"/>
              <a:t>5/7/2017</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fld id="{F4611B82-965B-4E4A-9BB2-E765DA4850C1}" type="slidenum">
              <a:rPr lang="en-US" altLang="en-US"/>
              <a:pPr/>
              <a:t>‹#›</a:t>
            </a:fld>
            <a:endParaRPr lang="en-US" altLang="en-US" dirty="0"/>
          </a:p>
        </p:txBody>
      </p:sp>
    </p:spTree>
    <p:extLst>
      <p:ext uri="{BB962C8B-B14F-4D97-AF65-F5344CB8AC3E}">
        <p14:creationId xmlns:p14="http://schemas.microsoft.com/office/powerpoint/2010/main" val="2999352085"/>
      </p:ext>
    </p:extLst>
  </p:cSld>
  <p:clrMapOvr>
    <a:masterClrMapping/>
  </p:clrMapOvr>
  <p:transition>
    <p:wedg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lang="en-US"/>
              <a:t>Click to edit Master title style</a:t>
            </a:r>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a:r>
              <a:rPr lang="en-US"/>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a:r>
              <a:rPr lang="en-US"/>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49770BB8-1A4F-4C1C-9E70-C5CA0B3FFBBF}" type="datetime1">
              <a:rPr lang="en-US" smtClean="0"/>
              <a:t>5/7/2017</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dirty="0"/>
          </a:p>
        </p:txBody>
      </p:sp>
      <p:sp>
        <p:nvSpPr>
          <p:cNvPr id="9" name="Slide Number Placeholder 5"/>
          <p:cNvSpPr>
            <a:spLocks noGrp="1"/>
          </p:cNvSpPr>
          <p:nvPr>
            <p:ph type="sldNum" sz="quarter" idx="12"/>
          </p:nvPr>
        </p:nvSpPr>
        <p:spPr/>
        <p:txBody>
          <a:bodyPr/>
          <a:lstStyle>
            <a:lvl1pPr>
              <a:defRPr/>
            </a:lvl1pPr>
          </a:lstStyle>
          <a:p>
            <a:fld id="{15635600-0BDD-4022-B2B5-2671F9834980}" type="slidenum">
              <a:rPr lang="en-US" altLang="en-US"/>
              <a:pPr/>
              <a:t>‹#›</a:t>
            </a:fld>
            <a:endParaRPr lang="en-US" altLang="en-US" dirty="0"/>
          </a:p>
        </p:txBody>
      </p:sp>
    </p:spTree>
    <p:extLst>
      <p:ext uri="{BB962C8B-B14F-4D97-AF65-F5344CB8AC3E}">
        <p14:creationId xmlns:p14="http://schemas.microsoft.com/office/powerpoint/2010/main" val="3547058409"/>
      </p:ext>
    </p:extLst>
  </p:cSld>
  <p:clrMapOvr>
    <a:masterClrMapping/>
  </p:clrMapOvr>
  <p:transition>
    <p:wedg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26AE6E5D-CD97-419D-BBA1-7627A230D26D}" type="datetime1">
              <a:rPr lang="en-US" smtClean="0"/>
              <a:t>5/7/2017</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dirty="0"/>
          </a:p>
        </p:txBody>
      </p:sp>
      <p:sp>
        <p:nvSpPr>
          <p:cNvPr id="5" name="Slide Number Placeholder 5"/>
          <p:cNvSpPr>
            <a:spLocks noGrp="1"/>
          </p:cNvSpPr>
          <p:nvPr>
            <p:ph type="sldNum" sz="quarter" idx="12"/>
          </p:nvPr>
        </p:nvSpPr>
        <p:spPr/>
        <p:txBody>
          <a:bodyPr/>
          <a:lstStyle>
            <a:lvl1pPr>
              <a:defRPr/>
            </a:lvl1pPr>
          </a:lstStyle>
          <a:p>
            <a:fld id="{B81FAFCA-7A45-4BC6-A8AF-C981555655B2}" type="slidenum">
              <a:rPr lang="en-US" altLang="en-US"/>
              <a:pPr/>
              <a:t>‹#›</a:t>
            </a:fld>
            <a:endParaRPr lang="en-US" altLang="en-US" dirty="0"/>
          </a:p>
        </p:txBody>
      </p:sp>
    </p:spTree>
    <p:extLst>
      <p:ext uri="{BB962C8B-B14F-4D97-AF65-F5344CB8AC3E}">
        <p14:creationId xmlns:p14="http://schemas.microsoft.com/office/powerpoint/2010/main" val="1454359540"/>
      </p:ext>
    </p:extLst>
  </p:cSld>
  <p:clrMapOvr>
    <a:masterClrMapping/>
  </p:clrMapOvr>
  <p:transition>
    <p:wedg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fld id="{AE6D59C7-B240-455D-8BE0-7DBD3277F2D0}" type="datetime1">
              <a:rPr lang="en-US" smtClean="0"/>
              <a:t>5/7/2017</a:t>
            </a:fld>
            <a:endParaRPr lang="en-US" dirty="0"/>
          </a:p>
        </p:txBody>
      </p:sp>
      <p:sp>
        <p:nvSpPr>
          <p:cNvPr id="3" name="Footer Placeholder 2"/>
          <p:cNvSpPr>
            <a:spLocks noGrp="1"/>
          </p:cNvSpPr>
          <p:nvPr>
            <p:ph type="ftr" sz="quarter" idx="11"/>
          </p:nvPr>
        </p:nvSpPr>
        <p:spPr/>
        <p:txBody>
          <a:bodyPr/>
          <a:lstStyle>
            <a:lvl1pPr>
              <a:defRPr/>
            </a:lvl1pPr>
          </a:lstStyle>
          <a:p>
            <a:pPr>
              <a:defRPr/>
            </a:pPr>
            <a:endParaRPr lang="en-US" dirty="0"/>
          </a:p>
        </p:txBody>
      </p:sp>
      <p:sp>
        <p:nvSpPr>
          <p:cNvPr id="4" name="Slide Number Placeholder 3"/>
          <p:cNvSpPr>
            <a:spLocks noGrp="1"/>
          </p:cNvSpPr>
          <p:nvPr>
            <p:ph type="sldNum" sz="quarter" idx="12"/>
          </p:nvPr>
        </p:nvSpPr>
        <p:spPr/>
        <p:txBody>
          <a:bodyPr/>
          <a:lstStyle>
            <a:lvl1pPr>
              <a:defRPr/>
            </a:lvl1pPr>
          </a:lstStyle>
          <a:p>
            <a:fld id="{19337E2D-3300-42A5-B068-51E2CBF73F7C}" type="slidenum">
              <a:rPr lang="en-US" altLang="en-US"/>
              <a:pPr/>
              <a:t>‹#›</a:t>
            </a:fld>
            <a:endParaRPr lang="en-US" altLang="en-US" dirty="0"/>
          </a:p>
        </p:txBody>
      </p:sp>
    </p:spTree>
    <p:extLst>
      <p:ext uri="{BB962C8B-B14F-4D97-AF65-F5344CB8AC3E}">
        <p14:creationId xmlns:p14="http://schemas.microsoft.com/office/powerpoint/2010/main" val="2301775625"/>
      </p:ext>
    </p:extLst>
  </p:cSld>
  <p:clrMapOvr>
    <a:masterClrMapping/>
  </p:clrMapOvr>
  <p:transition>
    <p:wedg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5" name="Rectangle 4"/>
          <p:cNvSpPr/>
          <p:nvPr/>
        </p:nvSpPr>
        <p:spPr bwMode="invGray">
          <a:xfrm>
            <a:off x="2855913" y="0"/>
            <a:ext cx="46037" cy="145415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6" name="Rectangle 5"/>
          <p:cNvSpPr/>
          <p:nvPr/>
        </p:nvSpPr>
        <p:spPr bwMode="invGray">
          <a:xfrm>
            <a:off x="2855913" y="0"/>
            <a:ext cx="46037" cy="145415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 name="Title 1"/>
          <p:cNvSpPr>
            <a:spLocks noGrp="1"/>
          </p:cNvSpPr>
          <p:nvPr>
            <p:ph type="title"/>
          </p:nvPr>
        </p:nvSpPr>
        <p:spPr>
          <a:xfrm>
            <a:off x="167838" y="152400"/>
            <a:ext cx="2523744" cy="978408"/>
          </a:xfrm>
        </p:spPr>
        <p:txBody>
          <a:bodyPr lIns="73152" bIns="0" anchor="b">
            <a:sp3d prstMaterial="matte"/>
          </a:bodyPr>
          <a:lstStyle>
            <a:lvl1pPr algn="l">
              <a:defRPr sz="2000" b="0"/>
            </a:lvl1pPr>
            <a:extLst/>
          </a:lstStyle>
          <a:p>
            <a:r>
              <a:rPr lang="en-US"/>
              <a:t>Click to edit Master title style</a:t>
            </a:r>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a:r>
              <a:rPr lang="en-US"/>
              <a:t>Click to edit Master text styles</a:t>
            </a:r>
          </a:p>
        </p:txBody>
      </p:sp>
      <p:sp>
        <p:nvSpPr>
          <p:cNvPr id="7" name="Date Placeholder 4"/>
          <p:cNvSpPr>
            <a:spLocks noGrp="1"/>
          </p:cNvSpPr>
          <p:nvPr>
            <p:ph type="dt" sz="half" idx="10"/>
          </p:nvPr>
        </p:nvSpPr>
        <p:spPr/>
        <p:txBody>
          <a:bodyPr/>
          <a:lstStyle>
            <a:lvl1pPr>
              <a:defRPr/>
            </a:lvl1pPr>
          </a:lstStyle>
          <a:p>
            <a:pPr>
              <a:defRPr/>
            </a:pPr>
            <a:fld id="{B62A5F16-A016-4EF3-A1B1-4F7D9557768C}" type="datetime1">
              <a:rPr lang="en-US" smtClean="0"/>
              <a:t>5/7/2017</a:t>
            </a:fld>
            <a:endParaRPr lang="en-US" dirty="0"/>
          </a:p>
        </p:txBody>
      </p:sp>
      <p:sp>
        <p:nvSpPr>
          <p:cNvPr id="8" name="Footer Placeholder 5"/>
          <p:cNvSpPr>
            <a:spLocks noGrp="1"/>
          </p:cNvSpPr>
          <p:nvPr>
            <p:ph type="ftr" sz="quarter" idx="11"/>
          </p:nvPr>
        </p:nvSpPr>
        <p:spPr/>
        <p:txBody>
          <a:bodyPr/>
          <a:lstStyle>
            <a:lvl1pPr>
              <a:defRPr/>
            </a:lvl1pPr>
          </a:lstStyle>
          <a:p>
            <a:pPr>
              <a:defRPr/>
            </a:pPr>
            <a:endParaRPr lang="en-US" dirty="0"/>
          </a:p>
        </p:txBody>
      </p:sp>
      <p:sp>
        <p:nvSpPr>
          <p:cNvPr id="9" name="Slide Number Placeholder 6"/>
          <p:cNvSpPr>
            <a:spLocks noGrp="1"/>
          </p:cNvSpPr>
          <p:nvPr>
            <p:ph type="sldNum" sz="quarter" idx="12"/>
          </p:nvPr>
        </p:nvSpPr>
        <p:spPr/>
        <p:txBody>
          <a:bodyPr/>
          <a:lstStyle>
            <a:lvl1pPr>
              <a:defRPr/>
            </a:lvl1pPr>
          </a:lstStyle>
          <a:p>
            <a:fld id="{83FBE4E2-3130-474E-8089-412B0A323FF6}" type="slidenum">
              <a:rPr lang="en-US" altLang="en-US"/>
              <a:pPr/>
              <a:t>‹#›</a:t>
            </a:fld>
            <a:endParaRPr lang="en-US" altLang="en-US" dirty="0"/>
          </a:p>
        </p:txBody>
      </p:sp>
    </p:spTree>
    <p:extLst>
      <p:ext uri="{BB962C8B-B14F-4D97-AF65-F5344CB8AC3E}">
        <p14:creationId xmlns:p14="http://schemas.microsoft.com/office/powerpoint/2010/main" val="1279782248"/>
      </p:ext>
    </p:extLst>
  </p:cSld>
  <p:clrMapOvr>
    <a:masterClrMapping/>
  </p:clrMapOvr>
  <p:transition>
    <p:wedg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5" name="Rectangle 4"/>
          <p:cNvSpPr/>
          <p:nvPr/>
        </p:nvSpPr>
        <p:spPr>
          <a:xfrm>
            <a:off x="2855913" y="0"/>
            <a:ext cx="46037"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6" name="Rectangle 5"/>
          <p:cNvSpPr/>
          <p:nvPr/>
        </p:nvSpPr>
        <p:spPr bwMode="invGray">
          <a:xfrm>
            <a:off x="2855913" y="0"/>
            <a:ext cx="46037"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lang="en-US"/>
              <a:t>Click to edit Master title style</a:t>
            </a:r>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pPr lvl="0"/>
            <a:r>
              <a:rPr lang="en-US" noProof="0" dirty="0"/>
              <a:t>Click icon to add picture</a:t>
            </a:r>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a:r>
              <a:rPr lang="en-US"/>
              <a:t>Click to edit Master text styles</a:t>
            </a:r>
          </a:p>
        </p:txBody>
      </p:sp>
      <p:sp>
        <p:nvSpPr>
          <p:cNvPr id="7" name="Date Placeholder 4"/>
          <p:cNvSpPr>
            <a:spLocks noGrp="1"/>
          </p:cNvSpPr>
          <p:nvPr>
            <p:ph type="dt" sz="half" idx="10"/>
          </p:nvPr>
        </p:nvSpPr>
        <p:spPr>
          <a:xfrm>
            <a:off x="165100" y="1169988"/>
            <a:ext cx="2522538" cy="201612"/>
          </a:xfrm>
        </p:spPr>
        <p:txBody>
          <a:bodyPr/>
          <a:lstStyle>
            <a:lvl1pPr>
              <a:defRPr/>
            </a:lvl1pPr>
          </a:lstStyle>
          <a:p>
            <a:pPr>
              <a:defRPr/>
            </a:pPr>
            <a:fld id="{6897BB68-F10E-4018-9BA0-41273F71F88A}" type="datetime1">
              <a:rPr lang="en-US" smtClean="0"/>
              <a:t>5/7/2017</a:t>
            </a:fld>
            <a:endParaRPr lang="en-US" dirty="0"/>
          </a:p>
        </p:txBody>
      </p:sp>
      <p:sp>
        <p:nvSpPr>
          <p:cNvPr id="8" name="Footer Placeholder 5"/>
          <p:cNvSpPr>
            <a:spLocks noGrp="1"/>
          </p:cNvSpPr>
          <p:nvPr>
            <p:ph type="ftr" sz="quarter" idx="11"/>
          </p:nvPr>
        </p:nvSpPr>
        <p:spPr>
          <a:xfrm>
            <a:off x="3035300" y="1169988"/>
            <a:ext cx="5194300" cy="201612"/>
          </a:xfrm>
        </p:spPr>
        <p:txBody>
          <a:bodyPr/>
          <a:lstStyle>
            <a:lvl1pPr>
              <a:defRPr>
                <a:solidFill>
                  <a:schemeClr val="bg1">
                    <a:shade val="50000"/>
                  </a:schemeClr>
                </a:solidFill>
              </a:defRPr>
            </a:lvl1pPr>
          </a:lstStyle>
          <a:p>
            <a:pPr>
              <a:defRPr/>
            </a:pPr>
            <a:endParaRPr lang="en-US" dirty="0"/>
          </a:p>
        </p:txBody>
      </p:sp>
      <p:sp>
        <p:nvSpPr>
          <p:cNvPr id="9" name="Slide Number Placeholder 6"/>
          <p:cNvSpPr>
            <a:spLocks noGrp="1"/>
          </p:cNvSpPr>
          <p:nvPr>
            <p:ph type="sldNum" sz="quarter" idx="12"/>
          </p:nvPr>
        </p:nvSpPr>
        <p:spPr>
          <a:xfrm>
            <a:off x="8339138" y="1169988"/>
            <a:ext cx="733425" cy="201612"/>
          </a:xfrm>
        </p:spPr>
        <p:txBody>
          <a:bodyPr/>
          <a:lstStyle>
            <a:lvl1pPr>
              <a:defRPr/>
            </a:lvl1pPr>
          </a:lstStyle>
          <a:p>
            <a:fld id="{1FA32606-C5E5-481F-BE01-5E721B99D9B8}" type="slidenum">
              <a:rPr lang="en-US" altLang="en-US"/>
              <a:pPr/>
              <a:t>‹#›</a:t>
            </a:fld>
            <a:endParaRPr lang="en-US" altLang="en-US" dirty="0"/>
          </a:p>
        </p:txBody>
      </p:sp>
    </p:spTree>
    <p:extLst>
      <p:ext uri="{BB962C8B-B14F-4D97-AF65-F5344CB8AC3E}">
        <p14:creationId xmlns:p14="http://schemas.microsoft.com/office/powerpoint/2010/main" val="3292356279"/>
      </p:ext>
    </p:extLst>
  </p:cSld>
  <p:clrMapOvr>
    <a:overrideClrMapping bg1="lt1" tx1="dk1" bg2="lt2" tx2="dk2" accent1="accent1" accent2="accent2" accent3="accent3" accent4="accent4" accent5="accent5" accent6="accent6" hlink="hlink" folHlink="folHlink"/>
  </p:clrMapOvr>
  <p:transition>
    <p:wedg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6688"/>
            <a:ext cx="9144000" cy="4445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7" name="Rectangle 6"/>
          <p:cNvSpPr/>
          <p:nvPr/>
        </p:nvSpPr>
        <p:spPr bwMode="ltGray">
          <a:xfrm>
            <a:off x="0" y="0"/>
            <a:ext cx="9144000" cy="143351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 name="Title Placeholder 1"/>
          <p:cNvSpPr>
            <a:spLocks noGrp="1"/>
          </p:cNvSpPr>
          <p:nvPr>
            <p:ph type="title"/>
          </p:nvPr>
        </p:nvSpPr>
        <p:spPr>
          <a:xfrm>
            <a:off x="457200" y="152400"/>
            <a:ext cx="8229600" cy="1250950"/>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p>
            <a:r>
              <a:rPr lang="en-US"/>
              <a:t>Click to edit Master title style</a:t>
            </a:r>
          </a:p>
        </p:txBody>
      </p:sp>
      <p:sp>
        <p:nvSpPr>
          <p:cNvPr id="1029" name="Text Placeholder 2"/>
          <p:cNvSpPr>
            <a:spLocks noGrp="1"/>
          </p:cNvSpPr>
          <p:nvPr>
            <p:ph type="body" idx="1"/>
          </p:nvPr>
        </p:nvSpPr>
        <p:spPr bwMode="auto">
          <a:xfrm>
            <a:off x="457200" y="1774825"/>
            <a:ext cx="8229600" cy="4625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54864" tIns="9144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457200" y="6477000"/>
            <a:ext cx="2133600" cy="274638"/>
          </a:xfrm>
          <a:prstGeom prst="rect">
            <a:avLst/>
          </a:prstGeom>
        </p:spPr>
        <p:txBody>
          <a:bodyPr vert="horz" lIns="109728" rIns="45720" bIns="0" rtlCol="0" anchor="b"/>
          <a:lstStyle>
            <a:lvl1pPr algn="l" eaLnBrk="1" fontAlgn="auto" latinLnBrk="0" hangingPunct="1">
              <a:spcBef>
                <a:spcPts val="0"/>
              </a:spcBef>
              <a:spcAft>
                <a:spcPts val="0"/>
              </a:spcAft>
              <a:defRPr kumimoji="0" sz="1200">
                <a:solidFill>
                  <a:schemeClr val="tx1">
                    <a:tint val="95000"/>
                  </a:schemeClr>
                </a:solidFill>
                <a:latin typeface="+mn-lt"/>
              </a:defRPr>
            </a:lvl1pPr>
            <a:extLst/>
          </a:lstStyle>
          <a:p>
            <a:pPr>
              <a:defRPr/>
            </a:pPr>
            <a:fld id="{5B1E72F3-5BCE-4941-BDAD-E8443C5BD524}" type="datetime1">
              <a:rPr lang="en-US" smtClean="0"/>
              <a:t>5/7/2017</a:t>
            </a:fld>
            <a:endParaRPr lang="en-US" dirty="0"/>
          </a:p>
        </p:txBody>
      </p:sp>
      <p:sp>
        <p:nvSpPr>
          <p:cNvPr id="5" name="Footer Placeholder 4"/>
          <p:cNvSpPr>
            <a:spLocks noGrp="1"/>
          </p:cNvSpPr>
          <p:nvPr>
            <p:ph type="ftr" sz="quarter" idx="3"/>
          </p:nvPr>
        </p:nvSpPr>
        <p:spPr>
          <a:xfrm>
            <a:off x="2640013" y="6477000"/>
            <a:ext cx="5508625" cy="274638"/>
          </a:xfrm>
          <a:prstGeom prst="rect">
            <a:avLst/>
          </a:prstGeom>
        </p:spPr>
        <p:txBody>
          <a:bodyPr vert="horz" lIns="45720" rIns="45720" bIns="0" rtlCol="0" anchor="b"/>
          <a:lstStyle>
            <a:lvl1pPr algn="l" eaLnBrk="1" fontAlgn="auto" latinLnBrk="0" hangingPunct="1">
              <a:spcBef>
                <a:spcPts val="0"/>
              </a:spcBef>
              <a:spcAft>
                <a:spcPts val="0"/>
              </a:spcAft>
              <a:defRPr kumimoji="0" sz="1200">
                <a:solidFill>
                  <a:schemeClr val="tx1">
                    <a:tint val="95000"/>
                  </a:schemeClr>
                </a:solidFill>
                <a:latin typeface="+mn-lt"/>
              </a:defRPr>
            </a:lvl1pPr>
            <a:extLst/>
          </a:lstStyle>
          <a:p>
            <a:pPr>
              <a:defRPr/>
            </a:pPr>
            <a:endParaRPr lang="en-US" dirty="0"/>
          </a:p>
        </p:txBody>
      </p:sp>
      <p:sp>
        <p:nvSpPr>
          <p:cNvPr id="6" name="Slide Number Placeholder 5"/>
          <p:cNvSpPr>
            <a:spLocks noGrp="1"/>
          </p:cNvSpPr>
          <p:nvPr>
            <p:ph type="sldNum" sz="quarter" idx="4"/>
          </p:nvPr>
        </p:nvSpPr>
        <p:spPr>
          <a:xfrm>
            <a:off x="8204200" y="6477000"/>
            <a:ext cx="733425" cy="274638"/>
          </a:xfrm>
          <a:prstGeom prst="rect">
            <a:avLst/>
          </a:prstGeom>
        </p:spPr>
        <p:txBody>
          <a:bodyPr vert="horz" wrap="square" lIns="91440" tIns="45720" rIns="91440" bIns="0" numCol="1" anchor="b" anchorCtr="0" compatLnSpc="1">
            <a:prstTxWarp prst="textNoShape">
              <a:avLst/>
            </a:prstTxWarp>
          </a:bodyPr>
          <a:lstStyle>
            <a:lvl1pPr algn="r">
              <a:defRPr sz="1200">
                <a:solidFill>
                  <a:srgbClr val="3F3F3F"/>
                </a:solidFill>
                <a:latin typeface="Corbel" panose="020B0503020204020204" pitchFamily="34" charset="0"/>
              </a:defRPr>
            </a:lvl1pPr>
          </a:lstStyle>
          <a:p>
            <a:fld id="{C73D512B-FA97-4D50-AD20-4EFE0FF30D66}" type="slidenum">
              <a:rPr lang="en-US" altLang="en-US"/>
              <a:pPr/>
              <a:t>‹#›</a:t>
            </a:fld>
            <a:endParaRPr lang="en-US" altLang="en-US" dirty="0"/>
          </a:p>
        </p:txBody>
      </p:sp>
    </p:spTree>
  </p:cSld>
  <p:clrMap bg1="lt1" tx1="dk1" bg2="lt2" tx2="dk2" accent1="accent1" accent2="accent2" accent3="accent3" accent4="accent4" accent5="accent5" accent6="accent6" hlink="hlink" folHlink="folHlink"/>
  <p:sldLayoutIdLst>
    <p:sldLayoutId id="2147484023" r:id="rId1"/>
    <p:sldLayoutId id="2147484018" r:id="rId2"/>
    <p:sldLayoutId id="2147484024" r:id="rId3"/>
    <p:sldLayoutId id="2147484019" r:id="rId4"/>
    <p:sldLayoutId id="2147484020" r:id="rId5"/>
    <p:sldLayoutId id="2147484021" r:id="rId6"/>
    <p:sldLayoutId id="2147484025" r:id="rId7"/>
    <p:sldLayoutId id="2147484026" r:id="rId8"/>
    <p:sldLayoutId id="2147484027" r:id="rId9"/>
    <p:sldLayoutId id="2147484022" r:id="rId10"/>
    <p:sldLayoutId id="2147484028" r:id="rId11"/>
  </p:sldLayoutIdLst>
  <p:transition>
    <p:wedge/>
  </p:transition>
  <p:hf hdr="0" ftr="0" dt="0"/>
  <p:txStyles>
    <p:titleStyle>
      <a:lvl1pPr algn="l" rtl="0" eaLnBrk="0" fontAlgn="base" hangingPunct="0">
        <a:spcBef>
          <a:spcPct val="0"/>
        </a:spcBef>
        <a:spcAft>
          <a:spcPct val="0"/>
        </a:spcAft>
        <a:defRPr sz="4500" b="1" kern="1200">
          <a:solidFill>
            <a:srgbClr val="FFC800"/>
          </a:solidFill>
          <a:latin typeface="+mj-lt"/>
          <a:ea typeface="+mj-ea"/>
          <a:cs typeface="+mj-cs"/>
        </a:defRPr>
      </a:lvl1pPr>
      <a:lvl2pPr algn="l" rtl="0" eaLnBrk="0" fontAlgn="base" hangingPunct="0">
        <a:spcBef>
          <a:spcPct val="0"/>
        </a:spcBef>
        <a:spcAft>
          <a:spcPct val="0"/>
        </a:spcAft>
        <a:defRPr sz="4500" b="1">
          <a:solidFill>
            <a:srgbClr val="FFC800"/>
          </a:solidFill>
          <a:latin typeface="Corbel" pitchFamily="34" charset="0"/>
        </a:defRPr>
      </a:lvl2pPr>
      <a:lvl3pPr algn="l" rtl="0" eaLnBrk="0" fontAlgn="base" hangingPunct="0">
        <a:spcBef>
          <a:spcPct val="0"/>
        </a:spcBef>
        <a:spcAft>
          <a:spcPct val="0"/>
        </a:spcAft>
        <a:defRPr sz="4500" b="1">
          <a:solidFill>
            <a:srgbClr val="FFC800"/>
          </a:solidFill>
          <a:latin typeface="Corbel" pitchFamily="34" charset="0"/>
        </a:defRPr>
      </a:lvl3pPr>
      <a:lvl4pPr algn="l" rtl="0" eaLnBrk="0" fontAlgn="base" hangingPunct="0">
        <a:spcBef>
          <a:spcPct val="0"/>
        </a:spcBef>
        <a:spcAft>
          <a:spcPct val="0"/>
        </a:spcAft>
        <a:defRPr sz="4500" b="1">
          <a:solidFill>
            <a:srgbClr val="FFC800"/>
          </a:solidFill>
          <a:latin typeface="Corbel" pitchFamily="34" charset="0"/>
        </a:defRPr>
      </a:lvl4pPr>
      <a:lvl5pPr algn="l" rtl="0" eaLnBrk="0" fontAlgn="base" hangingPunct="0">
        <a:spcBef>
          <a:spcPct val="0"/>
        </a:spcBef>
        <a:spcAft>
          <a:spcPct val="0"/>
        </a:spcAft>
        <a:defRPr sz="4500" b="1">
          <a:solidFill>
            <a:srgbClr val="FFC800"/>
          </a:solidFill>
          <a:latin typeface="Corbel" pitchFamily="34" charset="0"/>
        </a:defRPr>
      </a:lvl5pPr>
      <a:lvl6pPr marL="457200" algn="l" rtl="0" fontAlgn="base">
        <a:spcBef>
          <a:spcPct val="0"/>
        </a:spcBef>
        <a:spcAft>
          <a:spcPct val="0"/>
        </a:spcAft>
        <a:defRPr sz="4500" b="1">
          <a:solidFill>
            <a:srgbClr val="FFC800"/>
          </a:solidFill>
          <a:latin typeface="Corbel" pitchFamily="34" charset="0"/>
        </a:defRPr>
      </a:lvl6pPr>
      <a:lvl7pPr marL="914400" algn="l" rtl="0" fontAlgn="base">
        <a:spcBef>
          <a:spcPct val="0"/>
        </a:spcBef>
        <a:spcAft>
          <a:spcPct val="0"/>
        </a:spcAft>
        <a:defRPr sz="4500" b="1">
          <a:solidFill>
            <a:srgbClr val="FFC800"/>
          </a:solidFill>
          <a:latin typeface="Corbel" pitchFamily="34" charset="0"/>
        </a:defRPr>
      </a:lvl7pPr>
      <a:lvl8pPr marL="1371600" algn="l" rtl="0" fontAlgn="base">
        <a:spcBef>
          <a:spcPct val="0"/>
        </a:spcBef>
        <a:spcAft>
          <a:spcPct val="0"/>
        </a:spcAft>
        <a:defRPr sz="4500" b="1">
          <a:solidFill>
            <a:srgbClr val="FFC800"/>
          </a:solidFill>
          <a:latin typeface="Corbel" pitchFamily="34" charset="0"/>
        </a:defRPr>
      </a:lvl8pPr>
      <a:lvl9pPr marL="1828800" algn="l" rtl="0" fontAlgn="base">
        <a:spcBef>
          <a:spcPct val="0"/>
        </a:spcBef>
        <a:spcAft>
          <a:spcPct val="0"/>
        </a:spcAft>
        <a:defRPr sz="4500" b="1">
          <a:solidFill>
            <a:srgbClr val="FFC800"/>
          </a:solidFill>
          <a:latin typeface="Corbel" pitchFamily="34" charset="0"/>
        </a:defRPr>
      </a:lvl9pPr>
      <a:extLst/>
    </p:titleStyle>
    <p:bodyStyle>
      <a:lvl1pPr marL="438150" indent="-319088" algn="l" rtl="0" eaLnBrk="0" fontAlgn="base" hangingPunct="0">
        <a:spcBef>
          <a:spcPct val="0"/>
        </a:spcBef>
        <a:spcAft>
          <a:spcPct val="0"/>
        </a:spcAft>
        <a:buClr>
          <a:schemeClr val="accent1"/>
        </a:buClr>
        <a:buSzPct val="80000"/>
        <a:buFont typeface="Wingdings 2" panose="05020102010507070707" pitchFamily="18" charset="2"/>
        <a:buChar char=""/>
        <a:defRPr sz="3200" kern="1200">
          <a:solidFill>
            <a:schemeClr val="tx1"/>
          </a:solidFill>
          <a:latin typeface="+mn-lt"/>
          <a:ea typeface="+mn-ea"/>
          <a:cs typeface="+mn-cs"/>
        </a:defRPr>
      </a:lvl1pPr>
      <a:lvl2pPr marL="730250" indent="-273050" algn="l" rtl="0" eaLnBrk="0" fontAlgn="base" hangingPunct="0">
        <a:spcBef>
          <a:spcPct val="20000"/>
        </a:spcBef>
        <a:spcAft>
          <a:spcPct val="0"/>
        </a:spcAft>
        <a:buClr>
          <a:schemeClr val="accent2"/>
        </a:buClr>
        <a:buSzPct val="90000"/>
        <a:buFont typeface="Wingdings" panose="05000000000000000000" pitchFamily="2" charset="2"/>
        <a:buChar char=""/>
        <a:defRPr sz="2800" kern="1200">
          <a:solidFill>
            <a:schemeClr val="tx1"/>
          </a:solidFill>
          <a:latin typeface="+mn-lt"/>
          <a:ea typeface="+mn-ea"/>
          <a:cs typeface="+mn-cs"/>
        </a:defRPr>
      </a:lvl2pPr>
      <a:lvl3pPr marL="995363" indent="-228600" algn="l" rtl="0" eaLnBrk="0" fontAlgn="base" hangingPunct="0">
        <a:spcBef>
          <a:spcPct val="20000"/>
        </a:spcBef>
        <a:spcAft>
          <a:spcPct val="0"/>
        </a:spcAft>
        <a:buClr>
          <a:srgbClr val="E66C7D"/>
        </a:buClr>
        <a:buFont typeface="Arial" panose="020B0604020202020204" pitchFamily="34" charset="0"/>
        <a:buChar char="▪"/>
        <a:defRPr sz="2400" kern="1200">
          <a:solidFill>
            <a:schemeClr val="tx1"/>
          </a:solidFill>
          <a:latin typeface="+mn-lt"/>
          <a:ea typeface="+mn-ea"/>
          <a:cs typeface="+mn-cs"/>
        </a:defRPr>
      </a:lvl3pPr>
      <a:lvl4pPr marL="1216025" indent="-182563" algn="l" rtl="0" eaLnBrk="0" fontAlgn="base" hangingPunct="0">
        <a:spcBef>
          <a:spcPct val="20000"/>
        </a:spcBef>
        <a:spcAft>
          <a:spcPct val="0"/>
        </a:spcAft>
        <a:buClr>
          <a:srgbClr val="6BB76D"/>
        </a:buClr>
        <a:buFont typeface="Arial" panose="020B0604020202020204" pitchFamily="34" charset="0"/>
        <a:buChar char="▪"/>
        <a:defRPr sz="2000" kern="1200">
          <a:solidFill>
            <a:schemeClr val="tx1"/>
          </a:solidFill>
          <a:latin typeface="+mn-lt"/>
          <a:ea typeface="+mn-ea"/>
          <a:cs typeface="+mn-cs"/>
        </a:defRPr>
      </a:lvl4pPr>
      <a:lvl5pPr marL="1425575" indent="-182563" algn="l" rtl="0" eaLnBrk="0" fontAlgn="base" hangingPunct="0">
        <a:spcBef>
          <a:spcPct val="20000"/>
        </a:spcBef>
        <a:spcAft>
          <a:spcPct val="0"/>
        </a:spcAft>
        <a:buClr>
          <a:srgbClr val="E88651"/>
        </a:buClr>
        <a:buFont typeface="Wingdings 3" panose="05040102010807070707" pitchFamily="18" charset="2"/>
        <a:buChar char=""/>
        <a:defRPr lang="en-US" sz="2000" kern="120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gradFill rotWithShape="1">
          <a:gsLst>
            <a:gs pos="0">
              <a:srgbClr val="FFFFFF"/>
            </a:gs>
            <a:gs pos="7001">
              <a:srgbClr val="E6E6E6"/>
            </a:gs>
            <a:gs pos="32001">
              <a:srgbClr val="7D8496"/>
            </a:gs>
            <a:gs pos="47000">
              <a:srgbClr val="E6E6E6"/>
            </a:gs>
            <a:gs pos="85001">
              <a:srgbClr val="7D8496"/>
            </a:gs>
            <a:gs pos="100000">
              <a:srgbClr val="E6E6E6"/>
            </a:gs>
          </a:gsLst>
          <a:lin ang="2700000" scaled="1"/>
        </a:gradFill>
        <a:effectLst/>
      </p:bgPr>
    </p:bg>
    <p:spTree>
      <p:nvGrpSpPr>
        <p:cNvPr id="1" name=""/>
        <p:cNvGrpSpPr/>
        <p:nvPr/>
      </p:nvGrpSpPr>
      <p:grpSpPr>
        <a:xfrm>
          <a:off x="0" y="0"/>
          <a:ext cx="0" cy="0"/>
          <a:chOff x="0" y="0"/>
          <a:chExt cx="0" cy="0"/>
        </a:xfrm>
      </p:grpSpPr>
      <p:pic>
        <p:nvPicPr>
          <p:cNvPr id="5" name="j0400301.jpg"/>
          <p:cNvPicPr>
            <a:picLocks noChangeAspect="1"/>
          </p:cNvPicPr>
          <p:nvPr/>
        </p:nvPicPr>
        <p:blipFill>
          <a:blip r:embed="rId2" cstate="print"/>
          <a:stretch>
            <a:fillRect/>
          </a:stretch>
        </p:blipFill>
        <p:spPr>
          <a:xfrm>
            <a:off x="3323844" y="1868424"/>
            <a:ext cx="2496312" cy="3121152"/>
          </a:xfrm>
          <a:prstGeom prst="roundRect">
            <a:avLst>
              <a:gd name="adj" fmla="val 16667"/>
            </a:avLst>
          </a:prstGeom>
          <a:noFill/>
          <a:ln>
            <a:solidFill>
              <a:schemeClr val="bg1"/>
            </a:solidFill>
          </a:ln>
          <a:effectLst>
            <a:reflection blurRad="12700" stA="50000" endPos="75000" dist="101600" dir="5400000" sy="-100000" algn="bl" rotWithShape="0"/>
          </a:effectLst>
          <a:scene3d>
            <a:camera prst="isometricOffAxis2Left"/>
            <a:lightRig rig="threePt" dir="t"/>
          </a:scene3d>
        </p:spPr>
      </p:pic>
    </p:spTree>
  </p:cSld>
  <p:clrMapOvr>
    <a:masterClrMapping/>
  </p:clrMapOvr>
  <p:transition>
    <p:wedg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7162800" cy="1408176"/>
          </a:xfrm>
        </p:spPr>
        <p:txBody>
          <a:bodyPr>
            <a:noAutofit/>
          </a:bodyPr>
          <a:lstStyle/>
          <a:p>
            <a:pPr marL="855663" indent="-855663" eaLnBrk="1" fontAlgn="auto" hangingPunct="1">
              <a:spcAft>
                <a:spcPts val="0"/>
              </a:spcAft>
              <a:buFont typeface="Wingdings 2" panose="05020102010507070707" pitchFamily="18" charset="2"/>
              <a:buChar char=""/>
              <a:defRPr/>
            </a:pPr>
            <a:r>
              <a:rPr lang="en-US" sz="5400" i="1" dirty="0">
                <a:solidFill>
                  <a:schemeClr val="accent1">
                    <a:satMod val="150000"/>
                  </a:schemeClr>
                </a:solidFill>
              </a:rPr>
              <a:t>Who’s unscientific?</a:t>
            </a:r>
          </a:p>
        </p:txBody>
      </p:sp>
      <p:sp>
        <p:nvSpPr>
          <p:cNvPr id="3" name="Content Placeholder 2"/>
          <p:cNvSpPr>
            <a:spLocks noGrp="1"/>
          </p:cNvSpPr>
          <p:nvPr>
            <p:ph idx="1"/>
          </p:nvPr>
        </p:nvSpPr>
        <p:spPr>
          <a:xfrm>
            <a:off x="304800" y="1447800"/>
            <a:ext cx="8839200" cy="5181600"/>
          </a:xfrm>
        </p:spPr>
        <p:txBody>
          <a:bodyPr rtlCol="0" anchor="t">
            <a:noAutofit/>
          </a:bodyPr>
          <a:lstStyle/>
          <a:p>
            <a:pPr marL="438912" indent="-320040" eaLnBrk="1" fontAlgn="auto" hangingPunct="1">
              <a:spcBef>
                <a:spcPts val="0"/>
              </a:spcBef>
              <a:spcAft>
                <a:spcPts val="1200"/>
              </a:spcAft>
              <a:buFont typeface="Wingdings 2"/>
              <a:buChar char=""/>
              <a:defRPr/>
            </a:pPr>
            <a:r>
              <a:rPr lang="en-US" sz="3000" b="1" dirty="0">
                <a:effectLst>
                  <a:outerShdw blurRad="38100" dist="38100" dir="2700000" algn="tl">
                    <a:srgbClr val="000000">
                      <a:alpha val="43137"/>
                    </a:srgbClr>
                  </a:outerShdw>
                </a:effectLst>
              </a:rPr>
              <a:t>Why do evolutionists cling to a false theory?</a:t>
            </a:r>
          </a:p>
          <a:p>
            <a:pPr marL="438912" indent="-320040" eaLnBrk="1" fontAlgn="auto" hangingPunct="1">
              <a:spcBef>
                <a:spcPts val="0"/>
              </a:spcBef>
              <a:spcAft>
                <a:spcPts val="1200"/>
              </a:spcAft>
              <a:buFont typeface="Wingdings 2"/>
              <a:buChar char=""/>
              <a:defRPr/>
            </a:pPr>
            <a:r>
              <a:rPr lang="en-US" sz="3000" b="1" i="1" dirty="0">
                <a:effectLst>
                  <a:outerShdw blurRad="38100" dist="38100" dir="2700000" algn="tl">
                    <a:srgbClr val="000000">
                      <a:alpha val="43137"/>
                    </a:srgbClr>
                  </a:outerShdw>
                </a:effectLst>
              </a:rPr>
              <a:t>Darwin’s Doubts:  The Explosive Origin of Animal Life and the Case For Intelligent Design (</a:t>
            </a:r>
            <a:r>
              <a:rPr lang="en-US" sz="3000" b="1" dirty="0">
                <a:effectLst>
                  <a:outerShdw blurRad="38100" dist="38100" dir="2700000" algn="tl">
                    <a:srgbClr val="000000">
                      <a:alpha val="43137"/>
                    </a:srgbClr>
                  </a:outerShdw>
                </a:effectLst>
              </a:rPr>
              <a:t>Stephen Meyer)</a:t>
            </a:r>
          </a:p>
          <a:p>
            <a:pPr marL="438912" indent="-320040" eaLnBrk="1" fontAlgn="auto" hangingPunct="1">
              <a:spcBef>
                <a:spcPts val="0"/>
              </a:spcBef>
              <a:spcAft>
                <a:spcPts val="1200"/>
              </a:spcAft>
              <a:buFont typeface="Wingdings 2"/>
              <a:buChar char=""/>
              <a:defRPr/>
            </a:pPr>
            <a:r>
              <a:rPr lang="en-US" sz="3000" b="1" i="1" dirty="0">
                <a:effectLst>
                  <a:outerShdw blurRad="38100" dist="38100" dir="2700000" algn="tl">
                    <a:srgbClr val="000000">
                      <a:alpha val="43137"/>
                    </a:srgbClr>
                  </a:outerShdw>
                </a:effectLst>
              </a:rPr>
              <a:t>Darwin’s Black Box:  The Biochemical Challenge to Evolution  </a:t>
            </a:r>
            <a:r>
              <a:rPr lang="en-US" sz="3000" b="1" dirty="0">
                <a:effectLst>
                  <a:outerShdw blurRad="38100" dist="38100" dir="2700000" algn="tl">
                    <a:srgbClr val="000000">
                      <a:alpha val="43137"/>
                    </a:srgbClr>
                  </a:outerShdw>
                </a:effectLst>
              </a:rPr>
              <a:t>(Michael </a:t>
            </a:r>
            <a:r>
              <a:rPr lang="en-US" sz="3000" b="1" dirty="0" err="1">
                <a:effectLst>
                  <a:outerShdw blurRad="38100" dist="38100" dir="2700000" algn="tl">
                    <a:srgbClr val="000000">
                      <a:alpha val="43137"/>
                    </a:srgbClr>
                  </a:outerShdw>
                </a:effectLst>
              </a:rPr>
              <a:t>Behe</a:t>
            </a:r>
            <a:r>
              <a:rPr lang="en-US" sz="3000" b="1" dirty="0">
                <a:effectLst>
                  <a:outerShdw blurRad="38100" dist="38100" dir="2700000" algn="tl">
                    <a:srgbClr val="000000">
                      <a:alpha val="43137"/>
                    </a:srgbClr>
                  </a:outerShdw>
                </a:effectLst>
              </a:rPr>
              <a:t>)</a:t>
            </a:r>
          </a:p>
          <a:p>
            <a:pPr marL="438912" indent="-320040" eaLnBrk="1" fontAlgn="auto" hangingPunct="1">
              <a:spcBef>
                <a:spcPts val="0"/>
              </a:spcBef>
              <a:spcAft>
                <a:spcPts val="1200"/>
              </a:spcAft>
              <a:buFont typeface="Wingdings 2"/>
              <a:buChar char=""/>
              <a:defRPr/>
            </a:pPr>
            <a:r>
              <a:rPr lang="en-US" sz="3000" b="1" i="1" dirty="0">
                <a:effectLst>
                  <a:outerShdw blurRad="38100" dist="38100" dir="2700000" algn="tl">
                    <a:srgbClr val="000000">
                      <a:alpha val="43137"/>
                    </a:srgbClr>
                  </a:outerShdw>
                </a:effectLst>
              </a:rPr>
              <a:t>Darwin’s Demise </a:t>
            </a:r>
            <a:r>
              <a:rPr lang="en-US" sz="3000" b="1" dirty="0">
                <a:effectLst>
                  <a:outerShdw blurRad="38100" dist="38100" dir="2700000" algn="tl">
                    <a:srgbClr val="000000">
                      <a:alpha val="43137"/>
                    </a:srgbClr>
                  </a:outerShdw>
                </a:effectLst>
              </a:rPr>
              <a:t>( J. White and N. </a:t>
            </a:r>
            <a:r>
              <a:rPr lang="en-US" sz="3000" b="1" dirty="0" err="1">
                <a:effectLst>
                  <a:outerShdw blurRad="38100" dist="38100" dir="2700000" algn="tl">
                    <a:srgbClr val="000000">
                      <a:alpha val="43137"/>
                    </a:srgbClr>
                  </a:outerShdw>
                </a:effectLst>
              </a:rPr>
              <a:t>Comninellis</a:t>
            </a:r>
            <a:r>
              <a:rPr lang="en-US" sz="3000" b="1" dirty="0">
                <a:effectLst>
                  <a:outerShdw blurRad="38100" dist="38100" dir="2700000" algn="tl">
                    <a:srgbClr val="000000">
                      <a:alpha val="43137"/>
                    </a:srgbClr>
                  </a:outerShdw>
                </a:effectLst>
              </a:rPr>
              <a:t>)</a:t>
            </a:r>
          </a:p>
          <a:p>
            <a:pPr marL="438912" indent="-320040" eaLnBrk="1" fontAlgn="auto" hangingPunct="1">
              <a:spcBef>
                <a:spcPts val="0"/>
              </a:spcBef>
              <a:spcAft>
                <a:spcPts val="1200"/>
              </a:spcAft>
              <a:buFont typeface="Wingdings 2"/>
              <a:buChar char=""/>
              <a:defRPr/>
            </a:pPr>
            <a:r>
              <a:rPr lang="en-US" sz="3000" b="1" i="1" dirty="0">
                <a:effectLst>
                  <a:outerShdw blurRad="38100" dist="38100" dir="2700000" algn="tl">
                    <a:srgbClr val="000000">
                      <a:alpha val="43137"/>
                    </a:srgbClr>
                  </a:outerShdw>
                </a:effectLst>
              </a:rPr>
              <a:t>Signature in the Cell:  DNA and the Evidence of Intelligent Design </a:t>
            </a:r>
            <a:r>
              <a:rPr lang="en-US" sz="3000" b="1" dirty="0">
                <a:effectLst>
                  <a:outerShdw blurRad="38100" dist="38100" dir="2700000" algn="tl">
                    <a:srgbClr val="000000">
                      <a:alpha val="43137"/>
                    </a:srgbClr>
                  </a:outerShdw>
                </a:effectLst>
              </a:rPr>
              <a:t>(Stephen Meyer)</a:t>
            </a:r>
          </a:p>
        </p:txBody>
      </p:sp>
      <p:pic>
        <p:nvPicPr>
          <p:cNvPr id="4" name="Picture 4" descr="bibl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39000" y="0"/>
            <a:ext cx="1905000" cy="1412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p:cNvSpPr>
            <a:spLocks noGrp="1"/>
          </p:cNvSpPr>
          <p:nvPr>
            <p:ph type="sldNum" sz="quarter" idx="12"/>
          </p:nvPr>
        </p:nvSpPr>
        <p:spPr/>
        <p:txBody>
          <a:bodyPr/>
          <a:lstStyle/>
          <a:p>
            <a:fld id="{5CEC1A6A-70AC-463E-A1A3-9CAEA59878E1}" type="slidenum">
              <a:rPr lang="en-US" altLang="en-US" smtClean="0"/>
              <a:pPr/>
              <a:t>10</a:t>
            </a:fld>
            <a:endParaRPr lang="en-US" altLang="en-US" dirty="0"/>
          </a:p>
        </p:txBody>
      </p:sp>
      <p:sp>
        <p:nvSpPr>
          <p:cNvPr id="6" name="Rectangle 5"/>
          <p:cNvSpPr>
            <a:spLocks noChangeAspect="1"/>
          </p:cNvSpPr>
          <p:nvPr/>
        </p:nvSpPr>
        <p:spPr>
          <a:xfrm>
            <a:off x="2380129" y="6384837"/>
            <a:ext cx="4572000" cy="400110"/>
          </a:xfrm>
          <a:prstGeom prst="rect">
            <a:avLst/>
          </a:prstGeom>
          <a:ln w="1905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lang="en-US" sz="2000" b="1" i="1" dirty="0">
                <a:solidFill>
                  <a:schemeClr val="tx1"/>
                </a:solidFill>
              </a:rPr>
              <a:t>Is It Worth Investigating God?</a:t>
            </a:r>
          </a:p>
        </p:txBody>
      </p:sp>
      <p:sp>
        <p:nvSpPr>
          <p:cNvPr id="7" name="Rectangle: Rounded Corners 6"/>
          <p:cNvSpPr/>
          <p:nvPr/>
        </p:nvSpPr>
        <p:spPr>
          <a:xfrm>
            <a:off x="349620" y="527119"/>
            <a:ext cx="8480425" cy="5791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400" b="1" dirty="0">
                <a:solidFill>
                  <a:schemeClr val="tx1"/>
                </a:solidFill>
              </a:rPr>
              <a:t>“There are only two possible explanations as to how life arose:  Spontaneous generation arising to evolution or a supernatural creative act of God…There is no other possibility.  Spontaneous generation was scientifically disproved 120 years ago by Louis Pasteur and others, but that just leaves us with only one other possibility…that life came as a supernatural act of creation by God, </a:t>
            </a:r>
            <a:r>
              <a:rPr lang="en-US" sz="2400" b="1" u="sng" dirty="0">
                <a:solidFill>
                  <a:schemeClr val="tx1"/>
                </a:solidFill>
              </a:rPr>
              <a:t>but I can’t accept that philosophy because I do not want to believe in God</a:t>
            </a:r>
            <a:r>
              <a:rPr lang="en-US" sz="2400" b="1" dirty="0">
                <a:solidFill>
                  <a:schemeClr val="tx1"/>
                </a:solidFill>
              </a:rPr>
              <a:t>.  Therefore, I choose to believe in that which I know is scientifically impossible, spontaneous generation leading to evolution.” (“Origin, Life and Evolution” in </a:t>
            </a:r>
            <a:r>
              <a:rPr lang="en-US" sz="2400" b="1" i="1" dirty="0">
                <a:solidFill>
                  <a:schemeClr val="tx1"/>
                </a:solidFill>
              </a:rPr>
              <a:t>Scientific American</a:t>
            </a:r>
            <a:r>
              <a:rPr lang="en-US" sz="2400" b="1" dirty="0">
                <a:solidFill>
                  <a:schemeClr val="tx1"/>
                </a:solidFill>
              </a:rPr>
              <a:t>, 1978)</a:t>
            </a:r>
          </a:p>
          <a:p>
            <a:pPr algn="just"/>
            <a:endParaRPr lang="en-US" sz="800" b="1" dirty="0">
              <a:solidFill>
                <a:schemeClr val="tx1"/>
              </a:solidFill>
            </a:endParaRPr>
          </a:p>
          <a:p>
            <a:pPr algn="r"/>
            <a:r>
              <a:rPr lang="en-US" sz="2400" b="1" i="1" dirty="0">
                <a:solidFill>
                  <a:schemeClr val="tx1"/>
                </a:solidFill>
              </a:rPr>
              <a:t>Dr. George Wald</a:t>
            </a:r>
            <a:r>
              <a:rPr lang="en-US" sz="2400" b="1" dirty="0">
                <a:solidFill>
                  <a:schemeClr val="tx1"/>
                </a:solidFill>
              </a:rPr>
              <a:t>, evolutionist, Nobel Prize (1967)</a:t>
            </a:r>
          </a:p>
        </p:txBody>
      </p:sp>
      <p:sp>
        <p:nvSpPr>
          <p:cNvPr id="8" name="Rectangle: Rounded Corners 7"/>
          <p:cNvSpPr/>
          <p:nvPr/>
        </p:nvSpPr>
        <p:spPr>
          <a:xfrm>
            <a:off x="323571" y="2819400"/>
            <a:ext cx="8480425" cy="1676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5600" b="1" i="1" dirty="0">
                <a:solidFill>
                  <a:schemeClr val="tx1"/>
                </a:solidFill>
              </a:rPr>
              <a:t>Who’s being unscientific?</a:t>
            </a:r>
          </a:p>
        </p:txBody>
      </p:sp>
    </p:spTree>
    <p:extLst>
      <p:ext uri="{BB962C8B-B14F-4D97-AF65-F5344CB8AC3E}">
        <p14:creationId xmlns:p14="http://schemas.microsoft.com/office/powerpoint/2010/main" val="1207650792"/>
      </p:ext>
    </p:extLst>
  </p:cSld>
  <p:clrMapOvr>
    <a:masterClrMapping/>
  </p:clrMapOvr>
  <p:transition>
    <p:wedg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0" presetClass="entr" presetSubtype="0" decel="100000"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strVal val="#ppt_w+.3"/>
                                          </p:val>
                                        </p:tav>
                                        <p:tav tm="100000">
                                          <p:val>
                                            <p:strVal val="#ppt_w"/>
                                          </p:val>
                                        </p:tav>
                                      </p:tavLst>
                                    </p:anim>
                                    <p:anim calcmode="lin" valueType="num">
                                      <p:cBhvr>
                                        <p:cTn id="8" dur="1000" fill="hold"/>
                                        <p:tgtEl>
                                          <p:spTgt spid="4"/>
                                        </p:tgtEl>
                                        <p:attrNameLst>
                                          <p:attrName>ppt_h</p:attrName>
                                        </p:attrNameLst>
                                      </p:cBhvr>
                                      <p:tavLst>
                                        <p:tav tm="0">
                                          <p:val>
                                            <p:strVal val="#ppt_h"/>
                                          </p:val>
                                        </p:tav>
                                        <p:tav tm="100000">
                                          <p:val>
                                            <p:strVal val="#ppt_h"/>
                                          </p:val>
                                        </p:tav>
                                      </p:tavLst>
                                    </p:anim>
                                    <p:animEffect transition="in" filter="fade">
                                      <p:cBhvr>
                                        <p:cTn id="9" dur="1000"/>
                                        <p:tgtEl>
                                          <p:spTgt spid="4"/>
                                        </p:tgtEl>
                                      </p:cBhvr>
                                    </p:animEffect>
                                  </p:childTnLst>
                                </p:cTn>
                              </p:par>
                              <p:par>
                                <p:cTn id="10" presetID="50" presetClass="entr" presetSubtype="0" decel="100000" fill="hold" nodeType="withEffect">
                                  <p:stCondLst>
                                    <p:cond delay="0"/>
                                  </p:stCondLst>
                                  <p:childTnLst>
                                    <p:set>
                                      <p:cBhvr>
                                        <p:cTn id="11" dur="1" fill="hold">
                                          <p:stCondLst>
                                            <p:cond delay="0"/>
                                          </p:stCondLst>
                                        </p:cTn>
                                        <p:tgtEl>
                                          <p:spTgt spid="2"/>
                                        </p:tgtEl>
                                        <p:attrNameLst>
                                          <p:attrName>style.visibility</p:attrName>
                                        </p:attrNameLst>
                                      </p:cBhvr>
                                      <p:to>
                                        <p:strVal val="visible"/>
                                      </p:to>
                                    </p:set>
                                    <p:anim calcmode="lin" valueType="num">
                                      <p:cBhvr>
                                        <p:cTn id="12" dur="1000" fill="hold"/>
                                        <p:tgtEl>
                                          <p:spTgt spid="2"/>
                                        </p:tgtEl>
                                        <p:attrNameLst>
                                          <p:attrName>ppt_w</p:attrName>
                                        </p:attrNameLst>
                                      </p:cBhvr>
                                      <p:tavLst>
                                        <p:tav tm="0">
                                          <p:val>
                                            <p:strVal val="#ppt_w+.3"/>
                                          </p:val>
                                        </p:tav>
                                        <p:tav tm="100000">
                                          <p:val>
                                            <p:strVal val="#ppt_w"/>
                                          </p:val>
                                        </p:tav>
                                      </p:tavLst>
                                    </p:anim>
                                    <p:anim calcmode="lin" valueType="num">
                                      <p:cBhvr>
                                        <p:cTn id="13" dur="1000" fill="hold"/>
                                        <p:tgtEl>
                                          <p:spTgt spid="2"/>
                                        </p:tgtEl>
                                        <p:attrNameLst>
                                          <p:attrName>ppt_h</p:attrName>
                                        </p:attrNameLst>
                                      </p:cBhvr>
                                      <p:tavLst>
                                        <p:tav tm="0">
                                          <p:val>
                                            <p:strVal val="#ppt_h"/>
                                          </p:val>
                                        </p:tav>
                                        <p:tav tm="100000">
                                          <p:val>
                                            <p:strVal val="#ppt_h"/>
                                          </p:val>
                                        </p:tav>
                                      </p:tavLst>
                                    </p:anim>
                                    <p:animEffect transition="in" filter="fade">
                                      <p:cBhvr>
                                        <p:cTn id="14" dur="1000"/>
                                        <p:tgtEl>
                                          <p:spTgt spid="2"/>
                                        </p:tgtEl>
                                      </p:cBhvr>
                                    </p:animEffect>
                                  </p:childTnLst>
                                </p:cTn>
                              </p:par>
                            </p:childTnLst>
                          </p:cTn>
                        </p:par>
                        <p:par>
                          <p:cTn id="15" fill="hold" nodeType="afterGroup">
                            <p:stCondLst>
                              <p:cond delay="1000"/>
                            </p:stCondLst>
                            <p:childTnLst>
                              <p:par>
                                <p:cTn id="16" presetID="9" presetClass="entr" presetSubtype="0" fill="hold" grpId="0" nodeType="afterEffect">
                                  <p:stCondLst>
                                    <p:cond delay="0"/>
                                  </p:stCondLst>
                                  <p:childTnLst>
                                    <p:set>
                                      <p:cBhvr>
                                        <p:cTn id="17" dur="1" fill="hold">
                                          <p:stCondLst>
                                            <p:cond delay="0"/>
                                          </p:stCondLst>
                                        </p:cTn>
                                        <p:tgtEl>
                                          <p:spTgt spid="6"/>
                                        </p:tgtEl>
                                        <p:attrNameLst>
                                          <p:attrName>style.visibility</p:attrName>
                                        </p:attrNameLst>
                                      </p:cBhvr>
                                      <p:to>
                                        <p:strVal val="visible"/>
                                      </p:to>
                                    </p:set>
                                    <p:animEffect transition="in" filter="dissolve">
                                      <p:cBhvr>
                                        <p:cTn id="18" dur="500"/>
                                        <p:tgtEl>
                                          <p:spTgt spid="6"/>
                                        </p:tgtEl>
                                      </p:cBhvr>
                                    </p:animEffect>
                                  </p:childTnLst>
                                </p:cTn>
                              </p:par>
                            </p:childTnLst>
                          </p:cTn>
                        </p:par>
                        <p:par>
                          <p:cTn id="19" fill="hold">
                            <p:stCondLst>
                              <p:cond delay="1500"/>
                            </p:stCondLst>
                            <p:childTnLst>
                              <p:par>
                                <p:cTn id="20" presetID="9" presetClass="entr" presetSubtype="0" fill="hold" grpId="0" nodeType="afterEffect">
                                  <p:stCondLst>
                                    <p:cond delay="0"/>
                                  </p:stCondLst>
                                  <p:childTnLst>
                                    <p:set>
                                      <p:cBhvr>
                                        <p:cTn id="21" dur="1" fill="hold">
                                          <p:stCondLst>
                                            <p:cond delay="0"/>
                                          </p:stCondLst>
                                        </p:cTn>
                                        <p:tgtEl>
                                          <p:spTgt spid="3">
                                            <p:txEl>
                                              <p:pRg st="0" end="0"/>
                                            </p:txEl>
                                          </p:spTgt>
                                        </p:tgtEl>
                                        <p:attrNameLst>
                                          <p:attrName>style.visibility</p:attrName>
                                        </p:attrNameLst>
                                      </p:cBhvr>
                                      <p:to>
                                        <p:strVal val="visible"/>
                                      </p:to>
                                    </p:set>
                                    <p:animEffect transition="in" filter="dissolve">
                                      <p:cBhvr>
                                        <p:cTn id="22" dur="500"/>
                                        <p:tgtEl>
                                          <p:spTgt spid="3">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dissolve">
                                      <p:cBhvr>
                                        <p:cTn id="27" dur="500"/>
                                        <p:tgtEl>
                                          <p:spTgt spid="7"/>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xit" presetSubtype="0" fill="hold" grpId="1" nodeType="clickEffect">
                                  <p:stCondLst>
                                    <p:cond delay="0"/>
                                  </p:stCondLst>
                                  <p:childTnLst>
                                    <p:animEffect transition="out" filter="dissolve">
                                      <p:cBhvr>
                                        <p:cTn id="31" dur="500"/>
                                        <p:tgtEl>
                                          <p:spTgt spid="7"/>
                                        </p:tgtEl>
                                      </p:cBhvr>
                                    </p:animEffect>
                                    <p:set>
                                      <p:cBhvr>
                                        <p:cTn id="32" dur="1" fill="hold">
                                          <p:stCondLst>
                                            <p:cond delay="499"/>
                                          </p:stCondLst>
                                        </p:cTn>
                                        <p:tgtEl>
                                          <p:spTgt spid="7"/>
                                        </p:tgtEl>
                                        <p:attrNameLst>
                                          <p:attrName>style.visibility</p:attrName>
                                        </p:attrNameLst>
                                      </p:cBhvr>
                                      <p:to>
                                        <p:strVal val="hidden"/>
                                      </p:to>
                                    </p:set>
                                  </p:childTnLst>
                                </p:cTn>
                              </p:par>
                            </p:childTnLst>
                          </p:cTn>
                        </p:par>
                        <p:par>
                          <p:cTn id="33" fill="hold">
                            <p:stCondLst>
                              <p:cond delay="500"/>
                            </p:stCondLst>
                            <p:childTnLst>
                              <p:par>
                                <p:cTn id="34" presetID="9" presetClass="entr" presetSubtype="0" fill="hold" grpId="0" nodeType="afterEffect">
                                  <p:stCondLst>
                                    <p:cond delay="0"/>
                                  </p:stCondLst>
                                  <p:childTnLst>
                                    <p:set>
                                      <p:cBhvr>
                                        <p:cTn id="35" dur="1" fill="hold">
                                          <p:stCondLst>
                                            <p:cond delay="0"/>
                                          </p:stCondLst>
                                        </p:cTn>
                                        <p:tgtEl>
                                          <p:spTgt spid="8"/>
                                        </p:tgtEl>
                                        <p:attrNameLst>
                                          <p:attrName>style.visibility</p:attrName>
                                        </p:attrNameLst>
                                      </p:cBhvr>
                                      <p:to>
                                        <p:strVal val="visible"/>
                                      </p:to>
                                    </p:set>
                                    <p:animEffect transition="in" filter="dissolve">
                                      <p:cBhvr>
                                        <p:cTn id="36" dur="500"/>
                                        <p:tgtEl>
                                          <p:spTgt spid="8"/>
                                        </p:tgtEl>
                                      </p:cBhvr>
                                    </p:animEffect>
                                  </p:childTnLst>
                                </p:cTn>
                              </p:par>
                            </p:childTnLst>
                          </p:cTn>
                        </p:par>
                      </p:childTnLst>
                    </p:cTn>
                  </p:par>
                  <p:par>
                    <p:cTn id="37" fill="hold">
                      <p:stCondLst>
                        <p:cond delay="indefinite"/>
                      </p:stCondLst>
                      <p:childTnLst>
                        <p:par>
                          <p:cTn id="38" fill="hold">
                            <p:stCondLst>
                              <p:cond delay="0"/>
                            </p:stCondLst>
                            <p:childTnLst>
                              <p:par>
                                <p:cTn id="39" presetID="9" presetClass="exit" presetSubtype="0" fill="hold" grpId="1" nodeType="clickEffect">
                                  <p:stCondLst>
                                    <p:cond delay="0"/>
                                  </p:stCondLst>
                                  <p:childTnLst>
                                    <p:animEffect transition="out" filter="dissolve">
                                      <p:cBhvr>
                                        <p:cTn id="40" dur="500"/>
                                        <p:tgtEl>
                                          <p:spTgt spid="8"/>
                                        </p:tgtEl>
                                      </p:cBhvr>
                                    </p:animEffect>
                                    <p:set>
                                      <p:cBhvr>
                                        <p:cTn id="41" dur="1" fill="hold">
                                          <p:stCondLst>
                                            <p:cond delay="499"/>
                                          </p:stCondLst>
                                        </p:cTn>
                                        <p:tgtEl>
                                          <p:spTgt spid="8"/>
                                        </p:tgtEl>
                                        <p:attrNameLst>
                                          <p:attrName>style.visibility</p:attrName>
                                        </p:attrNameLst>
                                      </p:cBhvr>
                                      <p:to>
                                        <p:strVal val="hidden"/>
                                      </p:to>
                                    </p:set>
                                  </p:childTnLst>
                                </p:cTn>
                              </p:par>
                            </p:childTnLst>
                          </p:cTn>
                        </p:par>
                        <p:par>
                          <p:cTn id="42" fill="hold">
                            <p:stCondLst>
                              <p:cond delay="500"/>
                            </p:stCondLst>
                            <p:childTnLst>
                              <p:par>
                                <p:cTn id="43" presetID="9" presetClass="entr" presetSubtype="0" fill="hold" grpId="0" nodeType="afterEffect">
                                  <p:stCondLst>
                                    <p:cond delay="0"/>
                                  </p:stCondLst>
                                  <p:childTnLst>
                                    <p:set>
                                      <p:cBhvr>
                                        <p:cTn id="44" dur="1" fill="hold">
                                          <p:stCondLst>
                                            <p:cond delay="0"/>
                                          </p:stCondLst>
                                        </p:cTn>
                                        <p:tgtEl>
                                          <p:spTgt spid="3">
                                            <p:txEl>
                                              <p:pRg st="1" end="1"/>
                                            </p:txEl>
                                          </p:spTgt>
                                        </p:tgtEl>
                                        <p:attrNameLst>
                                          <p:attrName>style.visibility</p:attrName>
                                        </p:attrNameLst>
                                      </p:cBhvr>
                                      <p:to>
                                        <p:strVal val="visible"/>
                                      </p:to>
                                    </p:set>
                                    <p:animEffect transition="in" filter="dissolve">
                                      <p:cBhvr>
                                        <p:cTn id="45" dur="500"/>
                                        <p:tgtEl>
                                          <p:spTgt spid="3">
                                            <p:txEl>
                                              <p:pRg st="1" end="1"/>
                                            </p:txEl>
                                          </p:spTgt>
                                        </p:tgtEl>
                                      </p:cBhvr>
                                    </p:animEffect>
                                  </p:childTnLst>
                                </p:cTn>
                              </p:par>
                            </p:childTnLst>
                          </p:cTn>
                        </p:par>
                        <p:par>
                          <p:cTn id="46" fill="hold">
                            <p:stCondLst>
                              <p:cond delay="1000"/>
                            </p:stCondLst>
                            <p:childTnLst>
                              <p:par>
                                <p:cTn id="47" presetID="9" presetClass="entr" presetSubtype="0" fill="hold" grpId="0" nodeType="afterEffect">
                                  <p:stCondLst>
                                    <p:cond delay="0"/>
                                  </p:stCondLst>
                                  <p:childTnLst>
                                    <p:set>
                                      <p:cBhvr>
                                        <p:cTn id="48" dur="1" fill="hold">
                                          <p:stCondLst>
                                            <p:cond delay="0"/>
                                          </p:stCondLst>
                                        </p:cTn>
                                        <p:tgtEl>
                                          <p:spTgt spid="3">
                                            <p:txEl>
                                              <p:pRg st="2" end="2"/>
                                            </p:txEl>
                                          </p:spTgt>
                                        </p:tgtEl>
                                        <p:attrNameLst>
                                          <p:attrName>style.visibility</p:attrName>
                                        </p:attrNameLst>
                                      </p:cBhvr>
                                      <p:to>
                                        <p:strVal val="visible"/>
                                      </p:to>
                                    </p:set>
                                    <p:animEffect transition="in" filter="dissolve">
                                      <p:cBhvr>
                                        <p:cTn id="49" dur="500"/>
                                        <p:tgtEl>
                                          <p:spTgt spid="3">
                                            <p:txEl>
                                              <p:pRg st="2" end="2"/>
                                            </p:txEl>
                                          </p:spTgt>
                                        </p:tgtEl>
                                      </p:cBhvr>
                                    </p:animEffect>
                                  </p:childTnLst>
                                </p:cTn>
                              </p:par>
                            </p:childTnLst>
                          </p:cTn>
                        </p:par>
                        <p:par>
                          <p:cTn id="50" fill="hold">
                            <p:stCondLst>
                              <p:cond delay="1500"/>
                            </p:stCondLst>
                            <p:childTnLst>
                              <p:par>
                                <p:cTn id="51" presetID="9" presetClass="entr" presetSubtype="0" fill="hold" grpId="0" nodeType="afterEffect">
                                  <p:stCondLst>
                                    <p:cond delay="0"/>
                                  </p:stCondLst>
                                  <p:childTnLst>
                                    <p:set>
                                      <p:cBhvr>
                                        <p:cTn id="52" dur="1" fill="hold">
                                          <p:stCondLst>
                                            <p:cond delay="0"/>
                                          </p:stCondLst>
                                        </p:cTn>
                                        <p:tgtEl>
                                          <p:spTgt spid="3">
                                            <p:txEl>
                                              <p:pRg st="3" end="3"/>
                                            </p:txEl>
                                          </p:spTgt>
                                        </p:tgtEl>
                                        <p:attrNameLst>
                                          <p:attrName>style.visibility</p:attrName>
                                        </p:attrNameLst>
                                      </p:cBhvr>
                                      <p:to>
                                        <p:strVal val="visible"/>
                                      </p:to>
                                    </p:set>
                                    <p:animEffect transition="in" filter="dissolve">
                                      <p:cBhvr>
                                        <p:cTn id="53" dur="500"/>
                                        <p:tgtEl>
                                          <p:spTgt spid="3">
                                            <p:txEl>
                                              <p:pRg st="3" end="3"/>
                                            </p:txEl>
                                          </p:spTgt>
                                        </p:tgtEl>
                                      </p:cBhvr>
                                    </p:animEffect>
                                  </p:childTnLst>
                                </p:cTn>
                              </p:par>
                            </p:childTnLst>
                          </p:cTn>
                        </p:par>
                        <p:par>
                          <p:cTn id="54" fill="hold">
                            <p:stCondLst>
                              <p:cond delay="2000"/>
                            </p:stCondLst>
                            <p:childTnLst>
                              <p:par>
                                <p:cTn id="55" presetID="9" presetClass="entr" presetSubtype="0" fill="hold" grpId="0" nodeType="afterEffect">
                                  <p:stCondLst>
                                    <p:cond delay="0"/>
                                  </p:stCondLst>
                                  <p:childTnLst>
                                    <p:set>
                                      <p:cBhvr>
                                        <p:cTn id="56" dur="1" fill="hold">
                                          <p:stCondLst>
                                            <p:cond delay="0"/>
                                          </p:stCondLst>
                                        </p:cTn>
                                        <p:tgtEl>
                                          <p:spTgt spid="3">
                                            <p:txEl>
                                              <p:pRg st="4" end="4"/>
                                            </p:txEl>
                                          </p:spTgt>
                                        </p:tgtEl>
                                        <p:attrNameLst>
                                          <p:attrName>style.visibility</p:attrName>
                                        </p:attrNameLst>
                                      </p:cBhvr>
                                      <p:to>
                                        <p:strVal val="visible"/>
                                      </p:to>
                                    </p:set>
                                    <p:animEffect transition="in" filter="dissolve">
                                      <p:cBhvr>
                                        <p:cTn id="5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6" grpId="0" animBg="1"/>
      <p:bldP spid="7" grpId="0" animBg="1"/>
      <p:bldP spid="7" grpId="1" animBg="1"/>
      <p:bldP spid="8" grpId="0" animBg="1"/>
      <p:bldP spid="8" grpId="1"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7162800" cy="1408176"/>
          </a:xfrm>
        </p:spPr>
        <p:txBody>
          <a:bodyPr>
            <a:noAutofit/>
          </a:bodyPr>
          <a:lstStyle/>
          <a:p>
            <a:pPr marL="685800" indent="-685800" eaLnBrk="1" fontAlgn="auto" hangingPunct="1">
              <a:spcAft>
                <a:spcPts val="0"/>
              </a:spcAft>
              <a:buFont typeface="Wingdings 2" panose="05020102010507070707" pitchFamily="18" charset="2"/>
              <a:buChar char=""/>
              <a:defRPr/>
            </a:pPr>
            <a:r>
              <a:rPr lang="en-US" sz="5400" i="1" dirty="0">
                <a:solidFill>
                  <a:schemeClr val="accent1">
                    <a:satMod val="150000"/>
                  </a:schemeClr>
                </a:solidFill>
              </a:rPr>
              <a:t>Does God exist?</a:t>
            </a:r>
          </a:p>
        </p:txBody>
      </p:sp>
      <p:sp>
        <p:nvSpPr>
          <p:cNvPr id="3" name="Content Placeholder 2"/>
          <p:cNvSpPr>
            <a:spLocks noGrp="1"/>
          </p:cNvSpPr>
          <p:nvPr>
            <p:ph idx="1"/>
          </p:nvPr>
        </p:nvSpPr>
        <p:spPr>
          <a:xfrm>
            <a:off x="304800" y="1447800"/>
            <a:ext cx="8839200" cy="5181600"/>
          </a:xfrm>
        </p:spPr>
        <p:txBody>
          <a:bodyPr rtlCol="0" anchor="t">
            <a:noAutofit/>
          </a:bodyPr>
          <a:lstStyle/>
          <a:p>
            <a:pPr marL="438912" indent="-320040" eaLnBrk="1" fontAlgn="auto" hangingPunct="1">
              <a:spcBef>
                <a:spcPts val="0"/>
              </a:spcBef>
              <a:spcAft>
                <a:spcPts val="2400"/>
              </a:spcAft>
              <a:buFont typeface="Wingdings 2"/>
              <a:buChar char=""/>
              <a:defRPr/>
            </a:pPr>
            <a:r>
              <a:rPr lang="en-US" sz="3000" b="1" i="1" u="sng" dirty="0">
                <a:effectLst>
                  <a:outerShdw blurRad="38100" dist="38100" dir="2700000" algn="tl">
                    <a:srgbClr val="000000">
                      <a:alpha val="43137"/>
                    </a:srgbClr>
                  </a:outerShdw>
                </a:effectLst>
              </a:rPr>
              <a:t>Law of Causality</a:t>
            </a:r>
            <a:r>
              <a:rPr lang="en-US" sz="3000" b="1" dirty="0">
                <a:effectLst>
                  <a:outerShdw blurRad="38100" dist="38100" dir="2700000" algn="tl">
                    <a:srgbClr val="000000">
                      <a:alpha val="43137"/>
                    </a:srgbClr>
                  </a:outerShdw>
                </a:effectLst>
              </a:rPr>
              <a:t>:  something (Universe) cannot come from nothing.</a:t>
            </a:r>
          </a:p>
          <a:p>
            <a:pPr marL="438912" indent="-320040" eaLnBrk="1" fontAlgn="auto" hangingPunct="1">
              <a:spcBef>
                <a:spcPts val="0"/>
              </a:spcBef>
              <a:spcAft>
                <a:spcPts val="2400"/>
              </a:spcAft>
              <a:buFont typeface="Wingdings 2"/>
              <a:buChar char=""/>
              <a:defRPr/>
            </a:pPr>
            <a:r>
              <a:rPr lang="en-US" sz="3000" b="1" dirty="0">
                <a:effectLst>
                  <a:outerShdw blurRad="38100" dist="38100" dir="2700000" algn="tl">
                    <a:srgbClr val="000000">
                      <a:alpha val="43137"/>
                    </a:srgbClr>
                  </a:outerShdw>
                </a:effectLst>
              </a:rPr>
              <a:t>Matter is not eternal, thus there must have been a grand Cause to bring the Universe into existence.</a:t>
            </a:r>
          </a:p>
          <a:p>
            <a:pPr marL="438912" indent="-320040" eaLnBrk="1" fontAlgn="auto" hangingPunct="1">
              <a:spcBef>
                <a:spcPts val="0"/>
              </a:spcBef>
              <a:spcAft>
                <a:spcPts val="2400"/>
              </a:spcAft>
              <a:buFont typeface="Wingdings 2"/>
              <a:buChar char=""/>
              <a:defRPr/>
            </a:pPr>
            <a:r>
              <a:rPr lang="en-US" sz="3000" b="1" dirty="0">
                <a:effectLst>
                  <a:outerShdw blurRad="38100" dist="38100" dir="2700000" algn="tl">
                    <a:srgbClr val="000000">
                      <a:alpha val="43137"/>
                    </a:srgbClr>
                  </a:outerShdw>
                </a:effectLst>
              </a:rPr>
              <a:t>The grand Cause was something beyond the bounds of space, time and matter.</a:t>
            </a:r>
          </a:p>
          <a:p>
            <a:pPr marL="438912" indent="-320040" eaLnBrk="1" fontAlgn="auto" hangingPunct="1">
              <a:spcBef>
                <a:spcPts val="0"/>
              </a:spcBef>
              <a:spcAft>
                <a:spcPts val="2400"/>
              </a:spcAft>
              <a:buFont typeface="Wingdings 2"/>
              <a:buChar char=""/>
              <a:defRPr/>
            </a:pPr>
            <a:r>
              <a:rPr lang="en-US" sz="3000" b="1" dirty="0">
                <a:effectLst>
                  <a:outerShdw blurRad="38100" dist="38100" dir="2700000" algn="tl">
                    <a:srgbClr val="000000">
                      <a:alpha val="43137"/>
                    </a:srgbClr>
                  </a:outerShdw>
                </a:effectLst>
              </a:rPr>
              <a:t>Design in the Universe demands a designer (</a:t>
            </a:r>
            <a:r>
              <a:rPr lang="en-US" sz="3000" b="1" i="1" dirty="0">
                <a:effectLst>
                  <a:outerShdw blurRad="38100" dist="38100" dir="2700000" algn="tl">
                    <a:srgbClr val="000000">
                      <a:alpha val="43137"/>
                    </a:srgbClr>
                  </a:outerShdw>
                </a:effectLst>
              </a:rPr>
              <a:t>Natural Theology</a:t>
            </a:r>
            <a:r>
              <a:rPr lang="en-US" sz="3000" b="1" dirty="0">
                <a:effectLst>
                  <a:outerShdw blurRad="38100" dist="38100" dir="2700000" algn="tl">
                    <a:srgbClr val="000000">
                      <a:alpha val="43137"/>
                    </a:srgbClr>
                  </a:outerShdw>
                </a:effectLst>
              </a:rPr>
              <a:t>, William Paley):  </a:t>
            </a:r>
            <a:r>
              <a:rPr lang="en-US" sz="3000" b="1" i="1" dirty="0">
                <a:solidFill>
                  <a:srgbClr val="FF9900"/>
                </a:solidFill>
                <a:effectLst>
                  <a:outerShdw blurRad="38100" dist="38100" dir="2700000" algn="tl">
                    <a:srgbClr val="000000">
                      <a:alpha val="43137"/>
                    </a:srgbClr>
                  </a:outerShdw>
                </a:effectLst>
              </a:rPr>
              <a:t>Heb. 3:4</a:t>
            </a:r>
          </a:p>
        </p:txBody>
      </p:sp>
      <p:pic>
        <p:nvPicPr>
          <p:cNvPr id="4" name="Picture 4" descr="bibl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39000" y="0"/>
            <a:ext cx="1905000" cy="1412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p:cNvSpPr>
            <a:spLocks noGrp="1"/>
          </p:cNvSpPr>
          <p:nvPr>
            <p:ph type="sldNum" sz="quarter" idx="12"/>
          </p:nvPr>
        </p:nvSpPr>
        <p:spPr/>
        <p:txBody>
          <a:bodyPr/>
          <a:lstStyle/>
          <a:p>
            <a:fld id="{5CEC1A6A-70AC-463E-A1A3-9CAEA59878E1}" type="slidenum">
              <a:rPr lang="en-US" altLang="en-US" smtClean="0"/>
              <a:pPr/>
              <a:t>11</a:t>
            </a:fld>
            <a:endParaRPr lang="en-US" altLang="en-US" dirty="0"/>
          </a:p>
        </p:txBody>
      </p:sp>
      <p:sp>
        <p:nvSpPr>
          <p:cNvPr id="6" name="Rectangle 5"/>
          <p:cNvSpPr>
            <a:spLocks noChangeAspect="1"/>
          </p:cNvSpPr>
          <p:nvPr/>
        </p:nvSpPr>
        <p:spPr>
          <a:xfrm>
            <a:off x="2380129" y="6384837"/>
            <a:ext cx="4572000" cy="400110"/>
          </a:xfrm>
          <a:prstGeom prst="rect">
            <a:avLst/>
          </a:prstGeom>
          <a:ln w="1905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lang="en-US" sz="2000" b="1" i="1" dirty="0">
                <a:solidFill>
                  <a:schemeClr val="tx1"/>
                </a:solidFill>
              </a:rPr>
              <a:t>Is It Worth Investigating God?</a:t>
            </a:r>
          </a:p>
        </p:txBody>
      </p:sp>
    </p:spTree>
    <p:extLst>
      <p:ext uri="{BB962C8B-B14F-4D97-AF65-F5344CB8AC3E}">
        <p14:creationId xmlns:p14="http://schemas.microsoft.com/office/powerpoint/2010/main" val="163957037"/>
      </p:ext>
    </p:extLst>
  </p:cSld>
  <p:clrMapOvr>
    <a:masterClrMapping/>
  </p:clrMapOvr>
  <p:transition>
    <p:wedg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0" presetClass="entr" presetSubtype="0" decel="100000"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strVal val="#ppt_w+.3"/>
                                          </p:val>
                                        </p:tav>
                                        <p:tav tm="100000">
                                          <p:val>
                                            <p:strVal val="#ppt_w"/>
                                          </p:val>
                                        </p:tav>
                                      </p:tavLst>
                                    </p:anim>
                                    <p:anim calcmode="lin" valueType="num">
                                      <p:cBhvr>
                                        <p:cTn id="8" dur="1000" fill="hold"/>
                                        <p:tgtEl>
                                          <p:spTgt spid="4"/>
                                        </p:tgtEl>
                                        <p:attrNameLst>
                                          <p:attrName>ppt_h</p:attrName>
                                        </p:attrNameLst>
                                      </p:cBhvr>
                                      <p:tavLst>
                                        <p:tav tm="0">
                                          <p:val>
                                            <p:strVal val="#ppt_h"/>
                                          </p:val>
                                        </p:tav>
                                        <p:tav tm="100000">
                                          <p:val>
                                            <p:strVal val="#ppt_h"/>
                                          </p:val>
                                        </p:tav>
                                      </p:tavLst>
                                    </p:anim>
                                    <p:animEffect transition="in" filter="fade">
                                      <p:cBhvr>
                                        <p:cTn id="9" dur="1000"/>
                                        <p:tgtEl>
                                          <p:spTgt spid="4"/>
                                        </p:tgtEl>
                                      </p:cBhvr>
                                    </p:animEffect>
                                  </p:childTnLst>
                                </p:cTn>
                              </p:par>
                              <p:par>
                                <p:cTn id="10" presetID="50" presetClass="entr" presetSubtype="0" decel="100000" fill="hold" nodeType="withEffect">
                                  <p:stCondLst>
                                    <p:cond delay="0"/>
                                  </p:stCondLst>
                                  <p:childTnLst>
                                    <p:set>
                                      <p:cBhvr>
                                        <p:cTn id="11" dur="1" fill="hold">
                                          <p:stCondLst>
                                            <p:cond delay="0"/>
                                          </p:stCondLst>
                                        </p:cTn>
                                        <p:tgtEl>
                                          <p:spTgt spid="2"/>
                                        </p:tgtEl>
                                        <p:attrNameLst>
                                          <p:attrName>style.visibility</p:attrName>
                                        </p:attrNameLst>
                                      </p:cBhvr>
                                      <p:to>
                                        <p:strVal val="visible"/>
                                      </p:to>
                                    </p:set>
                                    <p:anim calcmode="lin" valueType="num">
                                      <p:cBhvr>
                                        <p:cTn id="12" dur="1000" fill="hold"/>
                                        <p:tgtEl>
                                          <p:spTgt spid="2"/>
                                        </p:tgtEl>
                                        <p:attrNameLst>
                                          <p:attrName>ppt_w</p:attrName>
                                        </p:attrNameLst>
                                      </p:cBhvr>
                                      <p:tavLst>
                                        <p:tav tm="0">
                                          <p:val>
                                            <p:strVal val="#ppt_w+.3"/>
                                          </p:val>
                                        </p:tav>
                                        <p:tav tm="100000">
                                          <p:val>
                                            <p:strVal val="#ppt_w"/>
                                          </p:val>
                                        </p:tav>
                                      </p:tavLst>
                                    </p:anim>
                                    <p:anim calcmode="lin" valueType="num">
                                      <p:cBhvr>
                                        <p:cTn id="13" dur="1000" fill="hold"/>
                                        <p:tgtEl>
                                          <p:spTgt spid="2"/>
                                        </p:tgtEl>
                                        <p:attrNameLst>
                                          <p:attrName>ppt_h</p:attrName>
                                        </p:attrNameLst>
                                      </p:cBhvr>
                                      <p:tavLst>
                                        <p:tav tm="0">
                                          <p:val>
                                            <p:strVal val="#ppt_h"/>
                                          </p:val>
                                        </p:tav>
                                        <p:tav tm="100000">
                                          <p:val>
                                            <p:strVal val="#ppt_h"/>
                                          </p:val>
                                        </p:tav>
                                      </p:tavLst>
                                    </p:anim>
                                    <p:animEffect transition="in" filter="fade">
                                      <p:cBhvr>
                                        <p:cTn id="14" dur="1000"/>
                                        <p:tgtEl>
                                          <p:spTgt spid="2"/>
                                        </p:tgtEl>
                                      </p:cBhvr>
                                    </p:animEffect>
                                  </p:childTnLst>
                                </p:cTn>
                              </p:par>
                            </p:childTnLst>
                          </p:cTn>
                        </p:par>
                        <p:par>
                          <p:cTn id="15" fill="hold" nodeType="afterGroup">
                            <p:stCondLst>
                              <p:cond delay="1000"/>
                            </p:stCondLst>
                            <p:childTnLst>
                              <p:par>
                                <p:cTn id="16" presetID="9" presetClass="entr" presetSubtype="0" fill="hold" grpId="0" nodeType="afterEffect">
                                  <p:stCondLst>
                                    <p:cond delay="0"/>
                                  </p:stCondLst>
                                  <p:childTnLst>
                                    <p:set>
                                      <p:cBhvr>
                                        <p:cTn id="17" dur="1" fill="hold">
                                          <p:stCondLst>
                                            <p:cond delay="0"/>
                                          </p:stCondLst>
                                        </p:cTn>
                                        <p:tgtEl>
                                          <p:spTgt spid="6"/>
                                        </p:tgtEl>
                                        <p:attrNameLst>
                                          <p:attrName>style.visibility</p:attrName>
                                        </p:attrNameLst>
                                      </p:cBhvr>
                                      <p:to>
                                        <p:strVal val="visible"/>
                                      </p:to>
                                    </p:set>
                                    <p:animEffect transition="in" filter="dissolve">
                                      <p:cBhvr>
                                        <p:cTn id="18" dur="500"/>
                                        <p:tgtEl>
                                          <p:spTgt spid="6"/>
                                        </p:tgtEl>
                                      </p:cBhvr>
                                    </p:animEffect>
                                  </p:childTnLst>
                                </p:cTn>
                              </p:par>
                            </p:childTnLst>
                          </p:cTn>
                        </p:par>
                        <p:par>
                          <p:cTn id="19" fill="hold" nodeType="afterGroup">
                            <p:stCondLst>
                              <p:cond delay="1500"/>
                            </p:stCondLst>
                            <p:childTnLst>
                              <p:par>
                                <p:cTn id="20" presetID="9" presetClass="entr" presetSubtype="0" fill="hold" grpId="0" nodeType="afterEffect">
                                  <p:stCondLst>
                                    <p:cond delay="0"/>
                                  </p:stCondLst>
                                  <p:childTnLst>
                                    <p:set>
                                      <p:cBhvr>
                                        <p:cTn id="21" dur="1" fill="hold">
                                          <p:stCondLst>
                                            <p:cond delay="0"/>
                                          </p:stCondLst>
                                        </p:cTn>
                                        <p:tgtEl>
                                          <p:spTgt spid="3">
                                            <p:txEl>
                                              <p:pRg st="0" end="0"/>
                                            </p:txEl>
                                          </p:spTgt>
                                        </p:tgtEl>
                                        <p:attrNameLst>
                                          <p:attrName>style.visibility</p:attrName>
                                        </p:attrNameLst>
                                      </p:cBhvr>
                                      <p:to>
                                        <p:strVal val="visible"/>
                                      </p:to>
                                    </p:set>
                                    <p:animEffect transition="in" filter="dissolve">
                                      <p:cBhvr>
                                        <p:cTn id="22" dur="500"/>
                                        <p:tgtEl>
                                          <p:spTgt spid="3">
                                            <p:txEl>
                                              <p:pRg st="0" end="0"/>
                                            </p:txEl>
                                          </p:spTgt>
                                        </p:tgtEl>
                                      </p:cBhvr>
                                    </p:animEffect>
                                  </p:childTnLst>
                                </p:cTn>
                              </p:par>
                            </p:childTnLst>
                          </p:cTn>
                        </p:par>
                        <p:par>
                          <p:cTn id="23" fill="hold">
                            <p:stCondLst>
                              <p:cond delay="2000"/>
                            </p:stCondLst>
                            <p:childTnLst>
                              <p:par>
                                <p:cTn id="24" presetID="9" presetClass="entr" presetSubtype="0" fill="hold" grpId="0" nodeType="afterEffect">
                                  <p:stCondLst>
                                    <p:cond delay="0"/>
                                  </p:stCondLst>
                                  <p:childTnLst>
                                    <p:set>
                                      <p:cBhvr>
                                        <p:cTn id="25" dur="1" fill="hold">
                                          <p:stCondLst>
                                            <p:cond delay="0"/>
                                          </p:stCondLst>
                                        </p:cTn>
                                        <p:tgtEl>
                                          <p:spTgt spid="3">
                                            <p:txEl>
                                              <p:pRg st="1" end="1"/>
                                            </p:txEl>
                                          </p:spTgt>
                                        </p:tgtEl>
                                        <p:attrNameLst>
                                          <p:attrName>style.visibility</p:attrName>
                                        </p:attrNameLst>
                                      </p:cBhvr>
                                      <p:to>
                                        <p:strVal val="visible"/>
                                      </p:to>
                                    </p:set>
                                    <p:animEffect transition="in" filter="dissolve">
                                      <p:cBhvr>
                                        <p:cTn id="26" dur="500"/>
                                        <p:tgtEl>
                                          <p:spTgt spid="3">
                                            <p:txEl>
                                              <p:pRg st="1" end="1"/>
                                            </p:txEl>
                                          </p:spTgt>
                                        </p:tgtEl>
                                      </p:cBhvr>
                                    </p:animEffect>
                                  </p:childTnLst>
                                </p:cTn>
                              </p:par>
                            </p:childTnLst>
                          </p:cTn>
                        </p:par>
                        <p:par>
                          <p:cTn id="27" fill="hold">
                            <p:stCondLst>
                              <p:cond delay="2500"/>
                            </p:stCondLst>
                            <p:childTnLst>
                              <p:par>
                                <p:cTn id="28" presetID="9" presetClass="entr" presetSubtype="0" fill="hold" grpId="0" nodeType="afterEffect">
                                  <p:stCondLst>
                                    <p:cond delay="0"/>
                                  </p:stCondLst>
                                  <p:childTnLst>
                                    <p:set>
                                      <p:cBhvr>
                                        <p:cTn id="29" dur="1" fill="hold">
                                          <p:stCondLst>
                                            <p:cond delay="0"/>
                                          </p:stCondLst>
                                        </p:cTn>
                                        <p:tgtEl>
                                          <p:spTgt spid="3">
                                            <p:txEl>
                                              <p:pRg st="2" end="2"/>
                                            </p:txEl>
                                          </p:spTgt>
                                        </p:tgtEl>
                                        <p:attrNameLst>
                                          <p:attrName>style.visibility</p:attrName>
                                        </p:attrNameLst>
                                      </p:cBhvr>
                                      <p:to>
                                        <p:strVal val="visible"/>
                                      </p:to>
                                    </p:set>
                                    <p:animEffect transition="in" filter="dissolve">
                                      <p:cBhvr>
                                        <p:cTn id="30" dur="500"/>
                                        <p:tgtEl>
                                          <p:spTgt spid="3">
                                            <p:txEl>
                                              <p:pRg st="2" end="2"/>
                                            </p:txEl>
                                          </p:spTgt>
                                        </p:tgtEl>
                                      </p:cBhvr>
                                    </p:animEffect>
                                  </p:childTnLst>
                                </p:cTn>
                              </p:par>
                            </p:childTnLst>
                          </p:cTn>
                        </p:par>
                        <p:par>
                          <p:cTn id="31" fill="hold">
                            <p:stCondLst>
                              <p:cond delay="3000"/>
                            </p:stCondLst>
                            <p:childTnLst>
                              <p:par>
                                <p:cTn id="32" presetID="9" presetClass="entr" presetSubtype="0" fill="hold" grpId="0" nodeType="afterEffect">
                                  <p:stCondLst>
                                    <p:cond delay="0"/>
                                  </p:stCondLst>
                                  <p:childTnLst>
                                    <p:set>
                                      <p:cBhvr>
                                        <p:cTn id="33" dur="1" fill="hold">
                                          <p:stCondLst>
                                            <p:cond delay="0"/>
                                          </p:stCondLst>
                                        </p:cTn>
                                        <p:tgtEl>
                                          <p:spTgt spid="3">
                                            <p:txEl>
                                              <p:pRg st="3" end="3"/>
                                            </p:txEl>
                                          </p:spTgt>
                                        </p:tgtEl>
                                        <p:attrNameLst>
                                          <p:attrName>style.visibility</p:attrName>
                                        </p:attrNameLst>
                                      </p:cBhvr>
                                      <p:to>
                                        <p:strVal val="visible"/>
                                      </p:to>
                                    </p:set>
                                    <p:animEffect transition="in" filter="dissolve">
                                      <p:cBhvr>
                                        <p:cTn id="34"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6"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7162800" cy="1408176"/>
          </a:xfrm>
        </p:spPr>
        <p:txBody>
          <a:bodyPr>
            <a:noAutofit/>
          </a:bodyPr>
          <a:lstStyle/>
          <a:p>
            <a:pPr marL="685800" indent="-685800" eaLnBrk="1" fontAlgn="auto" hangingPunct="1">
              <a:spcAft>
                <a:spcPts val="0"/>
              </a:spcAft>
              <a:buFont typeface="Wingdings 2" panose="05020102010507070707" pitchFamily="18" charset="2"/>
              <a:buChar char=""/>
              <a:defRPr/>
            </a:pPr>
            <a:r>
              <a:rPr lang="en-US" sz="5400" i="1" dirty="0">
                <a:solidFill>
                  <a:schemeClr val="accent1">
                    <a:satMod val="150000"/>
                  </a:schemeClr>
                </a:solidFill>
              </a:rPr>
              <a:t>Does God exist?</a:t>
            </a:r>
          </a:p>
        </p:txBody>
      </p:sp>
      <p:sp>
        <p:nvSpPr>
          <p:cNvPr id="3" name="Content Placeholder 2"/>
          <p:cNvSpPr>
            <a:spLocks noGrp="1"/>
          </p:cNvSpPr>
          <p:nvPr>
            <p:ph idx="1"/>
          </p:nvPr>
        </p:nvSpPr>
        <p:spPr>
          <a:xfrm>
            <a:off x="304800" y="1447800"/>
            <a:ext cx="8839200" cy="5181600"/>
          </a:xfrm>
        </p:spPr>
        <p:txBody>
          <a:bodyPr rtlCol="0" anchor="t">
            <a:noAutofit/>
          </a:bodyPr>
          <a:lstStyle/>
          <a:p>
            <a:pPr marL="438912" indent="-320040" eaLnBrk="1" fontAlgn="auto" hangingPunct="1">
              <a:spcBef>
                <a:spcPts val="0"/>
              </a:spcBef>
              <a:spcAft>
                <a:spcPts val="1200"/>
              </a:spcAft>
              <a:buFont typeface="Wingdings 2"/>
              <a:buChar char=""/>
              <a:defRPr/>
            </a:pPr>
            <a:r>
              <a:rPr lang="en-US" sz="3000" b="1" dirty="0">
                <a:effectLst>
                  <a:outerShdw blurRad="38100" dist="38100" dir="2700000" algn="tl">
                    <a:srgbClr val="000000">
                      <a:alpha val="43137"/>
                    </a:srgbClr>
                  </a:outerShdw>
                </a:effectLst>
              </a:rPr>
              <a:t>That </a:t>
            </a:r>
            <a:r>
              <a:rPr lang="en-US" sz="3000" b="1" i="1" u="sng" dirty="0">
                <a:effectLst>
                  <a:outerShdw blurRad="38100" dist="38100" dir="2700000" algn="tl">
                    <a:srgbClr val="000000">
                      <a:alpha val="43137"/>
                    </a:srgbClr>
                  </a:outerShdw>
                </a:effectLst>
              </a:rPr>
              <a:t>design</a:t>
            </a:r>
            <a:r>
              <a:rPr lang="en-US" sz="3000" b="1" dirty="0">
                <a:effectLst>
                  <a:outerShdw blurRad="38100" dist="38100" dir="2700000" algn="tl">
                    <a:srgbClr val="000000">
                      <a:alpha val="43137"/>
                    </a:srgbClr>
                  </a:outerShdw>
                </a:effectLst>
              </a:rPr>
              <a:t> demands a </a:t>
            </a:r>
            <a:r>
              <a:rPr lang="en-US" sz="3000" b="1" i="1" u="sng" dirty="0">
                <a:effectLst>
                  <a:outerShdw blurRad="38100" dist="38100" dir="2700000" algn="tl">
                    <a:srgbClr val="000000">
                      <a:alpha val="43137"/>
                    </a:srgbClr>
                  </a:outerShdw>
                </a:effectLst>
              </a:rPr>
              <a:t>designer</a:t>
            </a:r>
            <a:r>
              <a:rPr lang="en-US" sz="3000" b="1" dirty="0">
                <a:effectLst>
                  <a:outerShdw blurRad="38100" dist="38100" dir="2700000" algn="tl">
                    <a:srgbClr val="000000">
                      <a:alpha val="43137"/>
                    </a:srgbClr>
                  </a:outerShdw>
                </a:effectLst>
              </a:rPr>
              <a:t> is admitted by evolutionists and creationists.</a:t>
            </a:r>
          </a:p>
          <a:p>
            <a:pPr marL="993775" indent="-457200" eaLnBrk="1" fontAlgn="auto" hangingPunct="1">
              <a:spcBef>
                <a:spcPts val="0"/>
              </a:spcBef>
              <a:spcAft>
                <a:spcPts val="1200"/>
              </a:spcAft>
              <a:buSzPct val="100000"/>
              <a:buFont typeface="Wingdings 2" panose="05020102010507070707" pitchFamily="18" charset="2"/>
              <a:buChar char="E"/>
              <a:defRPr/>
            </a:pPr>
            <a:r>
              <a:rPr lang="en-US" sz="2600" b="1" i="1" dirty="0">
                <a:effectLst>
                  <a:outerShdw blurRad="38100" dist="38100" dir="2700000" algn="tl">
                    <a:srgbClr val="000000">
                      <a:alpha val="43137"/>
                    </a:srgbClr>
                  </a:outerShdw>
                </a:effectLst>
              </a:rPr>
              <a:t>Contact</a:t>
            </a:r>
            <a:r>
              <a:rPr lang="en-US" sz="2600" b="1" dirty="0">
                <a:effectLst>
                  <a:outerShdw blurRad="38100" dist="38100" dir="2700000" algn="tl">
                    <a:srgbClr val="000000">
                      <a:alpha val="43137"/>
                    </a:srgbClr>
                  </a:outerShdw>
                </a:effectLst>
              </a:rPr>
              <a:t>:  a fictional book by evolutionist Carl Sagan.</a:t>
            </a:r>
          </a:p>
          <a:p>
            <a:pPr marL="993775" indent="-457200" eaLnBrk="1" fontAlgn="auto" hangingPunct="1">
              <a:spcBef>
                <a:spcPts val="0"/>
              </a:spcBef>
              <a:spcAft>
                <a:spcPts val="1200"/>
              </a:spcAft>
              <a:buSzPct val="100000"/>
              <a:buFont typeface="Wingdings 2" panose="05020102010507070707" pitchFamily="18" charset="2"/>
              <a:buChar char="E"/>
              <a:defRPr/>
            </a:pPr>
            <a:r>
              <a:rPr lang="en-US" sz="2600" b="1" dirty="0">
                <a:effectLst>
                  <a:outerShdw blurRad="38100" dist="38100" dir="2700000" algn="tl">
                    <a:srgbClr val="000000">
                      <a:alpha val="43137"/>
                    </a:srgbClr>
                  </a:outerShdw>
                </a:effectLst>
              </a:rPr>
              <a:t>About SETI scientists (</a:t>
            </a:r>
            <a:r>
              <a:rPr lang="en-US" sz="2600" b="1" i="1" dirty="0">
                <a:effectLst>
                  <a:outerShdw blurRad="38100" dist="38100" dir="2700000" algn="tl">
                    <a:srgbClr val="000000">
                      <a:alpha val="43137"/>
                    </a:srgbClr>
                  </a:outerShdw>
                </a:effectLst>
              </a:rPr>
              <a:t>Search for Extraterrestrial Intelligence</a:t>
            </a:r>
            <a:r>
              <a:rPr lang="en-US" sz="2600" b="1" dirty="0">
                <a:effectLst>
                  <a:outerShdw blurRad="38100" dist="38100" dir="2700000" algn="tl">
                    <a:srgbClr val="000000">
                      <a:alpha val="43137"/>
                    </a:srgbClr>
                  </a:outerShdw>
                </a:effectLst>
              </a:rPr>
              <a:t>).</a:t>
            </a:r>
          </a:p>
          <a:p>
            <a:pPr marL="993775" indent="-457200" eaLnBrk="1" fontAlgn="auto" hangingPunct="1">
              <a:spcBef>
                <a:spcPts val="0"/>
              </a:spcBef>
              <a:spcAft>
                <a:spcPts val="1200"/>
              </a:spcAft>
              <a:buSzPct val="100000"/>
              <a:buFont typeface="Wingdings 2" panose="05020102010507070707" pitchFamily="18" charset="2"/>
              <a:buChar char="E"/>
              <a:defRPr/>
            </a:pPr>
            <a:r>
              <a:rPr lang="en-US" sz="2600" b="1" dirty="0">
                <a:effectLst>
                  <a:outerShdw blurRad="38100" dist="38100" dir="2700000" algn="tl">
                    <a:srgbClr val="000000">
                      <a:alpha val="43137"/>
                    </a:srgbClr>
                  </a:outerShdw>
                </a:effectLst>
              </a:rPr>
              <a:t>Radio message: 2, 3, 5, 7, 11, 13, 17, 19, 23, 29, 31, etc.</a:t>
            </a:r>
          </a:p>
          <a:p>
            <a:pPr marL="993775" indent="-457200" eaLnBrk="1" fontAlgn="auto" hangingPunct="1">
              <a:spcBef>
                <a:spcPts val="0"/>
              </a:spcBef>
              <a:spcAft>
                <a:spcPts val="1200"/>
              </a:spcAft>
              <a:buSzPct val="100000"/>
              <a:buFont typeface="Wingdings 2" panose="05020102010507070707" pitchFamily="18" charset="2"/>
              <a:buChar char="E"/>
              <a:defRPr/>
            </a:pPr>
            <a:r>
              <a:rPr lang="en-US" sz="2600" b="1" dirty="0">
                <a:effectLst>
                  <a:outerShdw blurRad="38100" dist="38100" dir="2700000" algn="tl">
                    <a:srgbClr val="000000">
                      <a:alpha val="43137"/>
                    </a:srgbClr>
                  </a:outerShdw>
                </a:effectLst>
              </a:rPr>
              <a:t>Recall basic math?  Prime numbers.</a:t>
            </a:r>
          </a:p>
          <a:p>
            <a:pPr marL="438912" indent="-320040" eaLnBrk="1" fontAlgn="auto" hangingPunct="1">
              <a:spcBef>
                <a:spcPts val="0"/>
              </a:spcBef>
              <a:spcAft>
                <a:spcPts val="1200"/>
              </a:spcAft>
              <a:buFont typeface="Wingdings 2"/>
              <a:buChar char=""/>
              <a:defRPr/>
            </a:pPr>
            <a:r>
              <a:rPr lang="en-US" b="1" dirty="0">
                <a:effectLst>
                  <a:outerShdw blurRad="38100" dist="38100" dir="2700000" algn="tl">
                    <a:srgbClr val="000000">
                      <a:alpha val="43137"/>
                    </a:srgbClr>
                  </a:outerShdw>
                </a:effectLst>
              </a:rPr>
              <a:t> SETI scientists were very excited because the radio signal showed signs of </a:t>
            </a:r>
            <a:r>
              <a:rPr lang="en-US" b="1" i="1" u="sng" dirty="0">
                <a:effectLst>
                  <a:outerShdw blurRad="38100" dist="38100" dir="2700000" algn="tl">
                    <a:srgbClr val="000000">
                      <a:alpha val="43137"/>
                    </a:srgbClr>
                  </a:outerShdw>
                </a:effectLst>
              </a:rPr>
              <a:t>intelligence</a:t>
            </a:r>
            <a:r>
              <a:rPr lang="en-US" b="1" dirty="0">
                <a:effectLst>
                  <a:outerShdw blurRad="38100" dist="38100" dir="2700000" algn="tl">
                    <a:srgbClr val="000000">
                      <a:alpha val="43137"/>
                    </a:srgbClr>
                  </a:outerShdw>
                </a:effectLst>
              </a:rPr>
              <a:t>.</a:t>
            </a:r>
            <a:endParaRPr lang="en-US" b="1" i="1" dirty="0">
              <a:solidFill>
                <a:srgbClr val="FF9900"/>
              </a:solidFill>
              <a:effectLst>
                <a:outerShdw blurRad="38100" dist="38100" dir="2700000" algn="tl">
                  <a:srgbClr val="000000">
                    <a:alpha val="43137"/>
                  </a:srgbClr>
                </a:outerShdw>
              </a:effectLst>
            </a:endParaRPr>
          </a:p>
        </p:txBody>
      </p:sp>
      <p:pic>
        <p:nvPicPr>
          <p:cNvPr id="4" name="Picture 4" descr="bibl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39000" y="0"/>
            <a:ext cx="1905000" cy="1412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p:cNvSpPr>
            <a:spLocks noGrp="1"/>
          </p:cNvSpPr>
          <p:nvPr>
            <p:ph type="sldNum" sz="quarter" idx="12"/>
          </p:nvPr>
        </p:nvSpPr>
        <p:spPr/>
        <p:txBody>
          <a:bodyPr/>
          <a:lstStyle/>
          <a:p>
            <a:fld id="{5CEC1A6A-70AC-463E-A1A3-9CAEA59878E1}" type="slidenum">
              <a:rPr lang="en-US" altLang="en-US" smtClean="0"/>
              <a:pPr/>
              <a:t>12</a:t>
            </a:fld>
            <a:endParaRPr lang="en-US" altLang="en-US" dirty="0"/>
          </a:p>
        </p:txBody>
      </p:sp>
      <p:sp>
        <p:nvSpPr>
          <p:cNvPr id="6" name="Rectangle 5"/>
          <p:cNvSpPr>
            <a:spLocks noChangeAspect="1"/>
          </p:cNvSpPr>
          <p:nvPr/>
        </p:nvSpPr>
        <p:spPr>
          <a:xfrm>
            <a:off x="2380129" y="6384837"/>
            <a:ext cx="4572000" cy="400110"/>
          </a:xfrm>
          <a:prstGeom prst="rect">
            <a:avLst/>
          </a:prstGeom>
          <a:ln w="1905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lang="en-US" sz="2000" b="1" i="1" dirty="0">
                <a:solidFill>
                  <a:schemeClr val="tx1"/>
                </a:solidFill>
              </a:rPr>
              <a:t>Is It Worth Investigating God?</a:t>
            </a:r>
          </a:p>
        </p:txBody>
      </p:sp>
    </p:spTree>
    <p:extLst>
      <p:ext uri="{BB962C8B-B14F-4D97-AF65-F5344CB8AC3E}">
        <p14:creationId xmlns:p14="http://schemas.microsoft.com/office/powerpoint/2010/main" val="1419486624"/>
      </p:ext>
    </p:extLst>
  </p:cSld>
  <p:clrMapOvr>
    <a:masterClrMapping/>
  </p:clrMapOvr>
  <p:transition>
    <p:wedg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0" presetClass="entr" presetSubtype="0" decel="100000"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strVal val="#ppt_w+.3"/>
                                          </p:val>
                                        </p:tav>
                                        <p:tav tm="100000">
                                          <p:val>
                                            <p:strVal val="#ppt_w"/>
                                          </p:val>
                                        </p:tav>
                                      </p:tavLst>
                                    </p:anim>
                                    <p:anim calcmode="lin" valueType="num">
                                      <p:cBhvr>
                                        <p:cTn id="8" dur="1000" fill="hold"/>
                                        <p:tgtEl>
                                          <p:spTgt spid="4"/>
                                        </p:tgtEl>
                                        <p:attrNameLst>
                                          <p:attrName>ppt_h</p:attrName>
                                        </p:attrNameLst>
                                      </p:cBhvr>
                                      <p:tavLst>
                                        <p:tav tm="0">
                                          <p:val>
                                            <p:strVal val="#ppt_h"/>
                                          </p:val>
                                        </p:tav>
                                        <p:tav tm="100000">
                                          <p:val>
                                            <p:strVal val="#ppt_h"/>
                                          </p:val>
                                        </p:tav>
                                      </p:tavLst>
                                    </p:anim>
                                    <p:animEffect transition="in" filter="fade">
                                      <p:cBhvr>
                                        <p:cTn id="9" dur="1000"/>
                                        <p:tgtEl>
                                          <p:spTgt spid="4"/>
                                        </p:tgtEl>
                                      </p:cBhvr>
                                    </p:animEffect>
                                  </p:childTnLst>
                                </p:cTn>
                              </p:par>
                              <p:par>
                                <p:cTn id="10" presetID="50" presetClass="entr" presetSubtype="0" decel="100000" fill="hold" nodeType="withEffect">
                                  <p:stCondLst>
                                    <p:cond delay="0"/>
                                  </p:stCondLst>
                                  <p:childTnLst>
                                    <p:set>
                                      <p:cBhvr>
                                        <p:cTn id="11" dur="1" fill="hold">
                                          <p:stCondLst>
                                            <p:cond delay="0"/>
                                          </p:stCondLst>
                                        </p:cTn>
                                        <p:tgtEl>
                                          <p:spTgt spid="2"/>
                                        </p:tgtEl>
                                        <p:attrNameLst>
                                          <p:attrName>style.visibility</p:attrName>
                                        </p:attrNameLst>
                                      </p:cBhvr>
                                      <p:to>
                                        <p:strVal val="visible"/>
                                      </p:to>
                                    </p:set>
                                    <p:anim calcmode="lin" valueType="num">
                                      <p:cBhvr>
                                        <p:cTn id="12" dur="1000" fill="hold"/>
                                        <p:tgtEl>
                                          <p:spTgt spid="2"/>
                                        </p:tgtEl>
                                        <p:attrNameLst>
                                          <p:attrName>ppt_w</p:attrName>
                                        </p:attrNameLst>
                                      </p:cBhvr>
                                      <p:tavLst>
                                        <p:tav tm="0">
                                          <p:val>
                                            <p:strVal val="#ppt_w+.3"/>
                                          </p:val>
                                        </p:tav>
                                        <p:tav tm="100000">
                                          <p:val>
                                            <p:strVal val="#ppt_w"/>
                                          </p:val>
                                        </p:tav>
                                      </p:tavLst>
                                    </p:anim>
                                    <p:anim calcmode="lin" valueType="num">
                                      <p:cBhvr>
                                        <p:cTn id="13" dur="1000" fill="hold"/>
                                        <p:tgtEl>
                                          <p:spTgt spid="2"/>
                                        </p:tgtEl>
                                        <p:attrNameLst>
                                          <p:attrName>ppt_h</p:attrName>
                                        </p:attrNameLst>
                                      </p:cBhvr>
                                      <p:tavLst>
                                        <p:tav tm="0">
                                          <p:val>
                                            <p:strVal val="#ppt_h"/>
                                          </p:val>
                                        </p:tav>
                                        <p:tav tm="100000">
                                          <p:val>
                                            <p:strVal val="#ppt_h"/>
                                          </p:val>
                                        </p:tav>
                                      </p:tavLst>
                                    </p:anim>
                                    <p:animEffect transition="in" filter="fade">
                                      <p:cBhvr>
                                        <p:cTn id="14" dur="1000"/>
                                        <p:tgtEl>
                                          <p:spTgt spid="2"/>
                                        </p:tgtEl>
                                      </p:cBhvr>
                                    </p:animEffect>
                                  </p:childTnLst>
                                </p:cTn>
                              </p:par>
                            </p:childTnLst>
                          </p:cTn>
                        </p:par>
                        <p:par>
                          <p:cTn id="15" fill="hold" nodeType="afterGroup">
                            <p:stCondLst>
                              <p:cond delay="1000"/>
                            </p:stCondLst>
                            <p:childTnLst>
                              <p:par>
                                <p:cTn id="16" presetID="9" presetClass="entr" presetSubtype="0" fill="hold" grpId="0" nodeType="afterEffect">
                                  <p:stCondLst>
                                    <p:cond delay="0"/>
                                  </p:stCondLst>
                                  <p:childTnLst>
                                    <p:set>
                                      <p:cBhvr>
                                        <p:cTn id="17" dur="1" fill="hold">
                                          <p:stCondLst>
                                            <p:cond delay="0"/>
                                          </p:stCondLst>
                                        </p:cTn>
                                        <p:tgtEl>
                                          <p:spTgt spid="6"/>
                                        </p:tgtEl>
                                        <p:attrNameLst>
                                          <p:attrName>style.visibility</p:attrName>
                                        </p:attrNameLst>
                                      </p:cBhvr>
                                      <p:to>
                                        <p:strVal val="visible"/>
                                      </p:to>
                                    </p:set>
                                    <p:animEffect transition="in" filter="dissolve">
                                      <p:cBhvr>
                                        <p:cTn id="18" dur="500"/>
                                        <p:tgtEl>
                                          <p:spTgt spid="6"/>
                                        </p:tgtEl>
                                      </p:cBhvr>
                                    </p:animEffect>
                                  </p:childTnLst>
                                </p:cTn>
                              </p:par>
                            </p:childTnLst>
                          </p:cTn>
                        </p:par>
                        <p:par>
                          <p:cTn id="19" fill="hold" nodeType="afterGroup">
                            <p:stCondLst>
                              <p:cond delay="1500"/>
                            </p:stCondLst>
                            <p:childTnLst>
                              <p:par>
                                <p:cTn id="20" presetID="9" presetClass="entr" presetSubtype="0" fill="hold" grpId="0" nodeType="afterEffect">
                                  <p:stCondLst>
                                    <p:cond delay="0"/>
                                  </p:stCondLst>
                                  <p:childTnLst>
                                    <p:set>
                                      <p:cBhvr>
                                        <p:cTn id="21" dur="1" fill="hold">
                                          <p:stCondLst>
                                            <p:cond delay="0"/>
                                          </p:stCondLst>
                                        </p:cTn>
                                        <p:tgtEl>
                                          <p:spTgt spid="3">
                                            <p:txEl>
                                              <p:pRg st="0" end="0"/>
                                            </p:txEl>
                                          </p:spTgt>
                                        </p:tgtEl>
                                        <p:attrNameLst>
                                          <p:attrName>style.visibility</p:attrName>
                                        </p:attrNameLst>
                                      </p:cBhvr>
                                      <p:to>
                                        <p:strVal val="visible"/>
                                      </p:to>
                                    </p:set>
                                    <p:animEffect transition="in" filter="dissolve">
                                      <p:cBhvr>
                                        <p:cTn id="22" dur="500"/>
                                        <p:tgtEl>
                                          <p:spTgt spid="3">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3">
                                            <p:txEl>
                                              <p:pRg st="1" end="1"/>
                                            </p:txEl>
                                          </p:spTgt>
                                        </p:tgtEl>
                                        <p:attrNameLst>
                                          <p:attrName>style.visibility</p:attrName>
                                        </p:attrNameLst>
                                      </p:cBhvr>
                                      <p:to>
                                        <p:strVal val="visible"/>
                                      </p:to>
                                    </p:set>
                                    <p:animEffect transition="in" filter="dissolve">
                                      <p:cBhvr>
                                        <p:cTn id="27" dur="500"/>
                                        <p:tgtEl>
                                          <p:spTgt spid="3">
                                            <p:txEl>
                                              <p:pRg st="1" end="1"/>
                                            </p:txEl>
                                          </p:spTgt>
                                        </p:tgtEl>
                                      </p:cBhvr>
                                    </p:animEffect>
                                  </p:childTnLst>
                                </p:cTn>
                              </p:par>
                            </p:childTnLst>
                          </p:cTn>
                        </p:par>
                        <p:par>
                          <p:cTn id="28" fill="hold">
                            <p:stCondLst>
                              <p:cond delay="500"/>
                            </p:stCondLst>
                            <p:childTnLst>
                              <p:par>
                                <p:cTn id="29" presetID="9" presetClass="entr" presetSubtype="0" fill="hold" grpId="0" nodeType="afterEffect">
                                  <p:stCondLst>
                                    <p:cond delay="0"/>
                                  </p:stCondLst>
                                  <p:childTnLst>
                                    <p:set>
                                      <p:cBhvr>
                                        <p:cTn id="30" dur="1" fill="hold">
                                          <p:stCondLst>
                                            <p:cond delay="0"/>
                                          </p:stCondLst>
                                        </p:cTn>
                                        <p:tgtEl>
                                          <p:spTgt spid="3">
                                            <p:txEl>
                                              <p:pRg st="2" end="2"/>
                                            </p:txEl>
                                          </p:spTgt>
                                        </p:tgtEl>
                                        <p:attrNameLst>
                                          <p:attrName>style.visibility</p:attrName>
                                        </p:attrNameLst>
                                      </p:cBhvr>
                                      <p:to>
                                        <p:strVal val="visible"/>
                                      </p:to>
                                    </p:set>
                                    <p:animEffect transition="in" filter="dissolve">
                                      <p:cBhvr>
                                        <p:cTn id="31" dur="500"/>
                                        <p:tgtEl>
                                          <p:spTgt spid="3">
                                            <p:txEl>
                                              <p:pRg st="2" end="2"/>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9" presetClass="entr" presetSubtype="0" fill="hold" grpId="0" nodeType="clickEffect">
                                  <p:stCondLst>
                                    <p:cond delay="0"/>
                                  </p:stCondLst>
                                  <p:childTnLst>
                                    <p:set>
                                      <p:cBhvr>
                                        <p:cTn id="35" dur="1" fill="hold">
                                          <p:stCondLst>
                                            <p:cond delay="0"/>
                                          </p:stCondLst>
                                        </p:cTn>
                                        <p:tgtEl>
                                          <p:spTgt spid="3">
                                            <p:txEl>
                                              <p:pRg st="3" end="3"/>
                                            </p:txEl>
                                          </p:spTgt>
                                        </p:tgtEl>
                                        <p:attrNameLst>
                                          <p:attrName>style.visibility</p:attrName>
                                        </p:attrNameLst>
                                      </p:cBhvr>
                                      <p:to>
                                        <p:strVal val="visible"/>
                                      </p:to>
                                    </p:set>
                                    <p:animEffect transition="in" filter="dissolve">
                                      <p:cBhvr>
                                        <p:cTn id="36" dur="500"/>
                                        <p:tgtEl>
                                          <p:spTgt spid="3">
                                            <p:txEl>
                                              <p:pRg st="3" end="3"/>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9" presetClass="entr" presetSubtype="0" fill="hold" grpId="0" nodeType="clickEffect">
                                  <p:stCondLst>
                                    <p:cond delay="0"/>
                                  </p:stCondLst>
                                  <p:childTnLst>
                                    <p:set>
                                      <p:cBhvr>
                                        <p:cTn id="40" dur="1" fill="hold">
                                          <p:stCondLst>
                                            <p:cond delay="0"/>
                                          </p:stCondLst>
                                        </p:cTn>
                                        <p:tgtEl>
                                          <p:spTgt spid="3">
                                            <p:txEl>
                                              <p:pRg st="4" end="4"/>
                                            </p:txEl>
                                          </p:spTgt>
                                        </p:tgtEl>
                                        <p:attrNameLst>
                                          <p:attrName>style.visibility</p:attrName>
                                        </p:attrNameLst>
                                      </p:cBhvr>
                                      <p:to>
                                        <p:strVal val="visible"/>
                                      </p:to>
                                    </p:set>
                                    <p:animEffect transition="in" filter="dissolve">
                                      <p:cBhvr>
                                        <p:cTn id="41" dur="500"/>
                                        <p:tgtEl>
                                          <p:spTgt spid="3">
                                            <p:txEl>
                                              <p:pRg st="4" end="4"/>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9" presetClass="entr" presetSubtype="0" fill="hold" grpId="0" nodeType="clickEffect">
                                  <p:stCondLst>
                                    <p:cond delay="0"/>
                                  </p:stCondLst>
                                  <p:childTnLst>
                                    <p:set>
                                      <p:cBhvr>
                                        <p:cTn id="45" dur="1" fill="hold">
                                          <p:stCondLst>
                                            <p:cond delay="0"/>
                                          </p:stCondLst>
                                        </p:cTn>
                                        <p:tgtEl>
                                          <p:spTgt spid="3">
                                            <p:txEl>
                                              <p:pRg st="5" end="5"/>
                                            </p:txEl>
                                          </p:spTgt>
                                        </p:tgtEl>
                                        <p:attrNameLst>
                                          <p:attrName>style.visibility</p:attrName>
                                        </p:attrNameLst>
                                      </p:cBhvr>
                                      <p:to>
                                        <p:strVal val="visible"/>
                                      </p:to>
                                    </p:set>
                                    <p:animEffect transition="in" filter="dissolve">
                                      <p:cBhvr>
                                        <p:cTn id="46"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6"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7162800" cy="1408176"/>
          </a:xfrm>
        </p:spPr>
        <p:txBody>
          <a:bodyPr>
            <a:noAutofit/>
          </a:bodyPr>
          <a:lstStyle/>
          <a:p>
            <a:pPr marL="685800" indent="-685800" eaLnBrk="1" fontAlgn="auto" hangingPunct="1">
              <a:spcAft>
                <a:spcPts val="0"/>
              </a:spcAft>
              <a:buFont typeface="Wingdings 2" panose="05020102010507070707" pitchFamily="18" charset="2"/>
              <a:buChar char=""/>
              <a:defRPr/>
            </a:pPr>
            <a:r>
              <a:rPr lang="en-US" sz="5400" i="1" dirty="0">
                <a:solidFill>
                  <a:schemeClr val="accent1">
                    <a:satMod val="150000"/>
                  </a:schemeClr>
                </a:solidFill>
              </a:rPr>
              <a:t>Does God exist?</a:t>
            </a:r>
          </a:p>
        </p:txBody>
      </p:sp>
      <p:sp>
        <p:nvSpPr>
          <p:cNvPr id="3" name="Content Placeholder 2"/>
          <p:cNvSpPr>
            <a:spLocks noGrp="1"/>
          </p:cNvSpPr>
          <p:nvPr>
            <p:ph idx="1"/>
          </p:nvPr>
        </p:nvSpPr>
        <p:spPr>
          <a:xfrm>
            <a:off x="304800" y="1447800"/>
            <a:ext cx="8839200" cy="5181600"/>
          </a:xfrm>
        </p:spPr>
        <p:txBody>
          <a:bodyPr rtlCol="0" anchor="t">
            <a:noAutofit/>
          </a:bodyPr>
          <a:lstStyle/>
          <a:p>
            <a:pPr marL="438912" indent="-320040" eaLnBrk="1" fontAlgn="auto" hangingPunct="1">
              <a:spcBef>
                <a:spcPts val="0"/>
              </a:spcBef>
              <a:spcAft>
                <a:spcPts val="1500"/>
              </a:spcAft>
              <a:buFont typeface="Wingdings 2"/>
              <a:buChar char=""/>
              <a:defRPr/>
            </a:pPr>
            <a:r>
              <a:rPr lang="en-US" sz="2800" b="1" dirty="0">
                <a:effectLst>
                  <a:outerShdw blurRad="38100" dist="38100" dir="2700000" algn="tl">
                    <a:srgbClr val="000000">
                      <a:alpha val="43137"/>
                    </a:srgbClr>
                  </a:outerShdw>
                </a:effectLst>
              </a:rPr>
              <a:t>Let’s make application of Dr. Sagan’s hypothesis:</a:t>
            </a:r>
          </a:p>
          <a:p>
            <a:pPr marL="993775" indent="-457200" eaLnBrk="1" fontAlgn="auto" hangingPunct="1">
              <a:spcBef>
                <a:spcPts val="0"/>
              </a:spcBef>
              <a:spcAft>
                <a:spcPts val="1500"/>
              </a:spcAft>
              <a:buSzPct val="100000"/>
              <a:buFont typeface="Wingdings 2" panose="05020102010507070707" pitchFamily="18" charset="2"/>
              <a:buChar char="E"/>
              <a:defRPr/>
            </a:pPr>
            <a:r>
              <a:rPr lang="en-US" sz="2400" b="1" dirty="0">
                <a:effectLst>
                  <a:outerShdw blurRad="38100" dist="38100" dir="2700000" algn="tl">
                    <a:srgbClr val="000000">
                      <a:alpha val="43137"/>
                    </a:srgbClr>
                  </a:outerShdw>
                </a:effectLst>
              </a:rPr>
              <a:t>DNA contains the coded information needed for every molecule, tissue, organ, organ system, etc. of the ~100 trillion cells in the human body.</a:t>
            </a:r>
          </a:p>
          <a:p>
            <a:pPr marL="993775" indent="-457200" eaLnBrk="1" fontAlgn="auto" hangingPunct="1">
              <a:spcBef>
                <a:spcPts val="0"/>
              </a:spcBef>
              <a:spcAft>
                <a:spcPts val="1500"/>
              </a:spcAft>
              <a:buSzPct val="100000"/>
              <a:buFont typeface="Wingdings 2" panose="05020102010507070707" pitchFamily="18" charset="2"/>
              <a:buChar char="E"/>
              <a:defRPr/>
            </a:pPr>
            <a:r>
              <a:rPr lang="en-US" sz="2400" b="1" dirty="0">
                <a:effectLst>
                  <a:outerShdw blurRad="38100" dist="38100" dir="2700000" algn="tl">
                    <a:srgbClr val="000000">
                      <a:alpha val="43137"/>
                    </a:srgbClr>
                  </a:outerShdw>
                </a:effectLst>
              </a:rPr>
              <a:t>The same is true for every living organism.</a:t>
            </a:r>
          </a:p>
          <a:p>
            <a:pPr marL="993775" indent="-457200" eaLnBrk="1" fontAlgn="auto" hangingPunct="1">
              <a:spcBef>
                <a:spcPts val="0"/>
              </a:spcBef>
              <a:spcAft>
                <a:spcPts val="1500"/>
              </a:spcAft>
              <a:buSzPct val="100000"/>
              <a:buFont typeface="Wingdings 2" panose="05020102010507070707" pitchFamily="18" charset="2"/>
              <a:buChar char="E"/>
              <a:defRPr/>
            </a:pPr>
            <a:r>
              <a:rPr lang="en-US" sz="2400" b="1" dirty="0">
                <a:effectLst>
                  <a:outerShdw blurRad="38100" dist="38100" dir="2700000" algn="tl">
                    <a:srgbClr val="000000">
                      <a:alpha val="43137"/>
                    </a:srgbClr>
                  </a:outerShdw>
                </a:effectLst>
              </a:rPr>
              <a:t>How could DNA arise from the random collision of lifeless, unintelligent molecules?  </a:t>
            </a:r>
            <a:r>
              <a:rPr lang="en-US" sz="2400" b="1" i="1" dirty="0">
                <a:effectLst>
                  <a:outerShdw blurRad="38100" dist="38100" dir="2700000" algn="tl">
                    <a:srgbClr val="000000">
                      <a:alpha val="43137"/>
                    </a:srgbClr>
                  </a:outerShdw>
                </a:effectLst>
              </a:rPr>
              <a:t>Specified complexity</a:t>
            </a:r>
          </a:p>
          <a:p>
            <a:pPr marL="438912" indent="-320040" eaLnBrk="1" fontAlgn="auto" hangingPunct="1">
              <a:spcBef>
                <a:spcPts val="0"/>
              </a:spcBef>
              <a:spcAft>
                <a:spcPts val="1500"/>
              </a:spcAft>
              <a:buFont typeface="Wingdings 2"/>
              <a:buChar char=""/>
              <a:defRPr/>
            </a:pPr>
            <a:r>
              <a:rPr lang="en-US" b="1" dirty="0">
                <a:effectLst>
                  <a:outerShdw blurRad="38100" dist="38100" dir="2700000" algn="tl">
                    <a:srgbClr val="000000">
                      <a:alpha val="43137"/>
                    </a:srgbClr>
                  </a:outerShdw>
                </a:effectLst>
              </a:rPr>
              <a:t> </a:t>
            </a:r>
            <a:r>
              <a:rPr lang="en-US" sz="2600" b="1" dirty="0">
                <a:effectLst>
                  <a:outerShdw blurRad="38100" dist="38100" dir="2700000" algn="tl">
                    <a:srgbClr val="000000">
                      <a:alpha val="43137"/>
                    </a:srgbClr>
                  </a:outerShdw>
                </a:effectLst>
              </a:rPr>
              <a:t>Sagan, et al. attribute a string of 26 prime numbers to intelligence, but deny intelligence responsible for the vastly more complex DNA.  </a:t>
            </a:r>
            <a:r>
              <a:rPr lang="en-US" sz="3000" b="1" i="1" dirty="0">
                <a:solidFill>
                  <a:srgbClr val="FF9900"/>
                </a:solidFill>
                <a:effectLst>
                  <a:outerShdw blurRad="38100" dist="38100" dir="2700000" algn="tl">
                    <a:srgbClr val="000000">
                      <a:alpha val="43137"/>
                    </a:srgbClr>
                  </a:outerShdw>
                </a:effectLst>
              </a:rPr>
              <a:t>Who’s being unscientific?!</a:t>
            </a:r>
          </a:p>
        </p:txBody>
      </p:sp>
      <p:pic>
        <p:nvPicPr>
          <p:cNvPr id="4" name="Picture 4" descr="bibl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39000" y="0"/>
            <a:ext cx="1905000" cy="1412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p:cNvSpPr>
            <a:spLocks noGrp="1"/>
          </p:cNvSpPr>
          <p:nvPr>
            <p:ph type="sldNum" sz="quarter" idx="12"/>
          </p:nvPr>
        </p:nvSpPr>
        <p:spPr/>
        <p:txBody>
          <a:bodyPr/>
          <a:lstStyle/>
          <a:p>
            <a:fld id="{5CEC1A6A-70AC-463E-A1A3-9CAEA59878E1}" type="slidenum">
              <a:rPr lang="en-US" altLang="en-US" smtClean="0"/>
              <a:pPr/>
              <a:t>13</a:t>
            </a:fld>
            <a:endParaRPr lang="en-US" altLang="en-US" dirty="0"/>
          </a:p>
        </p:txBody>
      </p:sp>
      <p:sp>
        <p:nvSpPr>
          <p:cNvPr id="6" name="Rectangle 5"/>
          <p:cNvSpPr>
            <a:spLocks noChangeAspect="1"/>
          </p:cNvSpPr>
          <p:nvPr/>
        </p:nvSpPr>
        <p:spPr>
          <a:xfrm>
            <a:off x="2380129" y="6384837"/>
            <a:ext cx="4572000" cy="400110"/>
          </a:xfrm>
          <a:prstGeom prst="rect">
            <a:avLst/>
          </a:prstGeom>
          <a:ln w="1905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lang="en-US" sz="2000" b="1" i="1" dirty="0">
                <a:solidFill>
                  <a:schemeClr val="tx1"/>
                </a:solidFill>
              </a:rPr>
              <a:t>Is It Worth Investigating God?</a:t>
            </a:r>
          </a:p>
        </p:txBody>
      </p:sp>
      <p:sp>
        <p:nvSpPr>
          <p:cNvPr id="8" name="Rectangle: Rounded Corners 7"/>
          <p:cNvSpPr/>
          <p:nvPr/>
        </p:nvSpPr>
        <p:spPr>
          <a:xfrm>
            <a:off x="338899" y="1295400"/>
            <a:ext cx="8480425" cy="5029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800" b="1" dirty="0">
                <a:solidFill>
                  <a:schemeClr val="tx1"/>
                </a:solidFill>
              </a:rPr>
              <a:t>“Not only is the amount of information in cellular DNA staggering, it’s also incredibly compact.  We marvel at computer storage disks with ever greater capacity.  Yet the quantity of information that could be stored in a pinhead’s volume of DNA is equivalent to the content of paperback books spanning the distance from the earth to the moon 500 times—each book being unique from the others.”</a:t>
            </a:r>
          </a:p>
          <a:p>
            <a:endParaRPr lang="en-US" sz="800" i="1" dirty="0">
              <a:solidFill>
                <a:schemeClr val="tx1"/>
              </a:solidFill>
            </a:endParaRPr>
          </a:p>
          <a:p>
            <a:pPr algn="r"/>
            <a:r>
              <a:rPr lang="en-US" sz="2800" i="1" dirty="0">
                <a:solidFill>
                  <a:schemeClr val="tx1"/>
                </a:solidFill>
              </a:rPr>
              <a:t>Werner </a:t>
            </a:r>
            <a:r>
              <a:rPr lang="en-US" sz="2800" i="1" dirty="0" err="1">
                <a:solidFill>
                  <a:schemeClr val="tx1"/>
                </a:solidFill>
              </a:rPr>
              <a:t>Gitt</a:t>
            </a:r>
            <a:r>
              <a:rPr lang="en-US" sz="2800" i="1" dirty="0">
                <a:solidFill>
                  <a:schemeClr val="tx1"/>
                </a:solidFill>
              </a:rPr>
              <a:t>, </a:t>
            </a:r>
            <a:r>
              <a:rPr lang="en-US" sz="2800" dirty="0">
                <a:solidFill>
                  <a:schemeClr val="tx1"/>
                </a:solidFill>
              </a:rPr>
              <a:t>information scientist</a:t>
            </a:r>
          </a:p>
        </p:txBody>
      </p:sp>
      <p:sp>
        <p:nvSpPr>
          <p:cNvPr id="7" name="Rectangle: Rounded Corners 6"/>
          <p:cNvSpPr/>
          <p:nvPr/>
        </p:nvSpPr>
        <p:spPr>
          <a:xfrm>
            <a:off x="334416" y="1217931"/>
            <a:ext cx="8500043" cy="511563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3200" b="1" dirty="0">
                <a:solidFill>
                  <a:schemeClr val="tx1"/>
                </a:solidFill>
              </a:rPr>
              <a:t>“One gram of DNA can store 700 terabytes of data.  That’s 14,000 50-gigabyte Blu-ray discs… in a droplet of DNA that would fit on the tip of your pinky.  To store the same kind of data on hard drives — the densest storage medium in use today — you’d need 233 3TB drives, weighing a total of 151 kilos.” (Harvard University)</a:t>
            </a:r>
          </a:p>
        </p:txBody>
      </p:sp>
    </p:spTree>
    <p:extLst>
      <p:ext uri="{BB962C8B-B14F-4D97-AF65-F5344CB8AC3E}">
        <p14:creationId xmlns:p14="http://schemas.microsoft.com/office/powerpoint/2010/main" val="2727500016"/>
      </p:ext>
    </p:extLst>
  </p:cSld>
  <p:clrMapOvr>
    <a:masterClrMapping/>
  </p:clrMapOvr>
  <p:transition>
    <p:wedg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0" presetClass="entr" presetSubtype="0" decel="100000"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strVal val="#ppt_w+.3"/>
                                          </p:val>
                                        </p:tav>
                                        <p:tav tm="100000">
                                          <p:val>
                                            <p:strVal val="#ppt_w"/>
                                          </p:val>
                                        </p:tav>
                                      </p:tavLst>
                                    </p:anim>
                                    <p:anim calcmode="lin" valueType="num">
                                      <p:cBhvr>
                                        <p:cTn id="8" dur="1000" fill="hold"/>
                                        <p:tgtEl>
                                          <p:spTgt spid="4"/>
                                        </p:tgtEl>
                                        <p:attrNameLst>
                                          <p:attrName>ppt_h</p:attrName>
                                        </p:attrNameLst>
                                      </p:cBhvr>
                                      <p:tavLst>
                                        <p:tav tm="0">
                                          <p:val>
                                            <p:strVal val="#ppt_h"/>
                                          </p:val>
                                        </p:tav>
                                        <p:tav tm="100000">
                                          <p:val>
                                            <p:strVal val="#ppt_h"/>
                                          </p:val>
                                        </p:tav>
                                      </p:tavLst>
                                    </p:anim>
                                    <p:animEffect transition="in" filter="fade">
                                      <p:cBhvr>
                                        <p:cTn id="9" dur="1000"/>
                                        <p:tgtEl>
                                          <p:spTgt spid="4"/>
                                        </p:tgtEl>
                                      </p:cBhvr>
                                    </p:animEffect>
                                  </p:childTnLst>
                                </p:cTn>
                              </p:par>
                              <p:par>
                                <p:cTn id="10" presetID="50" presetClass="entr" presetSubtype="0" decel="100000" fill="hold" nodeType="withEffect">
                                  <p:stCondLst>
                                    <p:cond delay="0"/>
                                  </p:stCondLst>
                                  <p:childTnLst>
                                    <p:set>
                                      <p:cBhvr>
                                        <p:cTn id="11" dur="1" fill="hold">
                                          <p:stCondLst>
                                            <p:cond delay="0"/>
                                          </p:stCondLst>
                                        </p:cTn>
                                        <p:tgtEl>
                                          <p:spTgt spid="2"/>
                                        </p:tgtEl>
                                        <p:attrNameLst>
                                          <p:attrName>style.visibility</p:attrName>
                                        </p:attrNameLst>
                                      </p:cBhvr>
                                      <p:to>
                                        <p:strVal val="visible"/>
                                      </p:to>
                                    </p:set>
                                    <p:anim calcmode="lin" valueType="num">
                                      <p:cBhvr>
                                        <p:cTn id="12" dur="1000" fill="hold"/>
                                        <p:tgtEl>
                                          <p:spTgt spid="2"/>
                                        </p:tgtEl>
                                        <p:attrNameLst>
                                          <p:attrName>ppt_w</p:attrName>
                                        </p:attrNameLst>
                                      </p:cBhvr>
                                      <p:tavLst>
                                        <p:tav tm="0">
                                          <p:val>
                                            <p:strVal val="#ppt_w+.3"/>
                                          </p:val>
                                        </p:tav>
                                        <p:tav tm="100000">
                                          <p:val>
                                            <p:strVal val="#ppt_w"/>
                                          </p:val>
                                        </p:tav>
                                      </p:tavLst>
                                    </p:anim>
                                    <p:anim calcmode="lin" valueType="num">
                                      <p:cBhvr>
                                        <p:cTn id="13" dur="1000" fill="hold"/>
                                        <p:tgtEl>
                                          <p:spTgt spid="2"/>
                                        </p:tgtEl>
                                        <p:attrNameLst>
                                          <p:attrName>ppt_h</p:attrName>
                                        </p:attrNameLst>
                                      </p:cBhvr>
                                      <p:tavLst>
                                        <p:tav tm="0">
                                          <p:val>
                                            <p:strVal val="#ppt_h"/>
                                          </p:val>
                                        </p:tav>
                                        <p:tav tm="100000">
                                          <p:val>
                                            <p:strVal val="#ppt_h"/>
                                          </p:val>
                                        </p:tav>
                                      </p:tavLst>
                                    </p:anim>
                                    <p:animEffect transition="in" filter="fade">
                                      <p:cBhvr>
                                        <p:cTn id="14" dur="1000"/>
                                        <p:tgtEl>
                                          <p:spTgt spid="2"/>
                                        </p:tgtEl>
                                      </p:cBhvr>
                                    </p:animEffect>
                                  </p:childTnLst>
                                </p:cTn>
                              </p:par>
                            </p:childTnLst>
                          </p:cTn>
                        </p:par>
                        <p:par>
                          <p:cTn id="15" fill="hold" nodeType="afterGroup">
                            <p:stCondLst>
                              <p:cond delay="1000"/>
                            </p:stCondLst>
                            <p:childTnLst>
                              <p:par>
                                <p:cTn id="16" presetID="9" presetClass="entr" presetSubtype="0" fill="hold" grpId="0" nodeType="afterEffect">
                                  <p:stCondLst>
                                    <p:cond delay="0"/>
                                  </p:stCondLst>
                                  <p:childTnLst>
                                    <p:set>
                                      <p:cBhvr>
                                        <p:cTn id="17" dur="1" fill="hold">
                                          <p:stCondLst>
                                            <p:cond delay="0"/>
                                          </p:stCondLst>
                                        </p:cTn>
                                        <p:tgtEl>
                                          <p:spTgt spid="6"/>
                                        </p:tgtEl>
                                        <p:attrNameLst>
                                          <p:attrName>style.visibility</p:attrName>
                                        </p:attrNameLst>
                                      </p:cBhvr>
                                      <p:to>
                                        <p:strVal val="visible"/>
                                      </p:to>
                                    </p:set>
                                    <p:animEffect transition="in" filter="dissolve">
                                      <p:cBhvr>
                                        <p:cTn id="18" dur="500"/>
                                        <p:tgtEl>
                                          <p:spTgt spid="6"/>
                                        </p:tgtEl>
                                      </p:cBhvr>
                                    </p:animEffect>
                                  </p:childTnLst>
                                </p:cTn>
                              </p:par>
                            </p:childTnLst>
                          </p:cTn>
                        </p:par>
                        <p:par>
                          <p:cTn id="19" fill="hold" nodeType="afterGroup">
                            <p:stCondLst>
                              <p:cond delay="1500"/>
                            </p:stCondLst>
                            <p:childTnLst>
                              <p:par>
                                <p:cTn id="20" presetID="9" presetClass="entr" presetSubtype="0" fill="hold" grpId="0" nodeType="afterEffect">
                                  <p:stCondLst>
                                    <p:cond delay="0"/>
                                  </p:stCondLst>
                                  <p:childTnLst>
                                    <p:set>
                                      <p:cBhvr>
                                        <p:cTn id="21" dur="1" fill="hold">
                                          <p:stCondLst>
                                            <p:cond delay="0"/>
                                          </p:stCondLst>
                                        </p:cTn>
                                        <p:tgtEl>
                                          <p:spTgt spid="3">
                                            <p:txEl>
                                              <p:pRg st="0" end="0"/>
                                            </p:txEl>
                                          </p:spTgt>
                                        </p:tgtEl>
                                        <p:attrNameLst>
                                          <p:attrName>style.visibility</p:attrName>
                                        </p:attrNameLst>
                                      </p:cBhvr>
                                      <p:to>
                                        <p:strVal val="visible"/>
                                      </p:to>
                                    </p:set>
                                    <p:animEffect transition="in" filter="dissolve">
                                      <p:cBhvr>
                                        <p:cTn id="22" dur="500"/>
                                        <p:tgtEl>
                                          <p:spTgt spid="3">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3">
                                            <p:txEl>
                                              <p:pRg st="1" end="1"/>
                                            </p:txEl>
                                          </p:spTgt>
                                        </p:tgtEl>
                                        <p:attrNameLst>
                                          <p:attrName>style.visibility</p:attrName>
                                        </p:attrNameLst>
                                      </p:cBhvr>
                                      <p:to>
                                        <p:strVal val="visible"/>
                                      </p:to>
                                    </p:set>
                                    <p:animEffect transition="in" filter="dissolve">
                                      <p:cBhvr>
                                        <p:cTn id="27" dur="500"/>
                                        <p:tgtEl>
                                          <p:spTgt spid="3">
                                            <p:txEl>
                                              <p:pRg st="1" end="1"/>
                                            </p:txEl>
                                          </p:spTgt>
                                        </p:tgtEl>
                                      </p:cBhvr>
                                    </p:animEffect>
                                  </p:childTnLst>
                                </p:cTn>
                              </p:par>
                            </p:childTnLst>
                          </p:cTn>
                        </p:par>
                        <p:par>
                          <p:cTn id="28" fill="hold">
                            <p:stCondLst>
                              <p:cond delay="500"/>
                            </p:stCondLst>
                            <p:childTnLst>
                              <p:par>
                                <p:cTn id="29" presetID="9" presetClass="entr" presetSubtype="0" fill="hold" grpId="0" nodeType="afterEffect">
                                  <p:stCondLst>
                                    <p:cond delay="0"/>
                                  </p:stCondLst>
                                  <p:childTnLst>
                                    <p:set>
                                      <p:cBhvr>
                                        <p:cTn id="30" dur="1" fill="hold">
                                          <p:stCondLst>
                                            <p:cond delay="0"/>
                                          </p:stCondLst>
                                        </p:cTn>
                                        <p:tgtEl>
                                          <p:spTgt spid="3">
                                            <p:txEl>
                                              <p:pRg st="2" end="2"/>
                                            </p:txEl>
                                          </p:spTgt>
                                        </p:tgtEl>
                                        <p:attrNameLst>
                                          <p:attrName>style.visibility</p:attrName>
                                        </p:attrNameLst>
                                      </p:cBhvr>
                                      <p:to>
                                        <p:strVal val="visible"/>
                                      </p:to>
                                    </p:set>
                                    <p:animEffect transition="in" filter="dissolve">
                                      <p:cBhvr>
                                        <p:cTn id="31" dur="500"/>
                                        <p:tgtEl>
                                          <p:spTgt spid="3">
                                            <p:txEl>
                                              <p:pRg st="2" end="2"/>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9" presetClass="entr" presetSubtype="0" fill="hold" grpId="0" nodeType="clickEffect">
                                  <p:stCondLst>
                                    <p:cond delay="0"/>
                                  </p:stCondLst>
                                  <p:childTnLst>
                                    <p:set>
                                      <p:cBhvr>
                                        <p:cTn id="35" dur="1" fill="hold">
                                          <p:stCondLst>
                                            <p:cond delay="0"/>
                                          </p:stCondLst>
                                        </p:cTn>
                                        <p:tgtEl>
                                          <p:spTgt spid="7"/>
                                        </p:tgtEl>
                                        <p:attrNameLst>
                                          <p:attrName>style.visibility</p:attrName>
                                        </p:attrNameLst>
                                      </p:cBhvr>
                                      <p:to>
                                        <p:strVal val="visible"/>
                                      </p:to>
                                    </p:set>
                                    <p:animEffect transition="in" filter="dissolve">
                                      <p:cBhvr>
                                        <p:cTn id="36" dur="500"/>
                                        <p:tgtEl>
                                          <p:spTgt spid="7"/>
                                        </p:tgtEl>
                                      </p:cBhvr>
                                    </p:animEffect>
                                  </p:childTnLst>
                                </p:cTn>
                              </p:par>
                            </p:childTnLst>
                          </p:cTn>
                        </p:par>
                      </p:childTnLst>
                    </p:cTn>
                  </p:par>
                  <p:par>
                    <p:cTn id="37" fill="hold">
                      <p:stCondLst>
                        <p:cond delay="indefinite"/>
                      </p:stCondLst>
                      <p:childTnLst>
                        <p:par>
                          <p:cTn id="38" fill="hold">
                            <p:stCondLst>
                              <p:cond delay="0"/>
                            </p:stCondLst>
                            <p:childTnLst>
                              <p:par>
                                <p:cTn id="39" presetID="9" presetClass="exit" presetSubtype="0" fill="hold" grpId="1" nodeType="clickEffect">
                                  <p:stCondLst>
                                    <p:cond delay="0"/>
                                  </p:stCondLst>
                                  <p:childTnLst>
                                    <p:animEffect transition="out" filter="dissolve">
                                      <p:cBhvr>
                                        <p:cTn id="40" dur="500"/>
                                        <p:tgtEl>
                                          <p:spTgt spid="7"/>
                                        </p:tgtEl>
                                      </p:cBhvr>
                                    </p:animEffect>
                                    <p:set>
                                      <p:cBhvr>
                                        <p:cTn id="41" dur="1" fill="hold">
                                          <p:stCondLst>
                                            <p:cond delay="499"/>
                                          </p:stCondLst>
                                        </p:cTn>
                                        <p:tgtEl>
                                          <p:spTgt spid="7"/>
                                        </p:tgtEl>
                                        <p:attrNameLst>
                                          <p:attrName>style.visibility</p:attrName>
                                        </p:attrNameLst>
                                      </p:cBhvr>
                                      <p:to>
                                        <p:strVal val="hidden"/>
                                      </p:to>
                                    </p:set>
                                  </p:childTnLst>
                                </p:cTn>
                              </p:par>
                            </p:childTnLst>
                          </p:cTn>
                        </p:par>
                        <p:par>
                          <p:cTn id="42" fill="hold">
                            <p:stCondLst>
                              <p:cond delay="500"/>
                            </p:stCondLst>
                            <p:childTnLst>
                              <p:par>
                                <p:cTn id="43" presetID="9" presetClass="entr" presetSubtype="0" fill="hold" grpId="0" nodeType="afterEffect">
                                  <p:stCondLst>
                                    <p:cond delay="0"/>
                                  </p:stCondLst>
                                  <p:childTnLst>
                                    <p:set>
                                      <p:cBhvr>
                                        <p:cTn id="44" dur="1" fill="hold">
                                          <p:stCondLst>
                                            <p:cond delay="0"/>
                                          </p:stCondLst>
                                        </p:cTn>
                                        <p:tgtEl>
                                          <p:spTgt spid="8"/>
                                        </p:tgtEl>
                                        <p:attrNameLst>
                                          <p:attrName>style.visibility</p:attrName>
                                        </p:attrNameLst>
                                      </p:cBhvr>
                                      <p:to>
                                        <p:strVal val="visible"/>
                                      </p:to>
                                    </p:set>
                                    <p:animEffect transition="in" filter="dissolve">
                                      <p:cBhvr>
                                        <p:cTn id="45" dur="500"/>
                                        <p:tgtEl>
                                          <p:spTgt spid="8"/>
                                        </p:tgtEl>
                                      </p:cBhvr>
                                    </p:animEffect>
                                  </p:childTnLst>
                                </p:cTn>
                              </p:par>
                            </p:childTnLst>
                          </p:cTn>
                        </p:par>
                      </p:childTnLst>
                    </p:cTn>
                  </p:par>
                  <p:par>
                    <p:cTn id="46" fill="hold">
                      <p:stCondLst>
                        <p:cond delay="indefinite"/>
                      </p:stCondLst>
                      <p:childTnLst>
                        <p:par>
                          <p:cTn id="47" fill="hold">
                            <p:stCondLst>
                              <p:cond delay="0"/>
                            </p:stCondLst>
                            <p:childTnLst>
                              <p:par>
                                <p:cTn id="48" presetID="9" presetClass="exit" presetSubtype="0" fill="hold" grpId="1" nodeType="clickEffect">
                                  <p:stCondLst>
                                    <p:cond delay="0"/>
                                  </p:stCondLst>
                                  <p:childTnLst>
                                    <p:animEffect transition="out" filter="dissolve">
                                      <p:cBhvr>
                                        <p:cTn id="49" dur="500"/>
                                        <p:tgtEl>
                                          <p:spTgt spid="8"/>
                                        </p:tgtEl>
                                      </p:cBhvr>
                                    </p:animEffect>
                                    <p:set>
                                      <p:cBhvr>
                                        <p:cTn id="50" dur="1" fill="hold">
                                          <p:stCondLst>
                                            <p:cond delay="499"/>
                                          </p:stCondLst>
                                        </p:cTn>
                                        <p:tgtEl>
                                          <p:spTgt spid="8"/>
                                        </p:tgtEl>
                                        <p:attrNameLst>
                                          <p:attrName>style.visibility</p:attrName>
                                        </p:attrNameLst>
                                      </p:cBhvr>
                                      <p:to>
                                        <p:strVal val="hidden"/>
                                      </p:to>
                                    </p:set>
                                  </p:childTnLst>
                                </p:cTn>
                              </p:par>
                            </p:childTnLst>
                          </p:cTn>
                        </p:par>
                        <p:par>
                          <p:cTn id="51" fill="hold">
                            <p:stCondLst>
                              <p:cond delay="500"/>
                            </p:stCondLst>
                            <p:childTnLst>
                              <p:par>
                                <p:cTn id="52" presetID="9" presetClass="entr" presetSubtype="0" fill="hold" grpId="0" nodeType="afterEffect">
                                  <p:stCondLst>
                                    <p:cond delay="0"/>
                                  </p:stCondLst>
                                  <p:childTnLst>
                                    <p:set>
                                      <p:cBhvr>
                                        <p:cTn id="53" dur="1" fill="hold">
                                          <p:stCondLst>
                                            <p:cond delay="0"/>
                                          </p:stCondLst>
                                        </p:cTn>
                                        <p:tgtEl>
                                          <p:spTgt spid="3">
                                            <p:txEl>
                                              <p:pRg st="3" end="3"/>
                                            </p:txEl>
                                          </p:spTgt>
                                        </p:tgtEl>
                                        <p:attrNameLst>
                                          <p:attrName>style.visibility</p:attrName>
                                        </p:attrNameLst>
                                      </p:cBhvr>
                                      <p:to>
                                        <p:strVal val="visible"/>
                                      </p:to>
                                    </p:set>
                                    <p:animEffect transition="in" filter="dissolve">
                                      <p:cBhvr>
                                        <p:cTn id="54" dur="500"/>
                                        <p:tgtEl>
                                          <p:spTgt spid="3">
                                            <p:txEl>
                                              <p:pRg st="3" end="3"/>
                                            </p:txEl>
                                          </p:spTgt>
                                        </p:tgtEl>
                                      </p:cBhvr>
                                    </p:animEffect>
                                  </p:childTnLst>
                                </p:cTn>
                              </p:par>
                            </p:childTnLst>
                          </p:cTn>
                        </p:par>
                      </p:childTnLst>
                    </p:cTn>
                  </p:par>
                  <p:par>
                    <p:cTn id="55" fill="hold">
                      <p:stCondLst>
                        <p:cond delay="indefinite"/>
                      </p:stCondLst>
                      <p:childTnLst>
                        <p:par>
                          <p:cTn id="56" fill="hold">
                            <p:stCondLst>
                              <p:cond delay="0"/>
                            </p:stCondLst>
                            <p:childTnLst>
                              <p:par>
                                <p:cTn id="57" presetID="9" presetClass="entr" presetSubtype="0" fill="hold" grpId="0" nodeType="clickEffect">
                                  <p:stCondLst>
                                    <p:cond delay="0"/>
                                  </p:stCondLst>
                                  <p:childTnLst>
                                    <p:set>
                                      <p:cBhvr>
                                        <p:cTn id="58" dur="1" fill="hold">
                                          <p:stCondLst>
                                            <p:cond delay="0"/>
                                          </p:stCondLst>
                                        </p:cTn>
                                        <p:tgtEl>
                                          <p:spTgt spid="3">
                                            <p:txEl>
                                              <p:pRg st="4" end="4"/>
                                            </p:txEl>
                                          </p:spTgt>
                                        </p:tgtEl>
                                        <p:attrNameLst>
                                          <p:attrName>style.visibility</p:attrName>
                                        </p:attrNameLst>
                                      </p:cBhvr>
                                      <p:to>
                                        <p:strVal val="visible"/>
                                      </p:to>
                                    </p:set>
                                    <p:animEffect transition="in" filter="dissolve">
                                      <p:cBhvr>
                                        <p:cTn id="59"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6" grpId="0" animBg="1"/>
      <p:bldP spid="8" grpId="0" animBg="1"/>
      <p:bldP spid="8" grpId="1" animBg="1"/>
      <p:bldP spid="7" grpId="0" animBg="1"/>
      <p:bldP spid="7" grpId="1"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7162800" cy="1408176"/>
          </a:xfrm>
        </p:spPr>
        <p:txBody>
          <a:bodyPr>
            <a:noAutofit/>
          </a:bodyPr>
          <a:lstStyle/>
          <a:p>
            <a:pPr marL="685800" indent="-685800" eaLnBrk="1" fontAlgn="auto" hangingPunct="1">
              <a:spcAft>
                <a:spcPts val="0"/>
              </a:spcAft>
              <a:buFont typeface="Wingdings 2" panose="05020102010507070707" pitchFamily="18" charset="2"/>
              <a:buChar char=""/>
              <a:defRPr/>
            </a:pPr>
            <a:r>
              <a:rPr lang="en-US" sz="4400" i="1" dirty="0">
                <a:solidFill>
                  <a:schemeClr val="accent1">
                    <a:satMod val="150000"/>
                  </a:schemeClr>
                </a:solidFill>
              </a:rPr>
              <a:t>Has God revealed Himself?</a:t>
            </a:r>
          </a:p>
        </p:txBody>
      </p:sp>
      <p:sp>
        <p:nvSpPr>
          <p:cNvPr id="3" name="Content Placeholder 2"/>
          <p:cNvSpPr>
            <a:spLocks noGrp="1"/>
          </p:cNvSpPr>
          <p:nvPr>
            <p:ph idx="1"/>
          </p:nvPr>
        </p:nvSpPr>
        <p:spPr>
          <a:xfrm>
            <a:off x="304800" y="1447800"/>
            <a:ext cx="8839200" cy="5181600"/>
          </a:xfrm>
        </p:spPr>
        <p:txBody>
          <a:bodyPr rtlCol="0" anchor="t">
            <a:noAutofit/>
          </a:bodyPr>
          <a:lstStyle/>
          <a:p>
            <a:pPr marL="438912" indent="-320040" eaLnBrk="1" fontAlgn="auto" hangingPunct="1">
              <a:spcBef>
                <a:spcPts val="0"/>
              </a:spcBef>
              <a:spcAft>
                <a:spcPts val="1800"/>
              </a:spcAft>
              <a:buFont typeface="Wingdings 2"/>
              <a:buChar char=""/>
              <a:defRPr/>
            </a:pPr>
            <a:r>
              <a:rPr lang="en-US" sz="3000" b="1" dirty="0">
                <a:effectLst>
                  <a:outerShdw blurRad="38100" dist="38100" dir="2700000" algn="tl">
                    <a:srgbClr val="000000">
                      <a:alpha val="43137"/>
                    </a:srgbClr>
                  </a:outerShdw>
                </a:effectLst>
              </a:rPr>
              <a:t>Yes!  See material Universe &amp; </a:t>
            </a:r>
            <a:r>
              <a:rPr lang="en-US" sz="3000" b="1" i="1" dirty="0">
                <a:effectLst>
                  <a:outerShdw blurRad="38100" dist="38100" dir="2700000" algn="tl">
                    <a:srgbClr val="000000">
                      <a:alpha val="43137"/>
                    </a:srgbClr>
                  </a:outerShdw>
                </a:effectLst>
              </a:rPr>
              <a:t>Law of Causality</a:t>
            </a:r>
            <a:r>
              <a:rPr lang="en-US" sz="3000" b="1" dirty="0">
                <a:effectLst>
                  <a:outerShdw blurRad="38100" dist="38100" dir="2700000" algn="tl">
                    <a:srgbClr val="000000">
                      <a:alpha val="43137"/>
                    </a:srgbClr>
                  </a:outerShdw>
                </a:effectLst>
              </a:rPr>
              <a:t>:</a:t>
            </a:r>
            <a:endParaRPr lang="en-US" sz="3000" b="1" i="1" dirty="0">
              <a:solidFill>
                <a:srgbClr val="FF9900"/>
              </a:solidFill>
              <a:effectLst>
                <a:outerShdw blurRad="38100" dist="38100" dir="2700000" algn="tl">
                  <a:srgbClr val="000000">
                    <a:alpha val="43137"/>
                  </a:srgbClr>
                </a:outerShdw>
              </a:effectLst>
            </a:endParaRPr>
          </a:p>
          <a:p>
            <a:pPr marL="993775" indent="-457200" eaLnBrk="1" fontAlgn="auto" hangingPunct="1">
              <a:spcBef>
                <a:spcPts val="0"/>
              </a:spcBef>
              <a:spcAft>
                <a:spcPts val="1800"/>
              </a:spcAft>
              <a:buSzPct val="100000"/>
              <a:buFont typeface="Wingdings 2" panose="05020102010507070707" pitchFamily="18" charset="2"/>
              <a:buChar char="E"/>
              <a:defRPr/>
            </a:pPr>
            <a:r>
              <a:rPr lang="en-US" sz="2400" b="1" dirty="0">
                <a:effectLst>
                  <a:outerShdw blurRad="38100" dist="38100" dir="2700000" algn="tl">
                    <a:srgbClr val="000000">
                      <a:alpha val="43137"/>
                    </a:srgbClr>
                  </a:outerShdw>
                </a:effectLst>
              </a:rPr>
              <a:t>Every effect has a </a:t>
            </a:r>
            <a:r>
              <a:rPr lang="en-US" sz="2400" b="1" i="1" u="sng" dirty="0">
                <a:effectLst>
                  <a:outerShdw blurRad="38100" dist="38100" dir="2700000" algn="tl">
                    <a:srgbClr val="000000">
                      <a:alpha val="43137"/>
                    </a:srgbClr>
                  </a:outerShdw>
                </a:effectLst>
              </a:rPr>
              <a:t>cause</a:t>
            </a:r>
            <a:r>
              <a:rPr lang="en-US" sz="2400" b="1" dirty="0">
                <a:effectLst>
                  <a:outerShdw blurRad="38100" dist="38100" dir="2700000" algn="tl">
                    <a:srgbClr val="000000">
                      <a:alpha val="43137"/>
                    </a:srgbClr>
                  </a:outerShdw>
                </a:effectLst>
              </a:rPr>
              <a:t>, thus, the Universe has a </a:t>
            </a:r>
            <a:r>
              <a:rPr lang="en-US" sz="2400" b="1" i="1" u="sng" dirty="0">
                <a:effectLst>
                  <a:outerShdw blurRad="38100" dist="38100" dir="2700000" algn="tl">
                    <a:srgbClr val="000000">
                      <a:alpha val="43137"/>
                    </a:srgbClr>
                  </a:outerShdw>
                </a:effectLst>
              </a:rPr>
              <a:t>cause</a:t>
            </a:r>
            <a:r>
              <a:rPr lang="en-US" sz="2400" b="1" dirty="0">
                <a:effectLst>
                  <a:outerShdw blurRad="38100" dist="38100" dir="2700000" algn="tl">
                    <a:srgbClr val="000000">
                      <a:alpha val="43137"/>
                    </a:srgbClr>
                  </a:outerShdw>
                </a:effectLst>
              </a:rPr>
              <a:t>.</a:t>
            </a:r>
          </a:p>
          <a:p>
            <a:pPr marL="993775" indent="-457200" eaLnBrk="1" fontAlgn="auto" hangingPunct="1">
              <a:spcBef>
                <a:spcPts val="0"/>
              </a:spcBef>
              <a:spcAft>
                <a:spcPts val="1800"/>
              </a:spcAft>
              <a:buSzPct val="100000"/>
              <a:buFont typeface="Wingdings 2" panose="05020102010507070707" pitchFamily="18" charset="2"/>
              <a:buChar char="E"/>
              <a:defRPr/>
            </a:pPr>
            <a:r>
              <a:rPr lang="en-US" sz="2400" b="1" dirty="0">
                <a:effectLst>
                  <a:outerShdw blurRad="38100" dist="38100" dir="2700000" algn="tl">
                    <a:srgbClr val="000000">
                      <a:alpha val="43137"/>
                    </a:srgbClr>
                  </a:outerShdw>
                </a:effectLst>
              </a:rPr>
              <a:t>Universe not eternal, thus, demands something </a:t>
            </a:r>
            <a:r>
              <a:rPr lang="en-US" sz="2400" b="1" i="1" u="sng" dirty="0">
                <a:effectLst>
                  <a:outerShdw blurRad="38100" dist="38100" dir="2700000" algn="tl">
                    <a:srgbClr val="000000">
                      <a:alpha val="43137"/>
                    </a:srgbClr>
                  </a:outerShdw>
                </a:effectLst>
              </a:rPr>
              <a:t>prior</a:t>
            </a:r>
            <a:r>
              <a:rPr lang="en-US" sz="2400" b="1" dirty="0">
                <a:effectLst>
                  <a:outerShdw blurRad="38100" dist="38100" dir="2700000" algn="tl">
                    <a:srgbClr val="000000">
                      <a:alpha val="43137"/>
                    </a:srgbClr>
                  </a:outerShdw>
                </a:effectLst>
              </a:rPr>
              <a:t>.</a:t>
            </a:r>
          </a:p>
          <a:p>
            <a:pPr marL="993775" indent="-457200" eaLnBrk="1" fontAlgn="auto" hangingPunct="1">
              <a:spcBef>
                <a:spcPts val="0"/>
              </a:spcBef>
              <a:spcAft>
                <a:spcPts val="1800"/>
              </a:spcAft>
              <a:buSzPct val="100000"/>
              <a:buFont typeface="Wingdings 2" panose="05020102010507070707" pitchFamily="18" charset="2"/>
              <a:buChar char="E"/>
              <a:defRPr/>
            </a:pPr>
            <a:r>
              <a:rPr lang="en-US" sz="2400" b="1" dirty="0">
                <a:effectLst>
                  <a:outerShdw blurRad="38100" dist="38100" dir="2700000" algn="tl">
                    <a:srgbClr val="000000">
                      <a:alpha val="43137"/>
                    </a:srgbClr>
                  </a:outerShdw>
                </a:effectLst>
              </a:rPr>
              <a:t>To bring into existence requires </a:t>
            </a:r>
            <a:r>
              <a:rPr lang="en-US" sz="2400" b="1" i="1" u="sng" dirty="0">
                <a:effectLst>
                  <a:outerShdw blurRad="38100" dist="38100" dir="2700000" algn="tl">
                    <a:srgbClr val="000000">
                      <a:alpha val="43137"/>
                    </a:srgbClr>
                  </a:outerShdw>
                </a:effectLst>
              </a:rPr>
              <a:t>power</a:t>
            </a:r>
            <a:r>
              <a:rPr lang="en-US" sz="2400" b="1" dirty="0">
                <a:effectLst>
                  <a:outerShdw blurRad="38100" dist="38100" dir="2700000" algn="tl">
                    <a:srgbClr val="000000">
                      <a:alpha val="43137"/>
                    </a:srgbClr>
                  </a:outerShdw>
                </a:effectLst>
              </a:rPr>
              <a:t>.</a:t>
            </a:r>
          </a:p>
          <a:p>
            <a:pPr marL="993775" indent="-457200" eaLnBrk="1" fontAlgn="auto" hangingPunct="1">
              <a:spcBef>
                <a:spcPts val="0"/>
              </a:spcBef>
              <a:spcAft>
                <a:spcPts val="1800"/>
              </a:spcAft>
              <a:buSzPct val="100000"/>
              <a:buFont typeface="Wingdings 2" panose="05020102010507070707" pitchFamily="18" charset="2"/>
              <a:buChar char="E"/>
              <a:defRPr/>
            </a:pPr>
            <a:r>
              <a:rPr lang="en-US" sz="2400" b="1" dirty="0">
                <a:effectLst>
                  <a:outerShdw blurRad="38100" dist="38100" dir="2700000" algn="tl">
                    <a:srgbClr val="000000">
                      <a:alpha val="43137"/>
                    </a:srgbClr>
                  </a:outerShdw>
                </a:effectLst>
              </a:rPr>
              <a:t>Thus, a power existed </a:t>
            </a:r>
            <a:r>
              <a:rPr lang="en-US" sz="2400" b="1" i="1" u="sng" dirty="0">
                <a:effectLst>
                  <a:outerShdw blurRad="38100" dist="38100" dir="2700000" algn="tl">
                    <a:srgbClr val="000000">
                      <a:alpha val="43137"/>
                    </a:srgbClr>
                  </a:outerShdw>
                </a:effectLst>
              </a:rPr>
              <a:t>prior</a:t>
            </a:r>
            <a:r>
              <a:rPr lang="en-US" sz="2400" b="1" dirty="0">
                <a:effectLst>
                  <a:outerShdw blurRad="38100" dist="38100" dir="2700000" algn="tl">
                    <a:srgbClr val="000000">
                      <a:alpha val="43137"/>
                    </a:srgbClr>
                  </a:outerShdw>
                </a:effectLst>
              </a:rPr>
              <a:t> to Universe.</a:t>
            </a:r>
          </a:p>
          <a:p>
            <a:pPr marL="993775" indent="-457200" eaLnBrk="1" fontAlgn="auto" hangingPunct="1">
              <a:spcBef>
                <a:spcPts val="0"/>
              </a:spcBef>
              <a:spcAft>
                <a:spcPts val="1800"/>
              </a:spcAft>
              <a:buSzPct val="100000"/>
              <a:buFont typeface="Wingdings 2" panose="05020102010507070707" pitchFamily="18" charset="2"/>
              <a:buChar char="E"/>
              <a:defRPr/>
            </a:pPr>
            <a:r>
              <a:rPr lang="en-US" sz="2400" b="1" dirty="0">
                <a:effectLst>
                  <a:outerShdw blurRad="38100" dist="38100" dir="2700000" algn="tl">
                    <a:srgbClr val="000000">
                      <a:alpha val="43137"/>
                    </a:srgbClr>
                  </a:outerShdw>
                </a:effectLst>
              </a:rPr>
              <a:t>Such a power had to be independent of </a:t>
            </a:r>
            <a:r>
              <a:rPr lang="en-US" sz="2400" b="1" i="1" u="sng" dirty="0">
                <a:effectLst>
                  <a:outerShdw blurRad="38100" dist="38100" dir="2700000" algn="tl">
                    <a:srgbClr val="000000">
                      <a:alpha val="43137"/>
                    </a:srgbClr>
                  </a:outerShdw>
                </a:effectLst>
              </a:rPr>
              <a:t>time</a:t>
            </a:r>
            <a:r>
              <a:rPr lang="en-US" sz="2400" b="1" dirty="0">
                <a:effectLst>
                  <a:outerShdw blurRad="38100" dist="38100" dir="2700000" algn="tl">
                    <a:srgbClr val="000000">
                      <a:alpha val="43137"/>
                    </a:srgbClr>
                  </a:outerShdw>
                </a:effectLst>
              </a:rPr>
              <a:t>, </a:t>
            </a:r>
            <a:r>
              <a:rPr lang="en-US" sz="2400" b="1" i="1" u="sng" dirty="0">
                <a:effectLst>
                  <a:outerShdw blurRad="38100" dist="38100" dir="2700000" algn="tl">
                    <a:srgbClr val="000000">
                      <a:alpha val="43137"/>
                    </a:srgbClr>
                  </a:outerShdw>
                </a:effectLst>
              </a:rPr>
              <a:t>space</a:t>
            </a:r>
            <a:r>
              <a:rPr lang="en-US" sz="2400" b="1" dirty="0">
                <a:effectLst>
                  <a:outerShdw blurRad="38100" dist="38100" dir="2700000" algn="tl">
                    <a:srgbClr val="000000">
                      <a:alpha val="43137"/>
                    </a:srgbClr>
                  </a:outerShdw>
                </a:effectLst>
              </a:rPr>
              <a:t> and </a:t>
            </a:r>
            <a:r>
              <a:rPr lang="en-US" sz="2400" b="1" i="1" u="sng" dirty="0">
                <a:effectLst>
                  <a:outerShdw blurRad="38100" dist="38100" dir="2700000" algn="tl">
                    <a:srgbClr val="000000">
                      <a:alpha val="43137"/>
                    </a:srgbClr>
                  </a:outerShdw>
                </a:effectLst>
              </a:rPr>
              <a:t>matter</a:t>
            </a:r>
            <a:r>
              <a:rPr lang="en-US" sz="2400" b="1" dirty="0">
                <a:effectLst>
                  <a:outerShdw blurRad="38100" dist="38100" dir="2700000" algn="tl">
                    <a:srgbClr val="000000">
                      <a:alpha val="43137"/>
                    </a:srgbClr>
                  </a:outerShdw>
                </a:effectLst>
              </a:rPr>
              <a:t>.</a:t>
            </a:r>
          </a:p>
          <a:p>
            <a:pPr marL="993775" indent="-457200" eaLnBrk="1" fontAlgn="auto" hangingPunct="1">
              <a:spcBef>
                <a:spcPts val="0"/>
              </a:spcBef>
              <a:spcAft>
                <a:spcPts val="1800"/>
              </a:spcAft>
              <a:buSzPct val="100000"/>
              <a:buFont typeface="Wingdings 2" panose="05020102010507070707" pitchFamily="18" charset="2"/>
              <a:buChar char="E"/>
              <a:defRPr/>
            </a:pPr>
            <a:r>
              <a:rPr lang="en-US" sz="2400" b="1" dirty="0">
                <a:effectLst>
                  <a:outerShdw blurRad="38100" dist="38100" dir="2700000" algn="tl">
                    <a:srgbClr val="000000">
                      <a:alpha val="43137"/>
                    </a:srgbClr>
                  </a:outerShdw>
                </a:effectLst>
              </a:rPr>
              <a:t>This </a:t>
            </a:r>
            <a:r>
              <a:rPr lang="en-US" sz="2400" b="1" i="1" u="sng" dirty="0">
                <a:effectLst>
                  <a:outerShdw blurRad="38100" dist="38100" dir="2700000" algn="tl">
                    <a:srgbClr val="000000">
                      <a:alpha val="43137"/>
                    </a:srgbClr>
                  </a:outerShdw>
                </a:effectLst>
              </a:rPr>
              <a:t>eternal</a:t>
            </a:r>
            <a:r>
              <a:rPr lang="en-US" sz="2400" b="1" dirty="0">
                <a:effectLst>
                  <a:outerShdw blurRad="38100" dist="38100" dir="2700000" algn="tl">
                    <a:srgbClr val="000000">
                      <a:alpha val="43137"/>
                    </a:srgbClr>
                  </a:outerShdw>
                </a:effectLst>
              </a:rPr>
              <a:t> </a:t>
            </a:r>
            <a:r>
              <a:rPr lang="en-US" sz="2400" b="1" i="1" u="sng" dirty="0">
                <a:effectLst>
                  <a:outerShdw blurRad="38100" dist="38100" dir="2700000" algn="tl">
                    <a:srgbClr val="000000">
                      <a:alpha val="43137"/>
                    </a:srgbClr>
                  </a:outerShdw>
                </a:effectLst>
              </a:rPr>
              <a:t>power</a:t>
            </a:r>
            <a:r>
              <a:rPr lang="en-US" sz="2400" b="1" dirty="0">
                <a:effectLst>
                  <a:outerShdw blurRad="38100" dist="38100" dir="2700000" algn="tl">
                    <a:srgbClr val="000000">
                      <a:alpha val="43137"/>
                    </a:srgbClr>
                  </a:outerShdw>
                </a:effectLst>
              </a:rPr>
              <a:t> also had to possess intelligence far </a:t>
            </a:r>
            <a:r>
              <a:rPr lang="en-US" sz="2400" b="1" i="1" u="sng" dirty="0">
                <a:effectLst>
                  <a:outerShdw blurRad="38100" dist="38100" dir="2700000" algn="tl">
                    <a:srgbClr val="000000">
                      <a:alpha val="43137"/>
                    </a:srgbClr>
                  </a:outerShdw>
                </a:effectLst>
              </a:rPr>
              <a:t>superior</a:t>
            </a:r>
            <a:r>
              <a:rPr lang="en-US" sz="2400" b="1" dirty="0">
                <a:effectLst>
                  <a:outerShdw blurRad="38100" dist="38100" dir="2700000" algn="tl">
                    <a:srgbClr val="000000">
                      <a:alpha val="43137"/>
                    </a:srgbClr>
                  </a:outerShdw>
                </a:effectLst>
              </a:rPr>
              <a:t> to man.</a:t>
            </a:r>
            <a:endParaRPr lang="en-US" sz="2400" b="1" i="1" dirty="0">
              <a:solidFill>
                <a:srgbClr val="FF9900"/>
              </a:solidFill>
              <a:effectLst>
                <a:outerShdw blurRad="38100" dist="38100" dir="2700000" algn="tl">
                  <a:srgbClr val="000000">
                    <a:alpha val="43137"/>
                  </a:srgbClr>
                </a:outerShdw>
              </a:effectLst>
            </a:endParaRPr>
          </a:p>
        </p:txBody>
      </p:sp>
      <p:pic>
        <p:nvPicPr>
          <p:cNvPr id="4" name="Picture 4" descr="bibl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39000" y="0"/>
            <a:ext cx="1905000" cy="1412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p:cNvSpPr>
            <a:spLocks noGrp="1"/>
          </p:cNvSpPr>
          <p:nvPr>
            <p:ph type="sldNum" sz="quarter" idx="12"/>
          </p:nvPr>
        </p:nvSpPr>
        <p:spPr/>
        <p:txBody>
          <a:bodyPr/>
          <a:lstStyle/>
          <a:p>
            <a:fld id="{5CEC1A6A-70AC-463E-A1A3-9CAEA59878E1}" type="slidenum">
              <a:rPr lang="en-US" altLang="en-US" smtClean="0"/>
              <a:pPr/>
              <a:t>14</a:t>
            </a:fld>
            <a:endParaRPr lang="en-US" altLang="en-US" dirty="0"/>
          </a:p>
        </p:txBody>
      </p:sp>
      <p:sp>
        <p:nvSpPr>
          <p:cNvPr id="6" name="Rectangle 5"/>
          <p:cNvSpPr>
            <a:spLocks noChangeAspect="1"/>
          </p:cNvSpPr>
          <p:nvPr/>
        </p:nvSpPr>
        <p:spPr>
          <a:xfrm>
            <a:off x="2380129" y="6384837"/>
            <a:ext cx="4572000" cy="400110"/>
          </a:xfrm>
          <a:prstGeom prst="rect">
            <a:avLst/>
          </a:prstGeom>
          <a:ln w="1905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lang="en-US" sz="2000" b="1" i="1" dirty="0">
                <a:solidFill>
                  <a:schemeClr val="tx1"/>
                </a:solidFill>
              </a:rPr>
              <a:t>Is It Worth Investigating God?</a:t>
            </a:r>
          </a:p>
        </p:txBody>
      </p:sp>
      <p:sp>
        <p:nvSpPr>
          <p:cNvPr id="9" name="Rectangle: Rounded Corners 8"/>
          <p:cNvSpPr/>
          <p:nvPr/>
        </p:nvSpPr>
        <p:spPr>
          <a:xfrm>
            <a:off x="115531" y="1524000"/>
            <a:ext cx="8839200" cy="470843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3200" b="1" i="1" dirty="0">
                <a:solidFill>
                  <a:schemeClr val="tx1"/>
                </a:solidFill>
              </a:rPr>
              <a:t>“…what may be known of God is manifest in them </a:t>
            </a:r>
            <a:r>
              <a:rPr lang="en-US" sz="3200" b="1" dirty="0">
                <a:solidFill>
                  <a:schemeClr val="tx1"/>
                </a:solidFill>
              </a:rPr>
              <a:t>[i.e., to human beings</a:t>
            </a:r>
            <a:r>
              <a:rPr lang="en-US" sz="3200" b="1">
                <a:solidFill>
                  <a:schemeClr val="tx1"/>
                </a:solidFill>
              </a:rPr>
              <a:t>, cvt</a:t>
            </a:r>
            <a:r>
              <a:rPr lang="en-US" sz="3200" b="1" dirty="0">
                <a:solidFill>
                  <a:schemeClr val="tx1"/>
                </a:solidFill>
              </a:rPr>
              <a:t>]</a:t>
            </a:r>
            <a:r>
              <a:rPr lang="en-US" sz="3200" b="1" i="1" dirty="0">
                <a:solidFill>
                  <a:schemeClr val="tx1"/>
                </a:solidFill>
              </a:rPr>
              <a:t>, for God has shown it to them.  For since the creation of the world His invisible attributes are clearly seen, being understood by the things that are made, even His eternal power and Godhead…”</a:t>
            </a:r>
          </a:p>
          <a:p>
            <a:pPr algn="ctr"/>
            <a:endParaRPr lang="en-US" sz="1200" b="1" i="1" dirty="0">
              <a:solidFill>
                <a:schemeClr val="tx1"/>
              </a:solidFill>
            </a:endParaRPr>
          </a:p>
          <a:p>
            <a:pPr algn="r"/>
            <a:r>
              <a:rPr lang="en-US" sz="3200" b="1" i="1" dirty="0">
                <a:solidFill>
                  <a:schemeClr val="tx1"/>
                </a:solidFill>
              </a:rPr>
              <a:t>Romans 1:19-20</a:t>
            </a:r>
            <a:endParaRPr lang="en-US" sz="3200" b="1" dirty="0">
              <a:solidFill>
                <a:schemeClr val="tx1"/>
              </a:solidFill>
            </a:endParaRPr>
          </a:p>
        </p:txBody>
      </p:sp>
    </p:spTree>
    <p:extLst>
      <p:ext uri="{BB962C8B-B14F-4D97-AF65-F5344CB8AC3E}">
        <p14:creationId xmlns:p14="http://schemas.microsoft.com/office/powerpoint/2010/main" val="2726182983"/>
      </p:ext>
    </p:extLst>
  </p:cSld>
  <p:clrMapOvr>
    <a:masterClrMapping/>
  </p:clrMapOvr>
  <p:transition>
    <p:wedg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0" presetClass="entr" presetSubtype="0" decel="100000"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strVal val="#ppt_w+.3"/>
                                          </p:val>
                                        </p:tav>
                                        <p:tav tm="100000">
                                          <p:val>
                                            <p:strVal val="#ppt_w"/>
                                          </p:val>
                                        </p:tav>
                                      </p:tavLst>
                                    </p:anim>
                                    <p:anim calcmode="lin" valueType="num">
                                      <p:cBhvr>
                                        <p:cTn id="8" dur="1000" fill="hold"/>
                                        <p:tgtEl>
                                          <p:spTgt spid="4"/>
                                        </p:tgtEl>
                                        <p:attrNameLst>
                                          <p:attrName>ppt_h</p:attrName>
                                        </p:attrNameLst>
                                      </p:cBhvr>
                                      <p:tavLst>
                                        <p:tav tm="0">
                                          <p:val>
                                            <p:strVal val="#ppt_h"/>
                                          </p:val>
                                        </p:tav>
                                        <p:tav tm="100000">
                                          <p:val>
                                            <p:strVal val="#ppt_h"/>
                                          </p:val>
                                        </p:tav>
                                      </p:tavLst>
                                    </p:anim>
                                    <p:animEffect transition="in" filter="fade">
                                      <p:cBhvr>
                                        <p:cTn id="9" dur="1000"/>
                                        <p:tgtEl>
                                          <p:spTgt spid="4"/>
                                        </p:tgtEl>
                                      </p:cBhvr>
                                    </p:animEffect>
                                  </p:childTnLst>
                                </p:cTn>
                              </p:par>
                              <p:par>
                                <p:cTn id="10" presetID="50" presetClass="entr" presetSubtype="0" decel="100000" fill="hold" nodeType="withEffect">
                                  <p:stCondLst>
                                    <p:cond delay="0"/>
                                  </p:stCondLst>
                                  <p:childTnLst>
                                    <p:set>
                                      <p:cBhvr>
                                        <p:cTn id="11" dur="1" fill="hold">
                                          <p:stCondLst>
                                            <p:cond delay="0"/>
                                          </p:stCondLst>
                                        </p:cTn>
                                        <p:tgtEl>
                                          <p:spTgt spid="2"/>
                                        </p:tgtEl>
                                        <p:attrNameLst>
                                          <p:attrName>style.visibility</p:attrName>
                                        </p:attrNameLst>
                                      </p:cBhvr>
                                      <p:to>
                                        <p:strVal val="visible"/>
                                      </p:to>
                                    </p:set>
                                    <p:anim calcmode="lin" valueType="num">
                                      <p:cBhvr>
                                        <p:cTn id="12" dur="1000" fill="hold"/>
                                        <p:tgtEl>
                                          <p:spTgt spid="2"/>
                                        </p:tgtEl>
                                        <p:attrNameLst>
                                          <p:attrName>ppt_w</p:attrName>
                                        </p:attrNameLst>
                                      </p:cBhvr>
                                      <p:tavLst>
                                        <p:tav tm="0">
                                          <p:val>
                                            <p:strVal val="#ppt_w+.3"/>
                                          </p:val>
                                        </p:tav>
                                        <p:tav tm="100000">
                                          <p:val>
                                            <p:strVal val="#ppt_w"/>
                                          </p:val>
                                        </p:tav>
                                      </p:tavLst>
                                    </p:anim>
                                    <p:anim calcmode="lin" valueType="num">
                                      <p:cBhvr>
                                        <p:cTn id="13" dur="1000" fill="hold"/>
                                        <p:tgtEl>
                                          <p:spTgt spid="2"/>
                                        </p:tgtEl>
                                        <p:attrNameLst>
                                          <p:attrName>ppt_h</p:attrName>
                                        </p:attrNameLst>
                                      </p:cBhvr>
                                      <p:tavLst>
                                        <p:tav tm="0">
                                          <p:val>
                                            <p:strVal val="#ppt_h"/>
                                          </p:val>
                                        </p:tav>
                                        <p:tav tm="100000">
                                          <p:val>
                                            <p:strVal val="#ppt_h"/>
                                          </p:val>
                                        </p:tav>
                                      </p:tavLst>
                                    </p:anim>
                                    <p:animEffect transition="in" filter="fade">
                                      <p:cBhvr>
                                        <p:cTn id="14" dur="1000"/>
                                        <p:tgtEl>
                                          <p:spTgt spid="2"/>
                                        </p:tgtEl>
                                      </p:cBhvr>
                                    </p:animEffect>
                                  </p:childTnLst>
                                </p:cTn>
                              </p:par>
                            </p:childTnLst>
                          </p:cTn>
                        </p:par>
                        <p:par>
                          <p:cTn id="15" fill="hold" nodeType="afterGroup">
                            <p:stCondLst>
                              <p:cond delay="1000"/>
                            </p:stCondLst>
                            <p:childTnLst>
                              <p:par>
                                <p:cTn id="16" presetID="9" presetClass="entr" presetSubtype="0" fill="hold" grpId="0" nodeType="afterEffect">
                                  <p:stCondLst>
                                    <p:cond delay="0"/>
                                  </p:stCondLst>
                                  <p:childTnLst>
                                    <p:set>
                                      <p:cBhvr>
                                        <p:cTn id="17" dur="1" fill="hold">
                                          <p:stCondLst>
                                            <p:cond delay="0"/>
                                          </p:stCondLst>
                                        </p:cTn>
                                        <p:tgtEl>
                                          <p:spTgt spid="6"/>
                                        </p:tgtEl>
                                        <p:attrNameLst>
                                          <p:attrName>style.visibility</p:attrName>
                                        </p:attrNameLst>
                                      </p:cBhvr>
                                      <p:to>
                                        <p:strVal val="visible"/>
                                      </p:to>
                                    </p:set>
                                    <p:animEffect transition="in" filter="dissolve">
                                      <p:cBhvr>
                                        <p:cTn id="18" dur="500"/>
                                        <p:tgtEl>
                                          <p:spTgt spid="6"/>
                                        </p:tgtEl>
                                      </p:cBhvr>
                                    </p:animEffect>
                                  </p:childTnLst>
                                </p:cTn>
                              </p:par>
                            </p:childTnLst>
                          </p:cTn>
                        </p:par>
                        <p:par>
                          <p:cTn id="19" fill="hold" nodeType="afterGroup">
                            <p:stCondLst>
                              <p:cond delay="1500"/>
                            </p:stCondLst>
                            <p:childTnLst>
                              <p:par>
                                <p:cTn id="20" presetID="9" presetClass="entr" presetSubtype="0" fill="hold" grpId="0" nodeType="afterEffect">
                                  <p:stCondLst>
                                    <p:cond delay="0"/>
                                  </p:stCondLst>
                                  <p:childTnLst>
                                    <p:set>
                                      <p:cBhvr>
                                        <p:cTn id="21" dur="1" fill="hold">
                                          <p:stCondLst>
                                            <p:cond delay="0"/>
                                          </p:stCondLst>
                                        </p:cTn>
                                        <p:tgtEl>
                                          <p:spTgt spid="3">
                                            <p:txEl>
                                              <p:pRg st="0" end="0"/>
                                            </p:txEl>
                                          </p:spTgt>
                                        </p:tgtEl>
                                        <p:attrNameLst>
                                          <p:attrName>style.visibility</p:attrName>
                                        </p:attrNameLst>
                                      </p:cBhvr>
                                      <p:to>
                                        <p:strVal val="visible"/>
                                      </p:to>
                                    </p:set>
                                    <p:animEffect transition="in" filter="dissolve">
                                      <p:cBhvr>
                                        <p:cTn id="22" dur="500"/>
                                        <p:tgtEl>
                                          <p:spTgt spid="3">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3">
                                            <p:txEl>
                                              <p:pRg st="1" end="1"/>
                                            </p:txEl>
                                          </p:spTgt>
                                        </p:tgtEl>
                                        <p:attrNameLst>
                                          <p:attrName>style.visibility</p:attrName>
                                        </p:attrNameLst>
                                      </p:cBhvr>
                                      <p:to>
                                        <p:strVal val="visible"/>
                                      </p:to>
                                    </p:set>
                                    <p:animEffect transition="in" filter="dissolve">
                                      <p:cBhvr>
                                        <p:cTn id="27" dur="500"/>
                                        <p:tgtEl>
                                          <p:spTgt spid="3">
                                            <p:txEl>
                                              <p:pRg st="1" end="1"/>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3">
                                            <p:txEl>
                                              <p:pRg st="2" end="2"/>
                                            </p:txEl>
                                          </p:spTgt>
                                        </p:tgtEl>
                                        <p:attrNameLst>
                                          <p:attrName>style.visibility</p:attrName>
                                        </p:attrNameLst>
                                      </p:cBhvr>
                                      <p:to>
                                        <p:strVal val="visible"/>
                                      </p:to>
                                    </p:set>
                                    <p:animEffect transition="in" filter="dissolve">
                                      <p:cBhvr>
                                        <p:cTn id="32" dur="500"/>
                                        <p:tgtEl>
                                          <p:spTgt spid="3">
                                            <p:txEl>
                                              <p:pRg st="2" end="2"/>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3">
                                            <p:txEl>
                                              <p:pRg st="3" end="3"/>
                                            </p:txEl>
                                          </p:spTgt>
                                        </p:tgtEl>
                                        <p:attrNameLst>
                                          <p:attrName>style.visibility</p:attrName>
                                        </p:attrNameLst>
                                      </p:cBhvr>
                                      <p:to>
                                        <p:strVal val="visible"/>
                                      </p:to>
                                    </p:set>
                                    <p:animEffect transition="in" filter="dissolve">
                                      <p:cBhvr>
                                        <p:cTn id="37" dur="500"/>
                                        <p:tgtEl>
                                          <p:spTgt spid="3">
                                            <p:txEl>
                                              <p:pRg st="3" end="3"/>
                                            </p:txEl>
                                          </p:spTgt>
                                        </p:tgtEl>
                                      </p:cBhvr>
                                    </p:animEffect>
                                  </p:childTnLst>
                                </p:cTn>
                              </p:par>
                            </p:childTnLst>
                          </p:cTn>
                        </p:par>
                        <p:par>
                          <p:cTn id="38" fill="hold">
                            <p:stCondLst>
                              <p:cond delay="500"/>
                            </p:stCondLst>
                            <p:childTnLst>
                              <p:par>
                                <p:cTn id="39" presetID="9" presetClass="entr" presetSubtype="0" fill="hold" grpId="0" nodeType="afterEffect">
                                  <p:stCondLst>
                                    <p:cond delay="0"/>
                                  </p:stCondLst>
                                  <p:childTnLst>
                                    <p:set>
                                      <p:cBhvr>
                                        <p:cTn id="40" dur="1" fill="hold">
                                          <p:stCondLst>
                                            <p:cond delay="0"/>
                                          </p:stCondLst>
                                        </p:cTn>
                                        <p:tgtEl>
                                          <p:spTgt spid="3">
                                            <p:txEl>
                                              <p:pRg st="4" end="4"/>
                                            </p:txEl>
                                          </p:spTgt>
                                        </p:tgtEl>
                                        <p:attrNameLst>
                                          <p:attrName>style.visibility</p:attrName>
                                        </p:attrNameLst>
                                      </p:cBhvr>
                                      <p:to>
                                        <p:strVal val="visible"/>
                                      </p:to>
                                    </p:set>
                                    <p:animEffect transition="in" filter="dissolve">
                                      <p:cBhvr>
                                        <p:cTn id="41" dur="500"/>
                                        <p:tgtEl>
                                          <p:spTgt spid="3">
                                            <p:txEl>
                                              <p:pRg st="4" end="4"/>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9" presetClass="entr" presetSubtype="0" fill="hold" grpId="0" nodeType="clickEffect">
                                  <p:stCondLst>
                                    <p:cond delay="0"/>
                                  </p:stCondLst>
                                  <p:childTnLst>
                                    <p:set>
                                      <p:cBhvr>
                                        <p:cTn id="45" dur="1" fill="hold">
                                          <p:stCondLst>
                                            <p:cond delay="0"/>
                                          </p:stCondLst>
                                        </p:cTn>
                                        <p:tgtEl>
                                          <p:spTgt spid="3">
                                            <p:txEl>
                                              <p:pRg st="5" end="5"/>
                                            </p:txEl>
                                          </p:spTgt>
                                        </p:tgtEl>
                                        <p:attrNameLst>
                                          <p:attrName>style.visibility</p:attrName>
                                        </p:attrNameLst>
                                      </p:cBhvr>
                                      <p:to>
                                        <p:strVal val="visible"/>
                                      </p:to>
                                    </p:set>
                                    <p:animEffect transition="in" filter="dissolve">
                                      <p:cBhvr>
                                        <p:cTn id="46" dur="500"/>
                                        <p:tgtEl>
                                          <p:spTgt spid="3">
                                            <p:txEl>
                                              <p:pRg st="5" end="5"/>
                                            </p:txEl>
                                          </p:spTgt>
                                        </p:tgtEl>
                                      </p:cBhvr>
                                    </p:animEffect>
                                  </p:childTnLst>
                                </p:cTn>
                              </p:par>
                            </p:childTnLst>
                          </p:cTn>
                        </p:par>
                      </p:childTnLst>
                    </p:cTn>
                  </p:par>
                  <p:par>
                    <p:cTn id="47" fill="hold">
                      <p:stCondLst>
                        <p:cond delay="indefinite"/>
                      </p:stCondLst>
                      <p:childTnLst>
                        <p:par>
                          <p:cTn id="48" fill="hold">
                            <p:stCondLst>
                              <p:cond delay="0"/>
                            </p:stCondLst>
                            <p:childTnLst>
                              <p:par>
                                <p:cTn id="49" presetID="9" presetClass="entr" presetSubtype="0" fill="hold" grpId="0" nodeType="clickEffect">
                                  <p:stCondLst>
                                    <p:cond delay="0"/>
                                  </p:stCondLst>
                                  <p:childTnLst>
                                    <p:set>
                                      <p:cBhvr>
                                        <p:cTn id="50" dur="1" fill="hold">
                                          <p:stCondLst>
                                            <p:cond delay="0"/>
                                          </p:stCondLst>
                                        </p:cTn>
                                        <p:tgtEl>
                                          <p:spTgt spid="3">
                                            <p:txEl>
                                              <p:pRg st="6" end="6"/>
                                            </p:txEl>
                                          </p:spTgt>
                                        </p:tgtEl>
                                        <p:attrNameLst>
                                          <p:attrName>style.visibility</p:attrName>
                                        </p:attrNameLst>
                                      </p:cBhvr>
                                      <p:to>
                                        <p:strVal val="visible"/>
                                      </p:to>
                                    </p:set>
                                    <p:animEffect transition="in" filter="dissolve">
                                      <p:cBhvr>
                                        <p:cTn id="51" dur="500"/>
                                        <p:tgtEl>
                                          <p:spTgt spid="3">
                                            <p:txEl>
                                              <p:pRg st="6" end="6"/>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9" presetClass="entr" presetSubtype="0" fill="hold" grpId="0" nodeType="clickEffect">
                                  <p:stCondLst>
                                    <p:cond delay="0"/>
                                  </p:stCondLst>
                                  <p:childTnLst>
                                    <p:set>
                                      <p:cBhvr>
                                        <p:cTn id="55" dur="1" fill="hold">
                                          <p:stCondLst>
                                            <p:cond delay="0"/>
                                          </p:stCondLst>
                                        </p:cTn>
                                        <p:tgtEl>
                                          <p:spTgt spid="9"/>
                                        </p:tgtEl>
                                        <p:attrNameLst>
                                          <p:attrName>style.visibility</p:attrName>
                                        </p:attrNameLst>
                                      </p:cBhvr>
                                      <p:to>
                                        <p:strVal val="visible"/>
                                      </p:to>
                                    </p:set>
                                    <p:animEffect transition="in" filter="dissolve">
                                      <p:cBhvr>
                                        <p:cTn id="56"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6" grpId="0" animBg="1"/>
      <p:bldP spid="9"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7162800" cy="1408176"/>
          </a:xfrm>
        </p:spPr>
        <p:txBody>
          <a:bodyPr>
            <a:noAutofit/>
          </a:bodyPr>
          <a:lstStyle/>
          <a:p>
            <a:pPr marL="685800" indent="-685800" eaLnBrk="1" fontAlgn="auto" hangingPunct="1">
              <a:spcAft>
                <a:spcPts val="0"/>
              </a:spcAft>
              <a:buFont typeface="Wingdings 2" panose="05020102010507070707" pitchFamily="18" charset="2"/>
              <a:buChar char=""/>
              <a:defRPr/>
            </a:pPr>
            <a:r>
              <a:rPr lang="en-US" sz="4400" i="1" dirty="0">
                <a:solidFill>
                  <a:schemeClr val="accent1">
                    <a:satMod val="150000"/>
                  </a:schemeClr>
                </a:solidFill>
              </a:rPr>
              <a:t>Has God revealed Himself?</a:t>
            </a:r>
          </a:p>
        </p:txBody>
      </p:sp>
      <p:sp>
        <p:nvSpPr>
          <p:cNvPr id="3" name="Content Placeholder 2"/>
          <p:cNvSpPr>
            <a:spLocks noGrp="1"/>
          </p:cNvSpPr>
          <p:nvPr>
            <p:ph idx="1"/>
          </p:nvPr>
        </p:nvSpPr>
        <p:spPr>
          <a:xfrm>
            <a:off x="304800" y="1447800"/>
            <a:ext cx="8839200" cy="5181600"/>
          </a:xfrm>
        </p:spPr>
        <p:txBody>
          <a:bodyPr rtlCol="0" anchor="t">
            <a:noAutofit/>
          </a:bodyPr>
          <a:lstStyle/>
          <a:p>
            <a:pPr marL="438912" indent="-320040" eaLnBrk="1" fontAlgn="auto" hangingPunct="1">
              <a:spcBef>
                <a:spcPts val="0"/>
              </a:spcBef>
              <a:spcAft>
                <a:spcPts val="1200"/>
              </a:spcAft>
              <a:buFont typeface="Wingdings 2"/>
              <a:buChar char=""/>
              <a:defRPr/>
            </a:pPr>
            <a:r>
              <a:rPr lang="en-US" b="1" dirty="0">
                <a:effectLst>
                  <a:outerShdw blurRad="38100" dist="38100" dir="2700000" algn="tl">
                    <a:srgbClr val="000000">
                      <a:alpha val="43137"/>
                    </a:srgbClr>
                  </a:outerShdw>
                </a:effectLst>
              </a:rPr>
              <a:t>God reveals Himself and His will in the Bible.</a:t>
            </a:r>
            <a:endParaRPr lang="en-US" b="1" i="1" dirty="0">
              <a:solidFill>
                <a:srgbClr val="FF9900"/>
              </a:solidFill>
              <a:effectLst>
                <a:outerShdw blurRad="38100" dist="38100" dir="2700000" algn="tl">
                  <a:srgbClr val="000000">
                    <a:alpha val="43137"/>
                  </a:srgbClr>
                </a:outerShdw>
              </a:effectLst>
            </a:endParaRPr>
          </a:p>
          <a:p>
            <a:pPr marL="993775" indent="-457200" eaLnBrk="1" fontAlgn="auto" hangingPunct="1">
              <a:spcBef>
                <a:spcPts val="0"/>
              </a:spcBef>
              <a:spcAft>
                <a:spcPts val="1200"/>
              </a:spcAft>
              <a:buSzPct val="100000"/>
              <a:buFont typeface="Wingdings 2" panose="05020102010507070707" pitchFamily="18" charset="2"/>
              <a:buChar char="E"/>
              <a:defRPr/>
            </a:pPr>
            <a:r>
              <a:rPr lang="en-US" sz="2600" b="1" dirty="0">
                <a:effectLst>
                  <a:outerShdw blurRad="38100" dist="38100" dir="2700000" algn="tl">
                    <a:srgbClr val="000000">
                      <a:alpha val="43137"/>
                    </a:srgbClr>
                  </a:outerShdw>
                </a:effectLst>
              </a:rPr>
              <a:t>Bible highly criticized and marginalized in today’s society.</a:t>
            </a:r>
          </a:p>
          <a:p>
            <a:pPr marL="993775" indent="-457200" eaLnBrk="1" fontAlgn="auto" hangingPunct="1">
              <a:spcBef>
                <a:spcPts val="0"/>
              </a:spcBef>
              <a:spcAft>
                <a:spcPts val="1200"/>
              </a:spcAft>
              <a:buSzPct val="100000"/>
              <a:buFont typeface="Wingdings 2" panose="05020102010507070707" pitchFamily="18" charset="2"/>
              <a:buChar char="E"/>
              <a:defRPr/>
            </a:pPr>
            <a:r>
              <a:rPr lang="en-US" sz="2600" b="1" dirty="0">
                <a:effectLst>
                  <a:outerShdw blurRad="38100" dist="38100" dir="2700000" algn="tl">
                    <a:srgbClr val="000000">
                      <a:alpha val="43137"/>
                    </a:srgbClr>
                  </a:outerShdw>
                </a:effectLst>
              </a:rPr>
              <a:t>Bible deserves our careful consideration.</a:t>
            </a:r>
          </a:p>
          <a:p>
            <a:pPr marL="993775" indent="-457200" eaLnBrk="1" fontAlgn="auto" hangingPunct="1">
              <a:spcBef>
                <a:spcPts val="0"/>
              </a:spcBef>
              <a:spcAft>
                <a:spcPts val="1200"/>
              </a:spcAft>
              <a:buSzPct val="100000"/>
              <a:buFont typeface="Wingdings 2" panose="05020102010507070707" pitchFamily="18" charset="2"/>
              <a:buChar char="E"/>
              <a:defRPr/>
            </a:pPr>
            <a:r>
              <a:rPr lang="en-US" sz="2600" b="1" dirty="0">
                <a:effectLst>
                  <a:outerShdw blurRad="38100" dist="38100" dir="2700000" algn="tl">
                    <a:srgbClr val="000000">
                      <a:alpha val="43137"/>
                    </a:srgbClr>
                  </a:outerShdw>
                </a:effectLst>
              </a:rPr>
              <a:t>It is the most reliable book of antiquity.</a:t>
            </a:r>
          </a:p>
          <a:p>
            <a:pPr marL="993775" indent="-457200" eaLnBrk="1" fontAlgn="auto" hangingPunct="1">
              <a:spcBef>
                <a:spcPts val="0"/>
              </a:spcBef>
              <a:spcAft>
                <a:spcPts val="1200"/>
              </a:spcAft>
              <a:buSzPct val="100000"/>
              <a:buFont typeface="Wingdings 2" panose="05020102010507070707" pitchFamily="18" charset="2"/>
              <a:buChar char="E"/>
              <a:defRPr/>
            </a:pPr>
            <a:r>
              <a:rPr lang="en-US" sz="2600" b="1" dirty="0">
                <a:effectLst>
                  <a:outerShdw blurRad="38100" dist="38100" dir="2700000" algn="tl">
                    <a:srgbClr val="000000">
                      <a:alpha val="43137"/>
                    </a:srgbClr>
                  </a:outerShdw>
                </a:effectLst>
              </a:rPr>
              <a:t>&lt;50 years between autographs and earliest </a:t>
            </a:r>
            <a:r>
              <a:rPr lang="en-US" sz="2600" b="1" dirty="0" err="1">
                <a:effectLst>
                  <a:outerShdw blurRad="38100" dist="38100" dir="2700000" algn="tl">
                    <a:srgbClr val="000000">
                      <a:alpha val="43137"/>
                    </a:srgbClr>
                  </a:outerShdw>
                </a:effectLst>
              </a:rPr>
              <a:t>mss.</a:t>
            </a:r>
            <a:endParaRPr lang="en-US" sz="2600" b="1" dirty="0">
              <a:effectLst>
                <a:outerShdw blurRad="38100" dist="38100" dir="2700000" algn="tl">
                  <a:srgbClr val="000000">
                    <a:alpha val="43137"/>
                  </a:srgbClr>
                </a:outerShdw>
              </a:effectLst>
            </a:endParaRPr>
          </a:p>
          <a:p>
            <a:pPr marL="993775" indent="-457200" eaLnBrk="1" fontAlgn="auto" hangingPunct="1">
              <a:spcBef>
                <a:spcPts val="0"/>
              </a:spcBef>
              <a:spcAft>
                <a:spcPts val="1200"/>
              </a:spcAft>
              <a:buSzPct val="100000"/>
              <a:buFont typeface="Wingdings 2" panose="05020102010507070707" pitchFamily="18" charset="2"/>
              <a:buChar char="E"/>
              <a:defRPr/>
            </a:pPr>
            <a:r>
              <a:rPr lang="en-US" sz="2600" b="1" dirty="0">
                <a:effectLst>
                  <a:outerShdw blurRad="38100" dist="38100" dir="2700000" algn="tl">
                    <a:srgbClr val="000000">
                      <a:alpha val="43137"/>
                    </a:srgbClr>
                  </a:outerShdw>
                </a:effectLst>
              </a:rPr>
              <a:t>&gt;25,000 early manuscripts.</a:t>
            </a:r>
          </a:p>
          <a:p>
            <a:pPr marL="993775" indent="-457200" eaLnBrk="1" fontAlgn="auto" hangingPunct="1">
              <a:spcBef>
                <a:spcPts val="0"/>
              </a:spcBef>
              <a:spcAft>
                <a:spcPts val="1200"/>
              </a:spcAft>
              <a:buSzPct val="100000"/>
              <a:buFont typeface="Wingdings 2" panose="05020102010507070707" pitchFamily="18" charset="2"/>
              <a:buChar char="E"/>
              <a:defRPr/>
            </a:pPr>
            <a:r>
              <a:rPr lang="en-US" sz="2600" b="1" i="1" dirty="0">
                <a:effectLst>
                  <a:outerShdw blurRad="38100" dist="38100" dir="2700000" algn="tl">
                    <a:srgbClr val="000000">
                      <a:alpha val="43137"/>
                    </a:srgbClr>
                  </a:outerShdw>
                </a:effectLst>
              </a:rPr>
              <a:t>No other book of antiquity even comes close by either measure or reliability.</a:t>
            </a:r>
          </a:p>
        </p:txBody>
      </p:sp>
      <p:pic>
        <p:nvPicPr>
          <p:cNvPr id="4" name="Picture 4" descr="bibl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39000" y="0"/>
            <a:ext cx="1905000" cy="1412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p:cNvSpPr>
            <a:spLocks noGrp="1"/>
          </p:cNvSpPr>
          <p:nvPr>
            <p:ph type="sldNum" sz="quarter" idx="12"/>
          </p:nvPr>
        </p:nvSpPr>
        <p:spPr/>
        <p:txBody>
          <a:bodyPr/>
          <a:lstStyle/>
          <a:p>
            <a:fld id="{5CEC1A6A-70AC-463E-A1A3-9CAEA59878E1}" type="slidenum">
              <a:rPr lang="en-US" altLang="en-US" smtClean="0"/>
              <a:pPr/>
              <a:t>15</a:t>
            </a:fld>
            <a:endParaRPr lang="en-US" altLang="en-US" dirty="0"/>
          </a:p>
        </p:txBody>
      </p:sp>
      <p:sp>
        <p:nvSpPr>
          <p:cNvPr id="6" name="Rectangle 5"/>
          <p:cNvSpPr>
            <a:spLocks noChangeAspect="1"/>
          </p:cNvSpPr>
          <p:nvPr/>
        </p:nvSpPr>
        <p:spPr>
          <a:xfrm>
            <a:off x="2380129" y="6384837"/>
            <a:ext cx="4572000" cy="400110"/>
          </a:xfrm>
          <a:prstGeom prst="rect">
            <a:avLst/>
          </a:prstGeom>
          <a:ln w="1905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lang="en-US" sz="2000" b="1" i="1" dirty="0">
                <a:solidFill>
                  <a:schemeClr val="tx1"/>
                </a:solidFill>
              </a:rPr>
              <a:t>Is It Worth Investigating God?</a:t>
            </a:r>
          </a:p>
        </p:txBody>
      </p:sp>
      <p:sp>
        <p:nvSpPr>
          <p:cNvPr id="8" name="Rectangle: Rounded Corners 7"/>
          <p:cNvSpPr/>
          <p:nvPr/>
        </p:nvSpPr>
        <p:spPr>
          <a:xfrm>
            <a:off x="152745" y="1524000"/>
            <a:ext cx="8839200" cy="470843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3600" b="1" dirty="0">
                <a:solidFill>
                  <a:schemeClr val="tx1"/>
                </a:solidFill>
              </a:rPr>
              <a:t>“to be skeptical of the resultant text of the New Testament books is to allow all the classical works of antiquity to slip into obscurity, for no documents of the ancient period are as well attested bibliographically as the New Testament.”</a:t>
            </a:r>
          </a:p>
          <a:p>
            <a:pPr algn="just"/>
            <a:endParaRPr lang="en-US" sz="2400" b="1" i="1" dirty="0">
              <a:solidFill>
                <a:schemeClr val="tx1"/>
              </a:solidFill>
            </a:endParaRPr>
          </a:p>
          <a:p>
            <a:pPr algn="r"/>
            <a:r>
              <a:rPr lang="en-US" sz="2400" b="1" i="1" dirty="0">
                <a:solidFill>
                  <a:schemeClr val="tx1"/>
                </a:solidFill>
              </a:rPr>
              <a:t>John Warwick Montgomery, </a:t>
            </a:r>
            <a:r>
              <a:rPr lang="en-US" sz="2400" b="1" dirty="0">
                <a:solidFill>
                  <a:schemeClr val="tx1"/>
                </a:solidFill>
              </a:rPr>
              <a:t>PhD, </a:t>
            </a:r>
            <a:r>
              <a:rPr lang="en-US" sz="2400" b="1" dirty="0" err="1">
                <a:solidFill>
                  <a:schemeClr val="tx1"/>
                </a:solidFill>
              </a:rPr>
              <a:t>ThD</a:t>
            </a:r>
            <a:r>
              <a:rPr lang="en-US" sz="2400" b="1" dirty="0">
                <a:solidFill>
                  <a:schemeClr val="tx1"/>
                </a:solidFill>
              </a:rPr>
              <a:t>, LLD</a:t>
            </a:r>
            <a:endParaRPr lang="en-US" sz="5400" b="1" dirty="0">
              <a:solidFill>
                <a:schemeClr val="tx1"/>
              </a:solidFill>
            </a:endParaRPr>
          </a:p>
        </p:txBody>
      </p:sp>
    </p:spTree>
    <p:extLst>
      <p:ext uri="{BB962C8B-B14F-4D97-AF65-F5344CB8AC3E}">
        <p14:creationId xmlns:p14="http://schemas.microsoft.com/office/powerpoint/2010/main" val="3823061502"/>
      </p:ext>
    </p:extLst>
  </p:cSld>
  <p:clrMapOvr>
    <a:masterClrMapping/>
  </p:clrMapOvr>
  <p:transition>
    <p:wedg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0" presetClass="entr" presetSubtype="0" decel="100000"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strVal val="#ppt_w+.3"/>
                                          </p:val>
                                        </p:tav>
                                        <p:tav tm="100000">
                                          <p:val>
                                            <p:strVal val="#ppt_w"/>
                                          </p:val>
                                        </p:tav>
                                      </p:tavLst>
                                    </p:anim>
                                    <p:anim calcmode="lin" valueType="num">
                                      <p:cBhvr>
                                        <p:cTn id="8" dur="1000" fill="hold"/>
                                        <p:tgtEl>
                                          <p:spTgt spid="4"/>
                                        </p:tgtEl>
                                        <p:attrNameLst>
                                          <p:attrName>ppt_h</p:attrName>
                                        </p:attrNameLst>
                                      </p:cBhvr>
                                      <p:tavLst>
                                        <p:tav tm="0">
                                          <p:val>
                                            <p:strVal val="#ppt_h"/>
                                          </p:val>
                                        </p:tav>
                                        <p:tav tm="100000">
                                          <p:val>
                                            <p:strVal val="#ppt_h"/>
                                          </p:val>
                                        </p:tav>
                                      </p:tavLst>
                                    </p:anim>
                                    <p:animEffect transition="in" filter="fade">
                                      <p:cBhvr>
                                        <p:cTn id="9" dur="1000"/>
                                        <p:tgtEl>
                                          <p:spTgt spid="4"/>
                                        </p:tgtEl>
                                      </p:cBhvr>
                                    </p:animEffect>
                                  </p:childTnLst>
                                </p:cTn>
                              </p:par>
                              <p:par>
                                <p:cTn id="10" presetID="50" presetClass="entr" presetSubtype="0" decel="100000" fill="hold" nodeType="withEffect">
                                  <p:stCondLst>
                                    <p:cond delay="0"/>
                                  </p:stCondLst>
                                  <p:childTnLst>
                                    <p:set>
                                      <p:cBhvr>
                                        <p:cTn id="11" dur="1" fill="hold">
                                          <p:stCondLst>
                                            <p:cond delay="0"/>
                                          </p:stCondLst>
                                        </p:cTn>
                                        <p:tgtEl>
                                          <p:spTgt spid="2"/>
                                        </p:tgtEl>
                                        <p:attrNameLst>
                                          <p:attrName>style.visibility</p:attrName>
                                        </p:attrNameLst>
                                      </p:cBhvr>
                                      <p:to>
                                        <p:strVal val="visible"/>
                                      </p:to>
                                    </p:set>
                                    <p:anim calcmode="lin" valueType="num">
                                      <p:cBhvr>
                                        <p:cTn id="12" dur="1000" fill="hold"/>
                                        <p:tgtEl>
                                          <p:spTgt spid="2"/>
                                        </p:tgtEl>
                                        <p:attrNameLst>
                                          <p:attrName>ppt_w</p:attrName>
                                        </p:attrNameLst>
                                      </p:cBhvr>
                                      <p:tavLst>
                                        <p:tav tm="0">
                                          <p:val>
                                            <p:strVal val="#ppt_w+.3"/>
                                          </p:val>
                                        </p:tav>
                                        <p:tav tm="100000">
                                          <p:val>
                                            <p:strVal val="#ppt_w"/>
                                          </p:val>
                                        </p:tav>
                                      </p:tavLst>
                                    </p:anim>
                                    <p:anim calcmode="lin" valueType="num">
                                      <p:cBhvr>
                                        <p:cTn id="13" dur="1000" fill="hold"/>
                                        <p:tgtEl>
                                          <p:spTgt spid="2"/>
                                        </p:tgtEl>
                                        <p:attrNameLst>
                                          <p:attrName>ppt_h</p:attrName>
                                        </p:attrNameLst>
                                      </p:cBhvr>
                                      <p:tavLst>
                                        <p:tav tm="0">
                                          <p:val>
                                            <p:strVal val="#ppt_h"/>
                                          </p:val>
                                        </p:tav>
                                        <p:tav tm="100000">
                                          <p:val>
                                            <p:strVal val="#ppt_h"/>
                                          </p:val>
                                        </p:tav>
                                      </p:tavLst>
                                    </p:anim>
                                    <p:animEffect transition="in" filter="fade">
                                      <p:cBhvr>
                                        <p:cTn id="14" dur="1000"/>
                                        <p:tgtEl>
                                          <p:spTgt spid="2"/>
                                        </p:tgtEl>
                                      </p:cBhvr>
                                    </p:animEffect>
                                  </p:childTnLst>
                                </p:cTn>
                              </p:par>
                            </p:childTnLst>
                          </p:cTn>
                        </p:par>
                        <p:par>
                          <p:cTn id="15" fill="hold" nodeType="afterGroup">
                            <p:stCondLst>
                              <p:cond delay="1000"/>
                            </p:stCondLst>
                            <p:childTnLst>
                              <p:par>
                                <p:cTn id="16" presetID="9" presetClass="entr" presetSubtype="0" fill="hold" grpId="0" nodeType="afterEffect">
                                  <p:stCondLst>
                                    <p:cond delay="0"/>
                                  </p:stCondLst>
                                  <p:childTnLst>
                                    <p:set>
                                      <p:cBhvr>
                                        <p:cTn id="17" dur="1" fill="hold">
                                          <p:stCondLst>
                                            <p:cond delay="0"/>
                                          </p:stCondLst>
                                        </p:cTn>
                                        <p:tgtEl>
                                          <p:spTgt spid="6"/>
                                        </p:tgtEl>
                                        <p:attrNameLst>
                                          <p:attrName>style.visibility</p:attrName>
                                        </p:attrNameLst>
                                      </p:cBhvr>
                                      <p:to>
                                        <p:strVal val="visible"/>
                                      </p:to>
                                    </p:set>
                                    <p:animEffect transition="in" filter="dissolve">
                                      <p:cBhvr>
                                        <p:cTn id="18" dur="500"/>
                                        <p:tgtEl>
                                          <p:spTgt spid="6"/>
                                        </p:tgtEl>
                                      </p:cBhvr>
                                    </p:animEffect>
                                  </p:childTnLst>
                                </p:cTn>
                              </p:par>
                            </p:childTnLst>
                          </p:cTn>
                        </p:par>
                        <p:par>
                          <p:cTn id="19" fill="hold" nodeType="afterGroup">
                            <p:stCondLst>
                              <p:cond delay="1500"/>
                            </p:stCondLst>
                            <p:childTnLst>
                              <p:par>
                                <p:cTn id="20" presetID="9" presetClass="entr" presetSubtype="0" fill="hold" grpId="0" nodeType="afterEffect">
                                  <p:stCondLst>
                                    <p:cond delay="0"/>
                                  </p:stCondLst>
                                  <p:childTnLst>
                                    <p:set>
                                      <p:cBhvr>
                                        <p:cTn id="21" dur="1" fill="hold">
                                          <p:stCondLst>
                                            <p:cond delay="0"/>
                                          </p:stCondLst>
                                        </p:cTn>
                                        <p:tgtEl>
                                          <p:spTgt spid="3">
                                            <p:txEl>
                                              <p:pRg st="0" end="0"/>
                                            </p:txEl>
                                          </p:spTgt>
                                        </p:tgtEl>
                                        <p:attrNameLst>
                                          <p:attrName>style.visibility</p:attrName>
                                        </p:attrNameLst>
                                      </p:cBhvr>
                                      <p:to>
                                        <p:strVal val="visible"/>
                                      </p:to>
                                    </p:set>
                                    <p:animEffect transition="in" filter="dissolve">
                                      <p:cBhvr>
                                        <p:cTn id="22" dur="500"/>
                                        <p:tgtEl>
                                          <p:spTgt spid="3">
                                            <p:txEl>
                                              <p:pRg st="0" end="0"/>
                                            </p:txEl>
                                          </p:spTgt>
                                        </p:tgtEl>
                                      </p:cBhvr>
                                    </p:animEffect>
                                  </p:childTnLst>
                                </p:cTn>
                              </p:par>
                            </p:childTnLst>
                          </p:cTn>
                        </p:par>
                        <p:par>
                          <p:cTn id="23" fill="hold">
                            <p:stCondLst>
                              <p:cond delay="2000"/>
                            </p:stCondLst>
                            <p:childTnLst>
                              <p:par>
                                <p:cTn id="24" presetID="9" presetClass="entr" presetSubtype="0" fill="hold" grpId="0" nodeType="afterEffect">
                                  <p:stCondLst>
                                    <p:cond delay="0"/>
                                  </p:stCondLst>
                                  <p:childTnLst>
                                    <p:set>
                                      <p:cBhvr>
                                        <p:cTn id="25" dur="1" fill="hold">
                                          <p:stCondLst>
                                            <p:cond delay="0"/>
                                          </p:stCondLst>
                                        </p:cTn>
                                        <p:tgtEl>
                                          <p:spTgt spid="3">
                                            <p:txEl>
                                              <p:pRg st="1" end="1"/>
                                            </p:txEl>
                                          </p:spTgt>
                                        </p:tgtEl>
                                        <p:attrNameLst>
                                          <p:attrName>style.visibility</p:attrName>
                                        </p:attrNameLst>
                                      </p:cBhvr>
                                      <p:to>
                                        <p:strVal val="visible"/>
                                      </p:to>
                                    </p:set>
                                    <p:animEffect transition="in" filter="dissolve">
                                      <p:cBhvr>
                                        <p:cTn id="26" dur="500"/>
                                        <p:tgtEl>
                                          <p:spTgt spid="3">
                                            <p:txEl>
                                              <p:pRg st="1" end="1"/>
                                            </p:txEl>
                                          </p:spTgt>
                                        </p:tgtEl>
                                      </p:cBhvr>
                                    </p:animEffect>
                                  </p:childTnLst>
                                </p:cTn>
                              </p:par>
                            </p:childTnLst>
                          </p:cTn>
                        </p:par>
                        <p:par>
                          <p:cTn id="27" fill="hold">
                            <p:stCondLst>
                              <p:cond delay="2500"/>
                            </p:stCondLst>
                            <p:childTnLst>
                              <p:par>
                                <p:cTn id="28" presetID="9" presetClass="entr" presetSubtype="0" fill="hold" grpId="0" nodeType="afterEffect">
                                  <p:stCondLst>
                                    <p:cond delay="0"/>
                                  </p:stCondLst>
                                  <p:childTnLst>
                                    <p:set>
                                      <p:cBhvr>
                                        <p:cTn id="29" dur="1" fill="hold">
                                          <p:stCondLst>
                                            <p:cond delay="0"/>
                                          </p:stCondLst>
                                        </p:cTn>
                                        <p:tgtEl>
                                          <p:spTgt spid="3">
                                            <p:txEl>
                                              <p:pRg st="2" end="2"/>
                                            </p:txEl>
                                          </p:spTgt>
                                        </p:tgtEl>
                                        <p:attrNameLst>
                                          <p:attrName>style.visibility</p:attrName>
                                        </p:attrNameLst>
                                      </p:cBhvr>
                                      <p:to>
                                        <p:strVal val="visible"/>
                                      </p:to>
                                    </p:set>
                                    <p:animEffect transition="in" filter="dissolve">
                                      <p:cBhvr>
                                        <p:cTn id="30" dur="500"/>
                                        <p:tgtEl>
                                          <p:spTgt spid="3">
                                            <p:txEl>
                                              <p:pRg st="2" end="2"/>
                                            </p:txEl>
                                          </p:spTgt>
                                        </p:tgtEl>
                                      </p:cBhvr>
                                    </p:animEffect>
                                  </p:childTnLst>
                                </p:cTn>
                              </p:par>
                            </p:childTnLst>
                          </p:cTn>
                        </p:par>
                        <p:par>
                          <p:cTn id="31" fill="hold">
                            <p:stCondLst>
                              <p:cond delay="3000"/>
                            </p:stCondLst>
                            <p:childTnLst>
                              <p:par>
                                <p:cTn id="32" presetID="9" presetClass="entr" presetSubtype="0" fill="hold" grpId="0" nodeType="afterEffect">
                                  <p:stCondLst>
                                    <p:cond delay="0"/>
                                  </p:stCondLst>
                                  <p:childTnLst>
                                    <p:set>
                                      <p:cBhvr>
                                        <p:cTn id="33" dur="1" fill="hold">
                                          <p:stCondLst>
                                            <p:cond delay="0"/>
                                          </p:stCondLst>
                                        </p:cTn>
                                        <p:tgtEl>
                                          <p:spTgt spid="3">
                                            <p:txEl>
                                              <p:pRg st="3" end="3"/>
                                            </p:txEl>
                                          </p:spTgt>
                                        </p:tgtEl>
                                        <p:attrNameLst>
                                          <p:attrName>style.visibility</p:attrName>
                                        </p:attrNameLst>
                                      </p:cBhvr>
                                      <p:to>
                                        <p:strVal val="visible"/>
                                      </p:to>
                                    </p:set>
                                    <p:animEffect transition="in" filter="dissolve">
                                      <p:cBhvr>
                                        <p:cTn id="34" dur="500"/>
                                        <p:tgtEl>
                                          <p:spTgt spid="3">
                                            <p:txEl>
                                              <p:pRg st="3" end="3"/>
                                            </p:txEl>
                                          </p:spTgt>
                                        </p:tgtEl>
                                      </p:cBhvr>
                                    </p:animEffect>
                                  </p:childTnLst>
                                </p:cTn>
                              </p:par>
                            </p:childTnLst>
                          </p:cTn>
                        </p:par>
                        <p:par>
                          <p:cTn id="35" fill="hold">
                            <p:stCondLst>
                              <p:cond delay="3500"/>
                            </p:stCondLst>
                            <p:childTnLst>
                              <p:par>
                                <p:cTn id="36" presetID="9" presetClass="entr" presetSubtype="0" fill="hold" grpId="0" nodeType="afterEffect">
                                  <p:stCondLst>
                                    <p:cond delay="0"/>
                                  </p:stCondLst>
                                  <p:childTnLst>
                                    <p:set>
                                      <p:cBhvr>
                                        <p:cTn id="37" dur="1" fill="hold">
                                          <p:stCondLst>
                                            <p:cond delay="0"/>
                                          </p:stCondLst>
                                        </p:cTn>
                                        <p:tgtEl>
                                          <p:spTgt spid="3">
                                            <p:txEl>
                                              <p:pRg st="4" end="4"/>
                                            </p:txEl>
                                          </p:spTgt>
                                        </p:tgtEl>
                                        <p:attrNameLst>
                                          <p:attrName>style.visibility</p:attrName>
                                        </p:attrNameLst>
                                      </p:cBhvr>
                                      <p:to>
                                        <p:strVal val="visible"/>
                                      </p:to>
                                    </p:set>
                                    <p:animEffect transition="in" filter="dissolve">
                                      <p:cBhvr>
                                        <p:cTn id="38" dur="500"/>
                                        <p:tgtEl>
                                          <p:spTgt spid="3">
                                            <p:txEl>
                                              <p:pRg st="4" end="4"/>
                                            </p:txEl>
                                          </p:spTgt>
                                        </p:tgtEl>
                                      </p:cBhvr>
                                    </p:animEffect>
                                  </p:childTnLst>
                                </p:cTn>
                              </p:par>
                            </p:childTnLst>
                          </p:cTn>
                        </p:par>
                        <p:par>
                          <p:cTn id="39" fill="hold">
                            <p:stCondLst>
                              <p:cond delay="4000"/>
                            </p:stCondLst>
                            <p:childTnLst>
                              <p:par>
                                <p:cTn id="40" presetID="9" presetClass="entr" presetSubtype="0" fill="hold" grpId="0" nodeType="after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dissolve">
                                      <p:cBhvr>
                                        <p:cTn id="42" dur="500"/>
                                        <p:tgtEl>
                                          <p:spTgt spid="3">
                                            <p:txEl>
                                              <p:pRg st="5" end="5"/>
                                            </p:txEl>
                                          </p:spTgt>
                                        </p:tgtEl>
                                      </p:cBhvr>
                                    </p:animEffect>
                                  </p:childTnLst>
                                </p:cTn>
                              </p:par>
                            </p:childTnLst>
                          </p:cTn>
                        </p:par>
                        <p:par>
                          <p:cTn id="43" fill="hold">
                            <p:stCondLst>
                              <p:cond delay="4500"/>
                            </p:stCondLst>
                            <p:childTnLst>
                              <p:par>
                                <p:cTn id="44" presetID="9" presetClass="entr" presetSubtype="0" fill="hold" grpId="0" nodeType="afterEffect">
                                  <p:stCondLst>
                                    <p:cond delay="0"/>
                                  </p:stCondLst>
                                  <p:childTnLst>
                                    <p:set>
                                      <p:cBhvr>
                                        <p:cTn id="45" dur="1" fill="hold">
                                          <p:stCondLst>
                                            <p:cond delay="0"/>
                                          </p:stCondLst>
                                        </p:cTn>
                                        <p:tgtEl>
                                          <p:spTgt spid="3">
                                            <p:txEl>
                                              <p:pRg st="6" end="6"/>
                                            </p:txEl>
                                          </p:spTgt>
                                        </p:tgtEl>
                                        <p:attrNameLst>
                                          <p:attrName>style.visibility</p:attrName>
                                        </p:attrNameLst>
                                      </p:cBhvr>
                                      <p:to>
                                        <p:strVal val="visible"/>
                                      </p:to>
                                    </p:set>
                                    <p:animEffect transition="in" filter="dissolve">
                                      <p:cBhvr>
                                        <p:cTn id="46" dur="500"/>
                                        <p:tgtEl>
                                          <p:spTgt spid="3">
                                            <p:txEl>
                                              <p:pRg st="6" end="6"/>
                                            </p:txEl>
                                          </p:spTgt>
                                        </p:tgtEl>
                                      </p:cBhvr>
                                    </p:animEffect>
                                  </p:childTnLst>
                                </p:cTn>
                              </p:par>
                            </p:childTnLst>
                          </p:cTn>
                        </p:par>
                      </p:childTnLst>
                    </p:cTn>
                  </p:par>
                  <p:par>
                    <p:cTn id="47" fill="hold">
                      <p:stCondLst>
                        <p:cond delay="indefinite"/>
                      </p:stCondLst>
                      <p:childTnLst>
                        <p:par>
                          <p:cTn id="48" fill="hold">
                            <p:stCondLst>
                              <p:cond delay="0"/>
                            </p:stCondLst>
                            <p:childTnLst>
                              <p:par>
                                <p:cTn id="49" presetID="9" presetClass="entr" presetSubtype="0" fill="hold" grpId="0" nodeType="clickEffect">
                                  <p:stCondLst>
                                    <p:cond delay="0"/>
                                  </p:stCondLst>
                                  <p:childTnLst>
                                    <p:set>
                                      <p:cBhvr>
                                        <p:cTn id="50" dur="1" fill="hold">
                                          <p:stCondLst>
                                            <p:cond delay="0"/>
                                          </p:stCondLst>
                                        </p:cTn>
                                        <p:tgtEl>
                                          <p:spTgt spid="8"/>
                                        </p:tgtEl>
                                        <p:attrNameLst>
                                          <p:attrName>style.visibility</p:attrName>
                                        </p:attrNameLst>
                                      </p:cBhvr>
                                      <p:to>
                                        <p:strVal val="visible"/>
                                      </p:to>
                                    </p:set>
                                    <p:animEffect transition="in" filter="dissolve">
                                      <p:cBhvr>
                                        <p:cTn id="51"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6" grpId="0" animBg="1"/>
      <p:bldP spid="8" grpId="0" animBg="1"/>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7162800" cy="1408176"/>
          </a:xfrm>
        </p:spPr>
        <p:txBody>
          <a:bodyPr>
            <a:normAutofit/>
          </a:bodyPr>
          <a:lstStyle/>
          <a:p>
            <a:pPr eaLnBrk="1" fontAlgn="auto" hangingPunct="1">
              <a:spcAft>
                <a:spcPts val="0"/>
              </a:spcAft>
              <a:defRPr/>
            </a:pPr>
            <a:r>
              <a:rPr lang="en-US" sz="6000" i="1" dirty="0">
                <a:solidFill>
                  <a:schemeClr val="accent1">
                    <a:satMod val="150000"/>
                  </a:schemeClr>
                </a:solidFill>
              </a:rPr>
              <a:t>Conclusion</a:t>
            </a:r>
          </a:p>
        </p:txBody>
      </p:sp>
      <p:sp>
        <p:nvSpPr>
          <p:cNvPr id="3" name="Content Placeholder 2"/>
          <p:cNvSpPr>
            <a:spLocks noGrp="1"/>
          </p:cNvSpPr>
          <p:nvPr>
            <p:ph idx="1"/>
          </p:nvPr>
        </p:nvSpPr>
        <p:spPr>
          <a:xfrm>
            <a:off x="152400" y="1447800"/>
            <a:ext cx="8915400" cy="5410200"/>
          </a:xfrm>
        </p:spPr>
        <p:txBody>
          <a:bodyPr rtlCol="0" anchor="t">
            <a:noAutofit/>
          </a:bodyPr>
          <a:lstStyle/>
          <a:p>
            <a:pPr marL="438912" indent="-320040" eaLnBrk="1" fontAlgn="auto" hangingPunct="1">
              <a:spcBef>
                <a:spcPts val="0"/>
              </a:spcBef>
              <a:spcAft>
                <a:spcPts val="1800"/>
              </a:spcAft>
              <a:buFont typeface="Wingdings 2"/>
              <a:buChar char=""/>
              <a:defRPr/>
            </a:pPr>
            <a:r>
              <a:rPr lang="en-US" sz="3600" b="1" dirty="0">
                <a:effectLst>
                  <a:outerShdw blurRad="38100" dist="38100" dir="2700000" algn="tl">
                    <a:srgbClr val="000000">
                      <a:alpha val="43137"/>
                    </a:srgbClr>
                  </a:outerShdw>
                </a:effectLst>
              </a:rPr>
              <a:t>Is it worth investigating God?</a:t>
            </a:r>
          </a:p>
          <a:p>
            <a:pPr marL="1138237" indent="-571500" eaLnBrk="1" fontAlgn="auto" hangingPunct="1">
              <a:spcBef>
                <a:spcPts val="0"/>
              </a:spcBef>
              <a:spcAft>
                <a:spcPts val="1800"/>
              </a:spcAft>
              <a:buSzPct val="100000"/>
              <a:buFont typeface="Wingdings 2" panose="05020102010507070707" pitchFamily="18" charset="2"/>
              <a:buChar char="R"/>
              <a:defRPr/>
            </a:pPr>
            <a:r>
              <a:rPr lang="en-US" sz="3600" b="1" dirty="0">
                <a:effectLst>
                  <a:outerShdw blurRad="38100" dist="38100" dir="2700000" algn="tl">
                    <a:srgbClr val="000000">
                      <a:alpha val="43137"/>
                    </a:srgbClr>
                  </a:outerShdw>
                </a:effectLst>
              </a:rPr>
              <a:t>Hear:  </a:t>
            </a:r>
            <a:r>
              <a:rPr lang="en-US" sz="3600" b="1" i="1" dirty="0">
                <a:solidFill>
                  <a:srgbClr val="FF9900"/>
                </a:solidFill>
                <a:effectLst>
                  <a:outerShdw blurRad="38100" dist="38100" dir="2700000" algn="tl">
                    <a:srgbClr val="000000">
                      <a:alpha val="43137"/>
                    </a:srgbClr>
                  </a:outerShdw>
                </a:effectLst>
              </a:rPr>
              <a:t>Rom. 10:17</a:t>
            </a:r>
          </a:p>
          <a:p>
            <a:pPr marL="1138237" indent="-571500" eaLnBrk="1" fontAlgn="auto" hangingPunct="1">
              <a:spcBef>
                <a:spcPts val="0"/>
              </a:spcBef>
              <a:spcAft>
                <a:spcPts val="1800"/>
              </a:spcAft>
              <a:buSzPct val="100000"/>
              <a:buFont typeface="Wingdings 2" panose="05020102010507070707" pitchFamily="18" charset="2"/>
              <a:buChar char="R"/>
              <a:defRPr/>
            </a:pPr>
            <a:r>
              <a:rPr lang="en-US" sz="3600" b="1" dirty="0">
                <a:effectLst>
                  <a:outerShdw blurRad="38100" dist="38100" dir="2700000" algn="tl">
                    <a:srgbClr val="000000">
                      <a:alpha val="43137"/>
                    </a:srgbClr>
                  </a:outerShdw>
                </a:effectLst>
              </a:rPr>
              <a:t>Believe:  </a:t>
            </a:r>
            <a:r>
              <a:rPr lang="en-US" sz="3600" b="1" i="1" dirty="0">
                <a:solidFill>
                  <a:srgbClr val="FF9900"/>
                </a:solidFill>
                <a:effectLst>
                  <a:outerShdw blurRad="38100" dist="38100" dir="2700000" algn="tl">
                    <a:srgbClr val="000000">
                      <a:alpha val="43137"/>
                    </a:srgbClr>
                  </a:outerShdw>
                </a:effectLst>
              </a:rPr>
              <a:t>Heb. 11:6; Jn. 8:24</a:t>
            </a:r>
          </a:p>
          <a:p>
            <a:pPr marL="1138237" indent="-571500" eaLnBrk="1" fontAlgn="auto" hangingPunct="1">
              <a:spcBef>
                <a:spcPts val="0"/>
              </a:spcBef>
              <a:spcAft>
                <a:spcPts val="1800"/>
              </a:spcAft>
              <a:buSzPct val="100000"/>
              <a:buFont typeface="Wingdings 2" panose="05020102010507070707" pitchFamily="18" charset="2"/>
              <a:buChar char="R"/>
              <a:defRPr/>
            </a:pPr>
            <a:r>
              <a:rPr lang="en-US" sz="3600" b="1" dirty="0">
                <a:effectLst>
                  <a:outerShdw blurRad="38100" dist="38100" dir="2700000" algn="tl">
                    <a:srgbClr val="000000">
                      <a:alpha val="43137"/>
                    </a:srgbClr>
                  </a:outerShdw>
                </a:effectLst>
              </a:rPr>
              <a:t>Confess:  </a:t>
            </a:r>
            <a:r>
              <a:rPr lang="en-US" sz="3600" b="1" i="1" dirty="0">
                <a:solidFill>
                  <a:srgbClr val="FF9900"/>
                </a:solidFill>
                <a:effectLst>
                  <a:outerShdw blurRad="38100" dist="38100" dir="2700000" algn="tl">
                    <a:srgbClr val="000000">
                      <a:alpha val="43137"/>
                    </a:srgbClr>
                  </a:outerShdw>
                </a:effectLst>
              </a:rPr>
              <a:t>Rom. 10:10; Acts 8:37</a:t>
            </a:r>
          </a:p>
          <a:p>
            <a:pPr marL="1138237" indent="-571500" eaLnBrk="1" fontAlgn="auto" hangingPunct="1">
              <a:spcBef>
                <a:spcPts val="0"/>
              </a:spcBef>
              <a:spcAft>
                <a:spcPts val="1800"/>
              </a:spcAft>
              <a:buSzPct val="100000"/>
              <a:buFont typeface="Wingdings 2" panose="05020102010507070707" pitchFamily="18" charset="2"/>
              <a:buChar char="R"/>
              <a:defRPr/>
            </a:pPr>
            <a:r>
              <a:rPr lang="en-US" sz="3600" b="1" dirty="0">
                <a:effectLst>
                  <a:outerShdw blurRad="38100" dist="38100" dir="2700000" algn="tl">
                    <a:srgbClr val="000000">
                      <a:alpha val="43137"/>
                    </a:srgbClr>
                  </a:outerShdw>
                </a:effectLst>
              </a:rPr>
              <a:t>Repent:  </a:t>
            </a:r>
            <a:r>
              <a:rPr lang="en-US" sz="3600" b="1" i="1" dirty="0">
                <a:solidFill>
                  <a:srgbClr val="FF9900"/>
                </a:solidFill>
                <a:effectLst>
                  <a:outerShdw blurRad="38100" dist="38100" dir="2700000" algn="tl">
                    <a:srgbClr val="000000">
                      <a:alpha val="43137"/>
                    </a:srgbClr>
                  </a:outerShdw>
                </a:effectLst>
              </a:rPr>
              <a:t>Acts 17:30</a:t>
            </a:r>
          </a:p>
          <a:p>
            <a:pPr marL="1138237" indent="-571500" eaLnBrk="1" fontAlgn="auto" hangingPunct="1">
              <a:spcBef>
                <a:spcPts val="0"/>
              </a:spcBef>
              <a:spcAft>
                <a:spcPts val="1800"/>
              </a:spcAft>
              <a:buSzPct val="100000"/>
              <a:buFont typeface="Wingdings 2" panose="05020102010507070707" pitchFamily="18" charset="2"/>
              <a:buChar char="R"/>
              <a:defRPr/>
            </a:pPr>
            <a:r>
              <a:rPr lang="en-US" sz="3600" b="1" dirty="0">
                <a:effectLst>
                  <a:outerShdw blurRad="38100" dist="38100" dir="2700000" algn="tl">
                    <a:srgbClr val="000000">
                      <a:alpha val="43137"/>
                    </a:srgbClr>
                  </a:outerShdw>
                </a:effectLst>
              </a:rPr>
              <a:t>Baptism:  </a:t>
            </a:r>
            <a:r>
              <a:rPr lang="en-US" sz="3600" b="1" i="1" dirty="0">
                <a:solidFill>
                  <a:srgbClr val="FF9900"/>
                </a:solidFill>
                <a:effectLst>
                  <a:outerShdw blurRad="38100" dist="38100" dir="2700000" algn="tl">
                    <a:srgbClr val="000000">
                      <a:alpha val="43137"/>
                    </a:srgbClr>
                  </a:outerShdw>
                </a:effectLst>
              </a:rPr>
              <a:t>Acts 22:16; Gal. 3:26-27</a:t>
            </a:r>
          </a:p>
          <a:p>
            <a:pPr marL="1138237" indent="-571500" eaLnBrk="1" fontAlgn="auto" hangingPunct="1">
              <a:spcBef>
                <a:spcPts val="0"/>
              </a:spcBef>
              <a:spcAft>
                <a:spcPts val="1800"/>
              </a:spcAft>
              <a:buSzPct val="100000"/>
              <a:buFont typeface="Wingdings 2" panose="05020102010507070707" pitchFamily="18" charset="2"/>
              <a:buChar char="R"/>
              <a:defRPr/>
            </a:pPr>
            <a:r>
              <a:rPr lang="en-US" sz="3600" b="1" dirty="0">
                <a:effectLst>
                  <a:outerShdw blurRad="38100" dist="38100" dir="2700000" algn="tl">
                    <a:srgbClr val="000000">
                      <a:alpha val="43137"/>
                    </a:srgbClr>
                  </a:outerShdw>
                </a:effectLst>
              </a:rPr>
              <a:t>Saved:  </a:t>
            </a:r>
            <a:r>
              <a:rPr lang="en-US" sz="3600" b="1" i="1" dirty="0">
                <a:solidFill>
                  <a:srgbClr val="FF9900"/>
                </a:solidFill>
                <a:effectLst>
                  <a:outerShdw blurRad="38100" dist="38100" dir="2700000" algn="tl">
                    <a:srgbClr val="000000">
                      <a:alpha val="43137"/>
                    </a:srgbClr>
                  </a:outerShdw>
                </a:effectLst>
              </a:rPr>
              <a:t>Acts 2:47; Col. 1:20-23</a:t>
            </a:r>
            <a:endParaRPr lang="en-US" b="1" i="1" dirty="0">
              <a:solidFill>
                <a:srgbClr val="FF9900"/>
              </a:solidFill>
              <a:effectLst>
                <a:outerShdw blurRad="38100" dist="38100" dir="2700000" algn="tl">
                  <a:srgbClr val="000000">
                    <a:alpha val="43137"/>
                  </a:srgbClr>
                </a:outerShdw>
              </a:effectLst>
            </a:endParaRPr>
          </a:p>
        </p:txBody>
      </p:sp>
      <p:pic>
        <p:nvPicPr>
          <p:cNvPr id="4" name="Picture 4" descr="bibl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39000" y="0"/>
            <a:ext cx="1905000" cy="1412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p:cNvSpPr>
            <a:spLocks noGrp="1"/>
          </p:cNvSpPr>
          <p:nvPr>
            <p:ph type="sldNum" sz="quarter" idx="12"/>
          </p:nvPr>
        </p:nvSpPr>
        <p:spPr/>
        <p:txBody>
          <a:bodyPr/>
          <a:lstStyle/>
          <a:p>
            <a:fld id="{5CEC1A6A-70AC-463E-A1A3-9CAEA59878E1}" type="slidenum">
              <a:rPr lang="en-US" altLang="en-US" smtClean="0"/>
              <a:pPr/>
              <a:t>16</a:t>
            </a:fld>
            <a:endParaRPr lang="en-US" altLang="en-US" dirty="0"/>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nodeType="afterEffect">
                                  <p:stCondLst>
                                    <p:cond delay="0"/>
                                  </p:stCondLst>
                                  <p:childTnLst>
                                    <p:set>
                                      <p:cBhvr>
                                        <p:cTn id="6" dur="1" fill="hold">
                                          <p:stCondLst>
                                            <p:cond delay="499"/>
                                          </p:stCondLst>
                                        </p:cTn>
                                        <p:tgtEl>
                                          <p:spTgt spid="4"/>
                                        </p:tgtEl>
                                        <p:attrNameLst>
                                          <p:attrName>style.visibility</p:attrName>
                                        </p:attrNameLst>
                                      </p:cBhvr>
                                      <p:to>
                                        <p:strVal val="visible"/>
                                      </p:to>
                                    </p:set>
                                  </p:childTnLst>
                                </p:cTn>
                              </p:par>
                            </p:childTnLst>
                          </p:cTn>
                        </p:par>
                        <p:par>
                          <p:cTn id="7" fill="hold" nodeType="afterGroup">
                            <p:stCondLst>
                              <p:cond delay="500"/>
                            </p:stCondLst>
                            <p:childTnLst>
                              <p:par>
                                <p:cTn id="8" presetID="1" presetClass="entr" presetSubtype="0" fill="hold" nodeType="afterEffect">
                                  <p:stCondLst>
                                    <p:cond delay="0"/>
                                  </p:stCondLst>
                                  <p:childTnLst>
                                    <p:set>
                                      <p:cBhvr>
                                        <p:cTn id="9" dur="1" fill="hold">
                                          <p:stCondLst>
                                            <p:cond delay="499"/>
                                          </p:stCondLst>
                                        </p:cTn>
                                        <p:tgtEl>
                                          <p:spTgt spid="2"/>
                                        </p:tgtEl>
                                        <p:attrNameLst>
                                          <p:attrName>style.visibility</p:attrName>
                                        </p:attrNameLst>
                                      </p:cBhvr>
                                      <p:to>
                                        <p:strVal val="visible"/>
                                      </p:to>
                                    </p:set>
                                  </p:childTnLst>
                                </p:cTn>
                              </p:par>
                            </p:childTnLst>
                          </p:cTn>
                        </p:par>
                        <p:par>
                          <p:cTn id="10" fill="hold" nodeType="afterGroup">
                            <p:stCondLst>
                              <p:cond delay="1000"/>
                            </p:stCondLst>
                            <p:childTnLst>
                              <p:par>
                                <p:cTn id="11" presetID="9" presetClass="entr" presetSubtype="0" fill="hold" grpId="0" nodeType="after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dissolve">
                                      <p:cBhvr>
                                        <p:cTn id="13" dur="500"/>
                                        <p:tgtEl>
                                          <p:spTgt spid="3">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9" presetClass="entr" presetSubtype="0"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dissolve">
                                      <p:cBhvr>
                                        <p:cTn id="18" dur="500"/>
                                        <p:tgtEl>
                                          <p:spTgt spid="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9" presetClass="entr" presetSubtype="0"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dissolv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9"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dissolve">
                                      <p:cBhvr>
                                        <p:cTn id="28" dur="500"/>
                                        <p:tgtEl>
                                          <p:spTgt spid="3">
                                            <p:txEl>
                                              <p:pRg st="3" end="3"/>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9" presetClass="entr" presetSubtype="0" fill="hold" grpId="0" nodeType="click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Effect transition="in" filter="dissolve">
                                      <p:cBhvr>
                                        <p:cTn id="33" dur="500"/>
                                        <p:tgtEl>
                                          <p:spTgt spid="3">
                                            <p:txEl>
                                              <p:pRg st="4" end="4"/>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9" presetClass="entr" presetSubtype="0" fill="hold" grpId="0" nodeType="clickEffect">
                                  <p:stCondLst>
                                    <p:cond delay="0"/>
                                  </p:stCondLst>
                                  <p:childTnLst>
                                    <p:set>
                                      <p:cBhvr>
                                        <p:cTn id="37" dur="1" fill="hold">
                                          <p:stCondLst>
                                            <p:cond delay="0"/>
                                          </p:stCondLst>
                                        </p:cTn>
                                        <p:tgtEl>
                                          <p:spTgt spid="3">
                                            <p:txEl>
                                              <p:pRg st="5" end="5"/>
                                            </p:txEl>
                                          </p:spTgt>
                                        </p:tgtEl>
                                        <p:attrNameLst>
                                          <p:attrName>style.visibility</p:attrName>
                                        </p:attrNameLst>
                                      </p:cBhvr>
                                      <p:to>
                                        <p:strVal val="visible"/>
                                      </p:to>
                                    </p:set>
                                    <p:animEffect transition="in" filter="dissolve">
                                      <p:cBhvr>
                                        <p:cTn id="38" dur="500"/>
                                        <p:tgtEl>
                                          <p:spTgt spid="3">
                                            <p:txEl>
                                              <p:pRg st="5" end="5"/>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9" presetClass="entr" presetSubtype="0"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Effect transition="in" filter="dissolve">
                                      <p:cBhvr>
                                        <p:cTn id="43"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utoUpdateAnimBg="0" advAuto="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7162800" cy="1408176"/>
          </a:xfrm>
        </p:spPr>
        <p:txBody>
          <a:bodyPr>
            <a:normAutofit/>
          </a:bodyPr>
          <a:lstStyle/>
          <a:p>
            <a:pPr eaLnBrk="1" fontAlgn="auto" hangingPunct="1">
              <a:spcAft>
                <a:spcPts val="0"/>
              </a:spcAft>
              <a:defRPr/>
            </a:pPr>
            <a:r>
              <a:rPr lang="en-US" sz="5400" dirty="0">
                <a:solidFill>
                  <a:schemeClr val="accent1">
                    <a:satMod val="150000"/>
                  </a:schemeClr>
                </a:solidFill>
              </a:rPr>
              <a:t>Introduction</a:t>
            </a:r>
          </a:p>
        </p:txBody>
      </p:sp>
      <p:sp>
        <p:nvSpPr>
          <p:cNvPr id="3" name="Content Placeholder 2"/>
          <p:cNvSpPr>
            <a:spLocks noGrp="1"/>
          </p:cNvSpPr>
          <p:nvPr>
            <p:ph idx="1"/>
          </p:nvPr>
        </p:nvSpPr>
        <p:spPr>
          <a:xfrm>
            <a:off x="-34636" y="1524000"/>
            <a:ext cx="9144000" cy="3657600"/>
          </a:xfrm>
        </p:spPr>
        <p:txBody>
          <a:bodyPr rtlCol="0" anchor="t">
            <a:noAutofit/>
          </a:bodyPr>
          <a:lstStyle/>
          <a:p>
            <a:pPr marL="438912" indent="-320040" eaLnBrk="1" fontAlgn="auto" hangingPunct="1">
              <a:spcBef>
                <a:spcPts val="0"/>
              </a:spcBef>
              <a:spcAft>
                <a:spcPts val="1200"/>
              </a:spcAft>
              <a:buFont typeface="Wingdings 2"/>
              <a:buChar char=""/>
              <a:defRPr/>
            </a:pPr>
            <a:r>
              <a:rPr lang="en-US" b="1" dirty="0">
                <a:effectLst>
                  <a:outerShdw blurRad="38100" dist="38100" dir="2700000" algn="tl">
                    <a:srgbClr val="000000">
                      <a:alpha val="43137"/>
                    </a:srgbClr>
                  </a:outerShdw>
                </a:effectLst>
              </a:rPr>
              <a:t>We live in the most wealthy and free society on Earth; but we still need answers to life’s biggest questions:</a:t>
            </a:r>
            <a:endParaRPr lang="en-US" b="1" i="1" dirty="0">
              <a:solidFill>
                <a:srgbClr val="FF9900"/>
              </a:solidFill>
              <a:effectLst>
                <a:outerShdw blurRad="38100" dist="38100" dir="2700000" algn="tl">
                  <a:srgbClr val="000000">
                    <a:alpha val="43137"/>
                  </a:srgbClr>
                </a:outerShdw>
              </a:effectLst>
            </a:endParaRPr>
          </a:p>
        </p:txBody>
      </p:sp>
      <p:pic>
        <p:nvPicPr>
          <p:cNvPr id="4" name="Picture 4" descr="bibl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239000" y="0"/>
            <a:ext cx="1905000" cy="1412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p:cNvSpPr>
            <a:spLocks noGrp="1"/>
          </p:cNvSpPr>
          <p:nvPr>
            <p:ph type="sldNum" sz="quarter" idx="12"/>
          </p:nvPr>
        </p:nvSpPr>
        <p:spPr/>
        <p:txBody>
          <a:bodyPr/>
          <a:lstStyle/>
          <a:p>
            <a:fld id="{8A12D182-E177-439E-963A-8290377CD485}" type="slidenum">
              <a:rPr lang="en-US" altLang="en-US" smtClean="0"/>
              <a:pPr/>
              <a:t>2</a:t>
            </a:fld>
            <a:endParaRPr lang="en-US" altLang="en-US" dirty="0"/>
          </a:p>
        </p:txBody>
      </p:sp>
      <p:sp>
        <p:nvSpPr>
          <p:cNvPr id="10" name="Content Placeholder 2"/>
          <p:cNvSpPr txBox="1">
            <a:spLocks/>
          </p:cNvSpPr>
          <p:nvPr/>
        </p:nvSpPr>
        <p:spPr bwMode="auto">
          <a:xfrm>
            <a:off x="-11724" y="5524500"/>
            <a:ext cx="9121087" cy="1257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54864" tIns="91440" rIns="91440" bIns="45720" numCol="1" rtlCol="0" anchor="t" anchorCtr="0" compatLnSpc="1">
            <a:prstTxWarp prst="textNoShape">
              <a:avLst/>
            </a:prstTxWarp>
            <a:noAutofit/>
          </a:bodyPr>
          <a:lstStyle>
            <a:lvl1pPr marL="438150" indent="-319088" algn="l" rtl="0" eaLnBrk="0" fontAlgn="base" hangingPunct="0">
              <a:spcBef>
                <a:spcPct val="0"/>
              </a:spcBef>
              <a:spcAft>
                <a:spcPct val="0"/>
              </a:spcAft>
              <a:buClr>
                <a:schemeClr val="accent1"/>
              </a:buClr>
              <a:buSzPct val="80000"/>
              <a:buFont typeface="Wingdings 2" panose="05020102010507070707" pitchFamily="18" charset="2"/>
              <a:buChar char=""/>
              <a:defRPr sz="3200" kern="1200">
                <a:solidFill>
                  <a:schemeClr val="tx1"/>
                </a:solidFill>
                <a:latin typeface="+mn-lt"/>
                <a:ea typeface="+mn-ea"/>
                <a:cs typeface="+mn-cs"/>
              </a:defRPr>
            </a:lvl1pPr>
            <a:lvl2pPr marL="730250" indent="-273050" algn="l" rtl="0" eaLnBrk="0" fontAlgn="base" hangingPunct="0">
              <a:spcBef>
                <a:spcPct val="20000"/>
              </a:spcBef>
              <a:spcAft>
                <a:spcPct val="0"/>
              </a:spcAft>
              <a:buClr>
                <a:schemeClr val="accent2"/>
              </a:buClr>
              <a:buSzPct val="90000"/>
              <a:buFont typeface="Wingdings" panose="05000000000000000000" pitchFamily="2" charset="2"/>
              <a:buChar char=""/>
              <a:defRPr sz="2800" kern="1200">
                <a:solidFill>
                  <a:schemeClr val="tx1"/>
                </a:solidFill>
                <a:latin typeface="+mn-lt"/>
                <a:ea typeface="+mn-ea"/>
                <a:cs typeface="+mn-cs"/>
              </a:defRPr>
            </a:lvl2pPr>
            <a:lvl3pPr marL="995363" indent="-228600" algn="l" rtl="0" eaLnBrk="0" fontAlgn="base" hangingPunct="0">
              <a:spcBef>
                <a:spcPct val="20000"/>
              </a:spcBef>
              <a:spcAft>
                <a:spcPct val="0"/>
              </a:spcAft>
              <a:buClr>
                <a:srgbClr val="E66C7D"/>
              </a:buClr>
              <a:buFont typeface="Arial" panose="020B0604020202020204" pitchFamily="34" charset="0"/>
              <a:buChar char="▪"/>
              <a:defRPr sz="2400" kern="1200">
                <a:solidFill>
                  <a:schemeClr val="tx1"/>
                </a:solidFill>
                <a:latin typeface="+mn-lt"/>
                <a:ea typeface="+mn-ea"/>
                <a:cs typeface="+mn-cs"/>
              </a:defRPr>
            </a:lvl3pPr>
            <a:lvl4pPr marL="1216025" indent="-182563" algn="l" rtl="0" eaLnBrk="0" fontAlgn="base" hangingPunct="0">
              <a:spcBef>
                <a:spcPct val="20000"/>
              </a:spcBef>
              <a:spcAft>
                <a:spcPct val="0"/>
              </a:spcAft>
              <a:buClr>
                <a:srgbClr val="6BB76D"/>
              </a:buClr>
              <a:buFont typeface="Arial" panose="020B0604020202020204" pitchFamily="34" charset="0"/>
              <a:buChar char="▪"/>
              <a:defRPr sz="2000" kern="1200">
                <a:solidFill>
                  <a:schemeClr val="tx1"/>
                </a:solidFill>
                <a:latin typeface="+mn-lt"/>
                <a:ea typeface="+mn-ea"/>
                <a:cs typeface="+mn-cs"/>
              </a:defRPr>
            </a:lvl4pPr>
            <a:lvl5pPr marL="1425575" indent="-182563" algn="l" rtl="0" eaLnBrk="0" fontAlgn="base" hangingPunct="0">
              <a:spcBef>
                <a:spcPct val="20000"/>
              </a:spcBef>
              <a:spcAft>
                <a:spcPct val="0"/>
              </a:spcAft>
              <a:buClr>
                <a:srgbClr val="E88651"/>
              </a:buClr>
              <a:buFont typeface="Wingdings 3" panose="05040102010807070707" pitchFamily="18" charset="2"/>
              <a:buChar char=""/>
              <a:defRPr lang="en-US" sz="2000" kern="120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a:lstStyle>
          <a:p>
            <a:pPr marL="438912" indent="-320040" eaLnBrk="1" fontAlgn="auto" hangingPunct="1">
              <a:spcBef>
                <a:spcPts val="0"/>
              </a:spcBef>
              <a:spcAft>
                <a:spcPts val="1200"/>
              </a:spcAft>
              <a:buFont typeface="Wingdings 2"/>
              <a:buChar char=""/>
              <a:defRPr/>
            </a:pPr>
            <a:r>
              <a:rPr lang="en-US" b="1" dirty="0">
                <a:effectLst>
                  <a:outerShdw blurRad="38100" dist="38100" dir="2700000" algn="tl">
                    <a:srgbClr val="000000">
                      <a:alpha val="43137"/>
                    </a:srgbClr>
                  </a:outerShdw>
                </a:effectLst>
              </a:rPr>
              <a:t>Let’s take a few minutes to address these ques-</a:t>
            </a:r>
            <a:r>
              <a:rPr lang="en-US" b="1" dirty="0" err="1">
                <a:effectLst>
                  <a:outerShdw blurRad="38100" dist="38100" dir="2700000" algn="tl">
                    <a:srgbClr val="000000">
                      <a:alpha val="43137"/>
                    </a:srgbClr>
                  </a:outerShdw>
                </a:effectLst>
              </a:rPr>
              <a:t>tions</a:t>
            </a:r>
            <a:r>
              <a:rPr lang="en-US" b="1" dirty="0">
                <a:effectLst>
                  <a:outerShdw blurRad="38100" dist="38100" dir="2700000" algn="tl">
                    <a:srgbClr val="000000">
                      <a:alpha val="43137"/>
                    </a:srgbClr>
                  </a:outerShdw>
                </a:effectLst>
              </a:rPr>
              <a:t> and consider…</a:t>
            </a:r>
            <a:endParaRPr lang="en-US" b="1" i="1" dirty="0">
              <a:solidFill>
                <a:srgbClr val="FF9900"/>
              </a:solidFill>
              <a:effectLst>
                <a:outerShdw blurRad="38100" dist="38100" dir="2700000" algn="tl">
                  <a:srgbClr val="000000">
                    <a:alpha val="43137"/>
                  </a:srgbClr>
                </a:outerShdw>
              </a:effectLst>
            </a:endParaRPr>
          </a:p>
        </p:txBody>
      </p:sp>
      <p:sp>
        <p:nvSpPr>
          <p:cNvPr id="9" name="Content Placeholder 2"/>
          <p:cNvSpPr txBox="1">
            <a:spLocks/>
          </p:cNvSpPr>
          <p:nvPr/>
        </p:nvSpPr>
        <p:spPr bwMode="auto">
          <a:xfrm>
            <a:off x="228600" y="3352800"/>
            <a:ext cx="8763000" cy="16831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54864" tIns="91440" rIns="91440" bIns="45720" numCol="1" rtlCol="0" anchor="t" anchorCtr="0" compatLnSpc="1">
            <a:prstTxWarp prst="textNoShape">
              <a:avLst/>
            </a:prstTxWarp>
            <a:noAutofit/>
          </a:bodyPr>
          <a:lstStyle>
            <a:lvl1pPr marL="438150" indent="-319088" algn="l" rtl="0" eaLnBrk="0" fontAlgn="base" hangingPunct="0">
              <a:spcBef>
                <a:spcPct val="0"/>
              </a:spcBef>
              <a:spcAft>
                <a:spcPct val="0"/>
              </a:spcAft>
              <a:buClr>
                <a:schemeClr val="accent1"/>
              </a:buClr>
              <a:buSzPct val="80000"/>
              <a:buFont typeface="Wingdings 2" panose="05020102010507070707" pitchFamily="18" charset="2"/>
              <a:buChar char=""/>
              <a:defRPr sz="3200" kern="1200">
                <a:solidFill>
                  <a:schemeClr val="tx1"/>
                </a:solidFill>
                <a:latin typeface="+mn-lt"/>
                <a:ea typeface="+mn-ea"/>
                <a:cs typeface="+mn-cs"/>
              </a:defRPr>
            </a:lvl1pPr>
            <a:lvl2pPr marL="730250" indent="-273050" algn="l" rtl="0" eaLnBrk="0" fontAlgn="base" hangingPunct="0">
              <a:spcBef>
                <a:spcPct val="20000"/>
              </a:spcBef>
              <a:spcAft>
                <a:spcPct val="0"/>
              </a:spcAft>
              <a:buClr>
                <a:schemeClr val="accent2"/>
              </a:buClr>
              <a:buSzPct val="90000"/>
              <a:buFont typeface="Wingdings" panose="05000000000000000000" pitchFamily="2" charset="2"/>
              <a:buChar char=""/>
              <a:defRPr sz="2800" kern="1200">
                <a:solidFill>
                  <a:schemeClr val="tx1"/>
                </a:solidFill>
                <a:latin typeface="+mn-lt"/>
                <a:ea typeface="+mn-ea"/>
                <a:cs typeface="+mn-cs"/>
              </a:defRPr>
            </a:lvl2pPr>
            <a:lvl3pPr marL="995363" indent="-228600" algn="l" rtl="0" eaLnBrk="0" fontAlgn="base" hangingPunct="0">
              <a:spcBef>
                <a:spcPct val="20000"/>
              </a:spcBef>
              <a:spcAft>
                <a:spcPct val="0"/>
              </a:spcAft>
              <a:buClr>
                <a:srgbClr val="E66C7D"/>
              </a:buClr>
              <a:buFont typeface="Arial" panose="020B0604020202020204" pitchFamily="34" charset="0"/>
              <a:buChar char="▪"/>
              <a:defRPr sz="2400" kern="1200">
                <a:solidFill>
                  <a:schemeClr val="tx1"/>
                </a:solidFill>
                <a:latin typeface="+mn-lt"/>
                <a:ea typeface="+mn-ea"/>
                <a:cs typeface="+mn-cs"/>
              </a:defRPr>
            </a:lvl3pPr>
            <a:lvl4pPr marL="1216025" indent="-182563" algn="l" rtl="0" eaLnBrk="0" fontAlgn="base" hangingPunct="0">
              <a:spcBef>
                <a:spcPct val="20000"/>
              </a:spcBef>
              <a:spcAft>
                <a:spcPct val="0"/>
              </a:spcAft>
              <a:buClr>
                <a:srgbClr val="6BB76D"/>
              </a:buClr>
              <a:buFont typeface="Arial" panose="020B0604020202020204" pitchFamily="34" charset="0"/>
              <a:buChar char="▪"/>
              <a:defRPr sz="2000" kern="1200">
                <a:solidFill>
                  <a:schemeClr val="tx1"/>
                </a:solidFill>
                <a:latin typeface="+mn-lt"/>
                <a:ea typeface="+mn-ea"/>
                <a:cs typeface="+mn-cs"/>
              </a:defRPr>
            </a:lvl4pPr>
            <a:lvl5pPr marL="1425575" indent="-182563" algn="l" rtl="0" eaLnBrk="0" fontAlgn="base" hangingPunct="0">
              <a:spcBef>
                <a:spcPct val="20000"/>
              </a:spcBef>
              <a:spcAft>
                <a:spcPct val="0"/>
              </a:spcAft>
              <a:buClr>
                <a:srgbClr val="E88651"/>
              </a:buClr>
              <a:buFont typeface="Wingdings 3" panose="05040102010807070707" pitchFamily="18" charset="2"/>
              <a:buChar char=""/>
              <a:defRPr lang="en-US" sz="2000" kern="120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a:lstStyle>
          <a:p>
            <a:pPr marL="935037" indent="-457200" eaLnBrk="1" fontAlgn="auto" hangingPunct="1">
              <a:spcBef>
                <a:spcPts val="0"/>
              </a:spcBef>
              <a:spcAft>
                <a:spcPts val="1200"/>
              </a:spcAft>
              <a:buSzPct val="100000"/>
              <a:buFont typeface="Wingdings 2" panose="05020102010507070707" pitchFamily="18" charset="2"/>
              <a:buChar char="E"/>
              <a:defRPr/>
            </a:pPr>
            <a:r>
              <a:rPr lang="en-US" b="1" i="1" dirty="0">
                <a:effectLst>
                  <a:outerShdw blurRad="38100" dist="38100" dir="2700000" algn="tl">
                    <a:srgbClr val="000000">
                      <a:alpha val="43137"/>
                    </a:srgbClr>
                  </a:outerShdw>
                </a:effectLst>
              </a:rPr>
              <a:t>How did I get here?</a:t>
            </a:r>
          </a:p>
          <a:p>
            <a:pPr marL="935037" indent="-457200" eaLnBrk="1" fontAlgn="auto" hangingPunct="1">
              <a:spcBef>
                <a:spcPts val="0"/>
              </a:spcBef>
              <a:spcAft>
                <a:spcPts val="1200"/>
              </a:spcAft>
              <a:buSzPct val="100000"/>
              <a:buFont typeface="Wingdings 2" panose="05020102010507070707" pitchFamily="18" charset="2"/>
              <a:buChar char="E"/>
              <a:defRPr/>
            </a:pPr>
            <a:r>
              <a:rPr lang="en-US" b="1" i="1" dirty="0">
                <a:effectLst>
                  <a:outerShdw blurRad="38100" dist="38100" dir="2700000" algn="tl">
                    <a:srgbClr val="000000">
                      <a:alpha val="43137"/>
                    </a:srgbClr>
                  </a:outerShdw>
                </a:effectLst>
              </a:rPr>
              <a:t>Why am I here?</a:t>
            </a:r>
          </a:p>
          <a:p>
            <a:pPr marL="935037" indent="-457200" eaLnBrk="1" fontAlgn="auto" hangingPunct="1">
              <a:spcBef>
                <a:spcPts val="0"/>
              </a:spcBef>
              <a:spcAft>
                <a:spcPts val="1200"/>
              </a:spcAft>
              <a:buSzPct val="100000"/>
              <a:buFont typeface="Wingdings 2" panose="05020102010507070707" pitchFamily="18" charset="2"/>
              <a:buChar char="E"/>
              <a:defRPr/>
            </a:pPr>
            <a:r>
              <a:rPr lang="en-US" b="1" i="1" dirty="0">
                <a:effectLst>
                  <a:outerShdw blurRad="38100" dist="38100" dir="2700000" algn="tl">
                    <a:srgbClr val="000000">
                      <a:alpha val="43137"/>
                    </a:srgbClr>
                  </a:outerShdw>
                </a:effectLst>
              </a:rPr>
              <a:t>What’s life really all about?</a:t>
            </a:r>
            <a:endParaRPr lang="en-US" b="1" i="1" dirty="0">
              <a:solidFill>
                <a:srgbClr val="FF99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685847503"/>
      </p:ext>
    </p:extLst>
  </p:cSld>
  <p:clrMapOvr>
    <a:masterClrMapping/>
  </p:clrMapOvr>
  <p:transition>
    <p:wedg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0" presetClass="entr" presetSubtype="0" decel="100000"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strVal val="#ppt_w+.3"/>
                                          </p:val>
                                        </p:tav>
                                        <p:tav tm="100000">
                                          <p:val>
                                            <p:strVal val="#ppt_w"/>
                                          </p:val>
                                        </p:tav>
                                      </p:tavLst>
                                    </p:anim>
                                    <p:anim calcmode="lin" valueType="num">
                                      <p:cBhvr>
                                        <p:cTn id="8" dur="1000" fill="hold"/>
                                        <p:tgtEl>
                                          <p:spTgt spid="4"/>
                                        </p:tgtEl>
                                        <p:attrNameLst>
                                          <p:attrName>ppt_h</p:attrName>
                                        </p:attrNameLst>
                                      </p:cBhvr>
                                      <p:tavLst>
                                        <p:tav tm="0">
                                          <p:val>
                                            <p:strVal val="#ppt_h"/>
                                          </p:val>
                                        </p:tav>
                                        <p:tav tm="100000">
                                          <p:val>
                                            <p:strVal val="#ppt_h"/>
                                          </p:val>
                                        </p:tav>
                                      </p:tavLst>
                                    </p:anim>
                                    <p:animEffect transition="in" filter="fade">
                                      <p:cBhvr>
                                        <p:cTn id="9" dur="1000"/>
                                        <p:tgtEl>
                                          <p:spTgt spid="4"/>
                                        </p:tgtEl>
                                      </p:cBhvr>
                                    </p:animEffect>
                                  </p:childTnLst>
                                </p:cTn>
                              </p:par>
                              <p:par>
                                <p:cTn id="10" presetID="50" presetClass="entr" presetSubtype="0" decel="100000" fill="hold" nodeType="withEffect">
                                  <p:stCondLst>
                                    <p:cond delay="0"/>
                                  </p:stCondLst>
                                  <p:childTnLst>
                                    <p:set>
                                      <p:cBhvr>
                                        <p:cTn id="11" dur="1" fill="hold">
                                          <p:stCondLst>
                                            <p:cond delay="0"/>
                                          </p:stCondLst>
                                        </p:cTn>
                                        <p:tgtEl>
                                          <p:spTgt spid="2"/>
                                        </p:tgtEl>
                                        <p:attrNameLst>
                                          <p:attrName>style.visibility</p:attrName>
                                        </p:attrNameLst>
                                      </p:cBhvr>
                                      <p:to>
                                        <p:strVal val="visible"/>
                                      </p:to>
                                    </p:set>
                                    <p:anim calcmode="lin" valueType="num">
                                      <p:cBhvr>
                                        <p:cTn id="12" dur="1000" fill="hold"/>
                                        <p:tgtEl>
                                          <p:spTgt spid="2"/>
                                        </p:tgtEl>
                                        <p:attrNameLst>
                                          <p:attrName>ppt_w</p:attrName>
                                        </p:attrNameLst>
                                      </p:cBhvr>
                                      <p:tavLst>
                                        <p:tav tm="0">
                                          <p:val>
                                            <p:strVal val="#ppt_w+.3"/>
                                          </p:val>
                                        </p:tav>
                                        <p:tav tm="100000">
                                          <p:val>
                                            <p:strVal val="#ppt_w"/>
                                          </p:val>
                                        </p:tav>
                                      </p:tavLst>
                                    </p:anim>
                                    <p:anim calcmode="lin" valueType="num">
                                      <p:cBhvr>
                                        <p:cTn id="13" dur="1000" fill="hold"/>
                                        <p:tgtEl>
                                          <p:spTgt spid="2"/>
                                        </p:tgtEl>
                                        <p:attrNameLst>
                                          <p:attrName>ppt_h</p:attrName>
                                        </p:attrNameLst>
                                      </p:cBhvr>
                                      <p:tavLst>
                                        <p:tav tm="0">
                                          <p:val>
                                            <p:strVal val="#ppt_h"/>
                                          </p:val>
                                        </p:tav>
                                        <p:tav tm="100000">
                                          <p:val>
                                            <p:strVal val="#ppt_h"/>
                                          </p:val>
                                        </p:tav>
                                      </p:tavLst>
                                    </p:anim>
                                    <p:animEffect transition="in" filter="fade">
                                      <p:cBhvr>
                                        <p:cTn id="14" dur="1000"/>
                                        <p:tgtEl>
                                          <p:spTgt spid="2"/>
                                        </p:tgtEl>
                                      </p:cBhvr>
                                    </p:animEffect>
                                  </p:childTnLst>
                                </p:cTn>
                              </p:par>
                            </p:childTnLst>
                          </p:cTn>
                        </p:par>
                        <p:par>
                          <p:cTn id="15" fill="hold">
                            <p:stCondLst>
                              <p:cond delay="1000"/>
                            </p:stCondLst>
                            <p:childTnLst>
                              <p:par>
                                <p:cTn id="16" presetID="9" presetClass="entr" presetSubtype="0" fill="hold" grpId="0" nodeType="afterEffect">
                                  <p:stCondLst>
                                    <p:cond delay="0"/>
                                  </p:stCondLst>
                                  <p:childTnLst>
                                    <p:set>
                                      <p:cBhvr>
                                        <p:cTn id="17" dur="1" fill="hold">
                                          <p:stCondLst>
                                            <p:cond delay="0"/>
                                          </p:stCondLst>
                                        </p:cTn>
                                        <p:tgtEl>
                                          <p:spTgt spid="3">
                                            <p:txEl>
                                              <p:pRg st="0" end="0"/>
                                            </p:txEl>
                                          </p:spTgt>
                                        </p:tgtEl>
                                        <p:attrNameLst>
                                          <p:attrName>style.visibility</p:attrName>
                                        </p:attrNameLst>
                                      </p:cBhvr>
                                      <p:to>
                                        <p:strVal val="visible"/>
                                      </p:to>
                                    </p:set>
                                    <p:animEffect transition="in" filter="dissolve">
                                      <p:cBhvr>
                                        <p:cTn id="18" dur="500"/>
                                        <p:tgtEl>
                                          <p:spTgt spid="3">
                                            <p:txEl>
                                              <p:pRg st="0" end="0"/>
                                            </p:txEl>
                                          </p:spTgt>
                                        </p:tgtEl>
                                      </p:cBhvr>
                                    </p:animEffect>
                                  </p:childTnLst>
                                </p:cTn>
                              </p:par>
                            </p:childTnLst>
                          </p:cTn>
                        </p:par>
                        <p:par>
                          <p:cTn id="19" fill="hold">
                            <p:stCondLst>
                              <p:cond delay="2000"/>
                            </p:stCondLst>
                            <p:childTnLst>
                              <p:par>
                                <p:cTn id="20" presetID="9" presetClass="entr" presetSubtype="0" fill="hold" grpId="0" nodeType="afterEffect">
                                  <p:stCondLst>
                                    <p:cond delay="0"/>
                                  </p:stCondLst>
                                  <p:childTnLst>
                                    <p:set>
                                      <p:cBhvr>
                                        <p:cTn id="21" dur="1" fill="hold">
                                          <p:stCondLst>
                                            <p:cond delay="0"/>
                                          </p:stCondLst>
                                        </p:cTn>
                                        <p:tgtEl>
                                          <p:spTgt spid="9">
                                            <p:txEl>
                                              <p:pRg st="0" end="0"/>
                                            </p:txEl>
                                          </p:spTgt>
                                        </p:tgtEl>
                                        <p:attrNameLst>
                                          <p:attrName>style.visibility</p:attrName>
                                        </p:attrNameLst>
                                      </p:cBhvr>
                                      <p:to>
                                        <p:strVal val="visible"/>
                                      </p:to>
                                    </p:set>
                                    <p:animEffect transition="in" filter="dissolve">
                                      <p:cBhvr>
                                        <p:cTn id="22" dur="500"/>
                                        <p:tgtEl>
                                          <p:spTgt spid="9">
                                            <p:txEl>
                                              <p:pRg st="0" end="0"/>
                                            </p:txEl>
                                          </p:spTgt>
                                        </p:tgtEl>
                                      </p:cBhvr>
                                    </p:animEffect>
                                  </p:childTnLst>
                                </p:cTn>
                              </p:par>
                            </p:childTnLst>
                          </p:cTn>
                        </p:par>
                        <p:par>
                          <p:cTn id="23" fill="hold">
                            <p:stCondLst>
                              <p:cond delay="2500"/>
                            </p:stCondLst>
                            <p:childTnLst>
                              <p:par>
                                <p:cTn id="24" presetID="9" presetClass="entr" presetSubtype="0" fill="hold" grpId="0" nodeType="afterEffect">
                                  <p:stCondLst>
                                    <p:cond delay="0"/>
                                  </p:stCondLst>
                                  <p:childTnLst>
                                    <p:set>
                                      <p:cBhvr>
                                        <p:cTn id="25" dur="1" fill="hold">
                                          <p:stCondLst>
                                            <p:cond delay="0"/>
                                          </p:stCondLst>
                                        </p:cTn>
                                        <p:tgtEl>
                                          <p:spTgt spid="9">
                                            <p:txEl>
                                              <p:pRg st="1" end="1"/>
                                            </p:txEl>
                                          </p:spTgt>
                                        </p:tgtEl>
                                        <p:attrNameLst>
                                          <p:attrName>style.visibility</p:attrName>
                                        </p:attrNameLst>
                                      </p:cBhvr>
                                      <p:to>
                                        <p:strVal val="visible"/>
                                      </p:to>
                                    </p:set>
                                    <p:animEffect transition="in" filter="dissolve">
                                      <p:cBhvr>
                                        <p:cTn id="26" dur="500"/>
                                        <p:tgtEl>
                                          <p:spTgt spid="9">
                                            <p:txEl>
                                              <p:pRg st="1" end="1"/>
                                            </p:txEl>
                                          </p:spTgt>
                                        </p:tgtEl>
                                      </p:cBhvr>
                                    </p:animEffect>
                                  </p:childTnLst>
                                </p:cTn>
                              </p:par>
                            </p:childTnLst>
                          </p:cTn>
                        </p:par>
                        <p:par>
                          <p:cTn id="27" fill="hold">
                            <p:stCondLst>
                              <p:cond delay="3000"/>
                            </p:stCondLst>
                            <p:childTnLst>
                              <p:par>
                                <p:cTn id="28" presetID="9" presetClass="entr" presetSubtype="0" fill="hold" grpId="0" nodeType="afterEffect">
                                  <p:stCondLst>
                                    <p:cond delay="0"/>
                                  </p:stCondLst>
                                  <p:childTnLst>
                                    <p:set>
                                      <p:cBhvr>
                                        <p:cTn id="29" dur="1" fill="hold">
                                          <p:stCondLst>
                                            <p:cond delay="0"/>
                                          </p:stCondLst>
                                        </p:cTn>
                                        <p:tgtEl>
                                          <p:spTgt spid="9">
                                            <p:txEl>
                                              <p:pRg st="2" end="2"/>
                                            </p:txEl>
                                          </p:spTgt>
                                        </p:tgtEl>
                                        <p:attrNameLst>
                                          <p:attrName>style.visibility</p:attrName>
                                        </p:attrNameLst>
                                      </p:cBhvr>
                                      <p:to>
                                        <p:strVal val="visible"/>
                                      </p:to>
                                    </p:set>
                                    <p:animEffect transition="in" filter="dissolve">
                                      <p:cBhvr>
                                        <p:cTn id="30" dur="500"/>
                                        <p:tgtEl>
                                          <p:spTgt spid="9">
                                            <p:txEl>
                                              <p:pRg st="2" end="2"/>
                                            </p:txEl>
                                          </p:spTgt>
                                        </p:tgtEl>
                                      </p:cBhvr>
                                    </p:animEffect>
                                  </p:childTnLst>
                                </p:cTn>
                              </p:par>
                            </p:childTnLst>
                          </p:cTn>
                        </p:par>
                        <p:par>
                          <p:cTn id="31" fill="hold">
                            <p:stCondLst>
                              <p:cond delay="3500"/>
                            </p:stCondLst>
                            <p:childTnLst>
                              <p:par>
                                <p:cTn id="32" presetID="9" presetClass="entr" presetSubtype="0" fill="hold" grpId="0" nodeType="afterEffect">
                                  <p:stCondLst>
                                    <p:cond delay="0"/>
                                  </p:stCondLst>
                                  <p:childTnLst>
                                    <p:set>
                                      <p:cBhvr>
                                        <p:cTn id="33" dur="1" fill="hold">
                                          <p:stCondLst>
                                            <p:cond delay="0"/>
                                          </p:stCondLst>
                                        </p:cTn>
                                        <p:tgtEl>
                                          <p:spTgt spid="10">
                                            <p:txEl>
                                              <p:pRg st="0" end="0"/>
                                            </p:txEl>
                                          </p:spTgt>
                                        </p:tgtEl>
                                        <p:attrNameLst>
                                          <p:attrName>style.visibility</p:attrName>
                                        </p:attrNameLst>
                                      </p:cBhvr>
                                      <p:to>
                                        <p:strVal val="visible"/>
                                      </p:to>
                                    </p:set>
                                    <p:animEffect transition="in" filter="dissolve">
                                      <p:cBhvr>
                                        <p:cTn id="34" dur="500"/>
                                        <p:tgtEl>
                                          <p:spTgt spid="1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10" grpId="0" uiExpand="1" build="p"/>
      <p:bldP spid="9"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5334000"/>
            <a:ext cx="8839200" cy="1295400"/>
          </a:xfrm>
        </p:spPr>
        <p:txBody>
          <a:bodyPr anchor="ctr">
            <a:normAutofit fontScale="90000"/>
          </a:bodyPr>
          <a:lstStyle/>
          <a:p>
            <a:pPr algn="ctr" eaLnBrk="1" fontAlgn="auto" hangingPunct="1">
              <a:spcAft>
                <a:spcPts val="0"/>
              </a:spcAft>
              <a:defRPr/>
            </a:pPr>
            <a:r>
              <a:rPr lang="en-US" sz="5300" i="1" dirty="0">
                <a:solidFill>
                  <a:schemeClr val="accent1">
                    <a:satMod val="150000"/>
                  </a:schemeClr>
                </a:solidFill>
                <a:effectLst>
                  <a:outerShdw blurRad="38100" dist="38100" dir="2700000" algn="tl">
                    <a:srgbClr val="000000">
                      <a:alpha val="43137"/>
                    </a:srgbClr>
                  </a:outerShdw>
                </a:effectLst>
              </a:rPr>
              <a:t>Is It Worth Investigating God?</a:t>
            </a:r>
            <a:br>
              <a:rPr lang="en-US" sz="5300" i="1" dirty="0">
                <a:solidFill>
                  <a:schemeClr val="accent1">
                    <a:satMod val="150000"/>
                  </a:schemeClr>
                </a:solidFill>
                <a:effectLst>
                  <a:outerShdw blurRad="38100" dist="38100" dir="2700000" algn="tl">
                    <a:srgbClr val="000000">
                      <a:alpha val="43137"/>
                    </a:srgbClr>
                  </a:outerShdw>
                </a:effectLst>
              </a:rPr>
            </a:br>
            <a:r>
              <a:rPr lang="en-US" sz="4200" i="1" dirty="0">
                <a:solidFill>
                  <a:srgbClr val="92D050"/>
                </a:solidFill>
                <a:effectLst>
                  <a:outerShdw blurRad="38100" dist="38100" dir="2700000" algn="tl">
                    <a:srgbClr val="000000">
                      <a:alpha val="43137"/>
                    </a:srgbClr>
                  </a:outerShdw>
                </a:effectLst>
              </a:rPr>
              <a:t>Romans 1:18-25</a:t>
            </a:r>
            <a:endParaRPr lang="en-US" sz="4200" dirty="0">
              <a:solidFill>
                <a:srgbClr val="92D050"/>
              </a:solidFill>
              <a:effectLst>
                <a:outerShdw blurRad="38100" dist="38100" dir="2700000" algn="tl">
                  <a:srgbClr val="000000">
                    <a:alpha val="43137"/>
                  </a:srgbClr>
                </a:outerShdw>
              </a:effectLst>
            </a:endParaRPr>
          </a:p>
        </p:txBody>
      </p:sp>
      <p:pic>
        <p:nvPicPr>
          <p:cNvPr id="4" name="Picture 4" descr="bibl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58900" y="188913"/>
            <a:ext cx="6426200" cy="4764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wedg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0" presetClass="entr" presetSubtype="0" decel="100000"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strVal val="#ppt_w+.3"/>
                                          </p:val>
                                        </p:tav>
                                        <p:tav tm="100000">
                                          <p:val>
                                            <p:strVal val="#ppt_w"/>
                                          </p:val>
                                        </p:tav>
                                      </p:tavLst>
                                    </p:anim>
                                    <p:anim calcmode="lin" valueType="num">
                                      <p:cBhvr>
                                        <p:cTn id="8" dur="1000" fill="hold"/>
                                        <p:tgtEl>
                                          <p:spTgt spid="4"/>
                                        </p:tgtEl>
                                        <p:attrNameLst>
                                          <p:attrName>ppt_h</p:attrName>
                                        </p:attrNameLst>
                                      </p:cBhvr>
                                      <p:tavLst>
                                        <p:tav tm="0">
                                          <p:val>
                                            <p:strVal val="#ppt_h"/>
                                          </p:val>
                                        </p:tav>
                                        <p:tav tm="100000">
                                          <p:val>
                                            <p:strVal val="#ppt_h"/>
                                          </p:val>
                                        </p:tav>
                                      </p:tavLst>
                                    </p:anim>
                                    <p:animEffect transition="in" filter="fade">
                                      <p:cBhvr>
                                        <p:cTn id="9" dur="1000"/>
                                        <p:tgtEl>
                                          <p:spTgt spid="4"/>
                                        </p:tgtEl>
                                      </p:cBhvr>
                                    </p:animEffect>
                                  </p:childTnLst>
                                </p:cTn>
                              </p:par>
                            </p:childTnLst>
                          </p:cTn>
                        </p:par>
                        <p:par>
                          <p:cTn id="10" fill="hold" nodeType="afterGroup">
                            <p:stCondLst>
                              <p:cond delay="1000"/>
                            </p:stCondLst>
                            <p:childTnLst>
                              <p:par>
                                <p:cTn id="11" presetID="50" presetClass="entr" presetSubtype="0" decel="100000" fill="hold" nodeType="afterEffect">
                                  <p:stCondLst>
                                    <p:cond delay="0"/>
                                  </p:stCondLst>
                                  <p:childTnLst>
                                    <p:set>
                                      <p:cBhvr>
                                        <p:cTn id="12" dur="1" fill="hold">
                                          <p:stCondLst>
                                            <p:cond delay="0"/>
                                          </p:stCondLst>
                                        </p:cTn>
                                        <p:tgtEl>
                                          <p:spTgt spid="2"/>
                                        </p:tgtEl>
                                        <p:attrNameLst>
                                          <p:attrName>style.visibility</p:attrName>
                                        </p:attrNameLst>
                                      </p:cBhvr>
                                      <p:to>
                                        <p:strVal val="visible"/>
                                      </p:to>
                                    </p:set>
                                    <p:anim calcmode="lin" valueType="num">
                                      <p:cBhvr>
                                        <p:cTn id="13" dur="1000" fill="hold"/>
                                        <p:tgtEl>
                                          <p:spTgt spid="2"/>
                                        </p:tgtEl>
                                        <p:attrNameLst>
                                          <p:attrName>ppt_w</p:attrName>
                                        </p:attrNameLst>
                                      </p:cBhvr>
                                      <p:tavLst>
                                        <p:tav tm="0">
                                          <p:val>
                                            <p:strVal val="#ppt_w+.3"/>
                                          </p:val>
                                        </p:tav>
                                        <p:tav tm="100000">
                                          <p:val>
                                            <p:strVal val="#ppt_w"/>
                                          </p:val>
                                        </p:tav>
                                      </p:tavLst>
                                    </p:anim>
                                    <p:anim calcmode="lin" valueType="num">
                                      <p:cBhvr>
                                        <p:cTn id="14" dur="1000" fill="hold"/>
                                        <p:tgtEl>
                                          <p:spTgt spid="2"/>
                                        </p:tgtEl>
                                        <p:attrNameLst>
                                          <p:attrName>ppt_h</p:attrName>
                                        </p:attrNameLst>
                                      </p:cBhvr>
                                      <p:tavLst>
                                        <p:tav tm="0">
                                          <p:val>
                                            <p:strVal val="#ppt_h"/>
                                          </p:val>
                                        </p:tav>
                                        <p:tav tm="100000">
                                          <p:val>
                                            <p:strVal val="#ppt_h"/>
                                          </p:val>
                                        </p:tav>
                                      </p:tavLst>
                                    </p:anim>
                                    <p:animEffect transition="in" filter="fade">
                                      <p:cBhvr>
                                        <p:cTn id="15"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7162800" cy="1408176"/>
          </a:xfrm>
        </p:spPr>
        <p:txBody>
          <a:bodyPr>
            <a:noAutofit/>
          </a:bodyPr>
          <a:lstStyle/>
          <a:p>
            <a:pPr marL="855663" indent="-855663" eaLnBrk="1" fontAlgn="auto" hangingPunct="1">
              <a:spcAft>
                <a:spcPts val="0"/>
              </a:spcAft>
              <a:buFont typeface="Wingdings 2" pitchFamily="18" charset="2"/>
              <a:buChar char=""/>
              <a:defRPr/>
            </a:pPr>
            <a:r>
              <a:rPr lang="en-US" sz="5400" i="1" dirty="0">
                <a:solidFill>
                  <a:schemeClr val="accent1">
                    <a:satMod val="150000"/>
                  </a:schemeClr>
                </a:solidFill>
              </a:rPr>
              <a:t>How did I get here?</a:t>
            </a:r>
          </a:p>
        </p:txBody>
      </p:sp>
      <p:sp>
        <p:nvSpPr>
          <p:cNvPr id="3" name="Content Placeholder 2"/>
          <p:cNvSpPr>
            <a:spLocks noGrp="1"/>
          </p:cNvSpPr>
          <p:nvPr>
            <p:ph idx="1"/>
          </p:nvPr>
        </p:nvSpPr>
        <p:spPr>
          <a:xfrm>
            <a:off x="304800" y="1447800"/>
            <a:ext cx="8839200" cy="5181600"/>
          </a:xfrm>
        </p:spPr>
        <p:txBody>
          <a:bodyPr rtlCol="0" anchor="t">
            <a:noAutofit/>
          </a:bodyPr>
          <a:lstStyle/>
          <a:p>
            <a:pPr marL="438912" indent="-320040" eaLnBrk="1" fontAlgn="auto" hangingPunct="1">
              <a:spcBef>
                <a:spcPts val="0"/>
              </a:spcBef>
              <a:spcAft>
                <a:spcPts val="900"/>
              </a:spcAft>
              <a:buFont typeface="Wingdings 2"/>
              <a:buChar char=""/>
              <a:defRPr/>
            </a:pPr>
            <a:r>
              <a:rPr lang="en-US" b="1" dirty="0">
                <a:effectLst>
                  <a:outerShdw blurRad="38100" dist="38100" dir="2700000" algn="tl">
                    <a:srgbClr val="000000">
                      <a:alpha val="43137"/>
                    </a:srgbClr>
                  </a:outerShdw>
                </a:effectLst>
              </a:rPr>
              <a:t>Only 2 paradigms to explain the origin of life:  </a:t>
            </a:r>
            <a:r>
              <a:rPr lang="en-US" b="1" i="1" u="sng" dirty="0">
                <a:effectLst>
                  <a:outerShdw blurRad="38100" dist="38100" dir="2700000" algn="tl">
                    <a:srgbClr val="000000">
                      <a:alpha val="43137"/>
                    </a:srgbClr>
                  </a:outerShdw>
                </a:effectLst>
              </a:rPr>
              <a:t>evolution</a:t>
            </a:r>
            <a:r>
              <a:rPr lang="en-US" b="1" dirty="0">
                <a:effectLst>
                  <a:outerShdw blurRad="38100" dist="38100" dir="2700000" algn="tl">
                    <a:srgbClr val="000000">
                      <a:alpha val="43137"/>
                    </a:srgbClr>
                  </a:outerShdw>
                </a:effectLst>
              </a:rPr>
              <a:t> and </a:t>
            </a:r>
            <a:r>
              <a:rPr lang="en-US" b="1" i="1" u="sng" dirty="0">
                <a:effectLst>
                  <a:outerShdw blurRad="38100" dist="38100" dir="2700000" algn="tl">
                    <a:srgbClr val="000000">
                      <a:alpha val="43137"/>
                    </a:srgbClr>
                  </a:outerShdw>
                </a:effectLst>
              </a:rPr>
              <a:t>creation</a:t>
            </a:r>
            <a:r>
              <a:rPr lang="en-US" b="1" dirty="0">
                <a:effectLst>
                  <a:outerShdw blurRad="38100" dist="38100" dir="2700000" algn="tl">
                    <a:srgbClr val="000000">
                      <a:alpha val="43137"/>
                    </a:srgbClr>
                  </a:outerShdw>
                </a:effectLst>
              </a:rPr>
              <a:t>.</a:t>
            </a:r>
          </a:p>
          <a:p>
            <a:pPr marL="935037" indent="-457200" eaLnBrk="1" fontAlgn="auto" hangingPunct="1">
              <a:spcBef>
                <a:spcPts val="0"/>
              </a:spcBef>
              <a:spcAft>
                <a:spcPts val="900"/>
              </a:spcAft>
              <a:buSzPct val="100000"/>
              <a:buFont typeface="Wingdings 2" panose="05020102010507070707" pitchFamily="18" charset="2"/>
              <a:buChar char="E"/>
              <a:defRPr/>
            </a:pPr>
            <a:r>
              <a:rPr lang="en-US" sz="2800" b="1" i="1" u="sng" dirty="0">
                <a:effectLst>
                  <a:outerShdw blurRad="38100" dist="38100" dir="2700000" algn="tl">
                    <a:srgbClr val="000000">
                      <a:alpha val="43137"/>
                    </a:srgbClr>
                  </a:outerShdw>
                </a:effectLst>
              </a:rPr>
              <a:t>Evolution</a:t>
            </a:r>
            <a:r>
              <a:rPr lang="en-US" sz="2800" b="1" dirty="0">
                <a:effectLst>
                  <a:outerShdw blurRad="38100" dist="38100" dir="2700000" algn="tl">
                    <a:srgbClr val="000000">
                      <a:alpha val="43137"/>
                    </a:srgbClr>
                  </a:outerShdw>
                </a:effectLst>
              </a:rPr>
              <a:t>:  “molecules to man” theory.</a:t>
            </a:r>
          </a:p>
          <a:p>
            <a:pPr marL="935037" indent="-457200" eaLnBrk="1" fontAlgn="auto" hangingPunct="1">
              <a:spcBef>
                <a:spcPts val="0"/>
              </a:spcBef>
              <a:spcAft>
                <a:spcPts val="900"/>
              </a:spcAft>
              <a:buSzPct val="100000"/>
              <a:buFont typeface="Wingdings 2" panose="05020102010507070707" pitchFamily="18" charset="2"/>
              <a:buChar char="E"/>
              <a:defRPr/>
            </a:pPr>
            <a:r>
              <a:rPr lang="en-US" sz="2800" b="1" i="1" u="sng" dirty="0">
                <a:effectLst>
                  <a:outerShdw blurRad="38100" dist="38100" dir="2700000" algn="tl">
                    <a:srgbClr val="000000">
                      <a:alpha val="43137"/>
                    </a:srgbClr>
                  </a:outerShdw>
                </a:effectLst>
              </a:rPr>
              <a:t>Creation</a:t>
            </a:r>
            <a:r>
              <a:rPr lang="en-US" sz="2800" b="1" dirty="0">
                <a:effectLst>
                  <a:outerShdw blurRad="38100" dist="38100" dir="2700000" algn="tl">
                    <a:srgbClr val="000000">
                      <a:alpha val="43137"/>
                    </a:srgbClr>
                  </a:outerShdw>
                </a:effectLst>
              </a:rPr>
              <a:t>:  designed and created by a supernatural, all-powerful divine being.</a:t>
            </a:r>
          </a:p>
          <a:p>
            <a:pPr marL="438912" indent="-320040" eaLnBrk="1" fontAlgn="auto" hangingPunct="1">
              <a:spcBef>
                <a:spcPts val="0"/>
              </a:spcBef>
              <a:spcAft>
                <a:spcPts val="900"/>
              </a:spcAft>
              <a:buFont typeface="Wingdings 2"/>
              <a:buChar char=""/>
              <a:defRPr/>
            </a:pPr>
            <a:r>
              <a:rPr lang="en-US" b="1" dirty="0">
                <a:effectLst>
                  <a:outerShdw blurRad="38100" dist="38100" dir="2700000" algn="tl">
                    <a:srgbClr val="000000">
                      <a:alpha val="43137"/>
                    </a:srgbClr>
                  </a:outerShdw>
                </a:effectLst>
              </a:rPr>
              <a:t>Evolution claims to hold the “scientific high ground.”</a:t>
            </a:r>
          </a:p>
          <a:p>
            <a:pPr marL="438912" indent="-320040" eaLnBrk="1" fontAlgn="auto" hangingPunct="1">
              <a:spcBef>
                <a:spcPts val="0"/>
              </a:spcBef>
              <a:spcAft>
                <a:spcPts val="900"/>
              </a:spcAft>
              <a:buFont typeface="Wingdings 2"/>
              <a:buChar char=""/>
              <a:defRPr/>
            </a:pPr>
            <a:r>
              <a:rPr lang="en-US" b="1" dirty="0">
                <a:effectLst>
                  <a:outerShdw blurRad="38100" dist="38100" dir="2700000" algn="tl">
                    <a:srgbClr val="000000">
                      <a:alpha val="43137"/>
                    </a:srgbClr>
                  </a:outerShdw>
                </a:effectLst>
              </a:rPr>
              <a:t>Consider creationists on par with flat earthers; accuse us of following “blind faith”:  </a:t>
            </a:r>
            <a:r>
              <a:rPr lang="en-US" b="1" i="1" dirty="0">
                <a:solidFill>
                  <a:srgbClr val="FF9900"/>
                </a:solidFill>
                <a:effectLst>
                  <a:outerShdw blurRad="38100" dist="38100" dir="2700000" algn="tl">
                    <a:srgbClr val="000000">
                      <a:alpha val="43137"/>
                    </a:srgbClr>
                  </a:outerShdw>
                </a:effectLst>
              </a:rPr>
              <a:t>Heb. 11:1</a:t>
            </a:r>
          </a:p>
        </p:txBody>
      </p:sp>
      <p:pic>
        <p:nvPicPr>
          <p:cNvPr id="4" name="Picture 4" descr="bibl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39000" y="0"/>
            <a:ext cx="1905000" cy="1412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p:cNvSpPr>
            <a:spLocks noGrp="1"/>
          </p:cNvSpPr>
          <p:nvPr>
            <p:ph type="sldNum" sz="quarter" idx="12"/>
          </p:nvPr>
        </p:nvSpPr>
        <p:spPr/>
        <p:txBody>
          <a:bodyPr/>
          <a:lstStyle/>
          <a:p>
            <a:fld id="{5CEC1A6A-70AC-463E-A1A3-9CAEA59878E1}" type="slidenum">
              <a:rPr lang="en-US" altLang="en-US" smtClean="0"/>
              <a:pPr/>
              <a:t>4</a:t>
            </a:fld>
            <a:endParaRPr lang="en-US" altLang="en-US" dirty="0"/>
          </a:p>
        </p:txBody>
      </p:sp>
      <p:sp>
        <p:nvSpPr>
          <p:cNvPr id="6" name="Rectangle 5"/>
          <p:cNvSpPr>
            <a:spLocks noChangeAspect="1"/>
          </p:cNvSpPr>
          <p:nvPr/>
        </p:nvSpPr>
        <p:spPr>
          <a:xfrm>
            <a:off x="2380129" y="6384837"/>
            <a:ext cx="4572000" cy="400110"/>
          </a:xfrm>
          <a:prstGeom prst="rect">
            <a:avLst/>
          </a:prstGeom>
          <a:ln w="1905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lang="en-US" sz="2000" b="1" i="1" dirty="0">
                <a:solidFill>
                  <a:schemeClr val="tx1"/>
                </a:solidFill>
              </a:rPr>
              <a:t>Is It Worth Investigating God?</a:t>
            </a: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0" presetClass="entr" presetSubtype="0" decel="100000"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strVal val="#ppt_w+.3"/>
                                          </p:val>
                                        </p:tav>
                                        <p:tav tm="100000">
                                          <p:val>
                                            <p:strVal val="#ppt_w"/>
                                          </p:val>
                                        </p:tav>
                                      </p:tavLst>
                                    </p:anim>
                                    <p:anim calcmode="lin" valueType="num">
                                      <p:cBhvr>
                                        <p:cTn id="8" dur="1000" fill="hold"/>
                                        <p:tgtEl>
                                          <p:spTgt spid="4"/>
                                        </p:tgtEl>
                                        <p:attrNameLst>
                                          <p:attrName>ppt_h</p:attrName>
                                        </p:attrNameLst>
                                      </p:cBhvr>
                                      <p:tavLst>
                                        <p:tav tm="0">
                                          <p:val>
                                            <p:strVal val="#ppt_h"/>
                                          </p:val>
                                        </p:tav>
                                        <p:tav tm="100000">
                                          <p:val>
                                            <p:strVal val="#ppt_h"/>
                                          </p:val>
                                        </p:tav>
                                      </p:tavLst>
                                    </p:anim>
                                    <p:animEffect transition="in" filter="fade">
                                      <p:cBhvr>
                                        <p:cTn id="9" dur="1000"/>
                                        <p:tgtEl>
                                          <p:spTgt spid="4"/>
                                        </p:tgtEl>
                                      </p:cBhvr>
                                    </p:animEffect>
                                  </p:childTnLst>
                                </p:cTn>
                              </p:par>
                              <p:par>
                                <p:cTn id="10" presetID="50" presetClass="entr" presetSubtype="0" decel="100000" fill="hold" nodeType="withEffect">
                                  <p:stCondLst>
                                    <p:cond delay="0"/>
                                  </p:stCondLst>
                                  <p:childTnLst>
                                    <p:set>
                                      <p:cBhvr>
                                        <p:cTn id="11" dur="1" fill="hold">
                                          <p:stCondLst>
                                            <p:cond delay="0"/>
                                          </p:stCondLst>
                                        </p:cTn>
                                        <p:tgtEl>
                                          <p:spTgt spid="2"/>
                                        </p:tgtEl>
                                        <p:attrNameLst>
                                          <p:attrName>style.visibility</p:attrName>
                                        </p:attrNameLst>
                                      </p:cBhvr>
                                      <p:to>
                                        <p:strVal val="visible"/>
                                      </p:to>
                                    </p:set>
                                    <p:anim calcmode="lin" valueType="num">
                                      <p:cBhvr>
                                        <p:cTn id="12" dur="1000" fill="hold"/>
                                        <p:tgtEl>
                                          <p:spTgt spid="2"/>
                                        </p:tgtEl>
                                        <p:attrNameLst>
                                          <p:attrName>ppt_w</p:attrName>
                                        </p:attrNameLst>
                                      </p:cBhvr>
                                      <p:tavLst>
                                        <p:tav tm="0">
                                          <p:val>
                                            <p:strVal val="#ppt_w+.3"/>
                                          </p:val>
                                        </p:tav>
                                        <p:tav tm="100000">
                                          <p:val>
                                            <p:strVal val="#ppt_w"/>
                                          </p:val>
                                        </p:tav>
                                      </p:tavLst>
                                    </p:anim>
                                    <p:anim calcmode="lin" valueType="num">
                                      <p:cBhvr>
                                        <p:cTn id="13" dur="1000" fill="hold"/>
                                        <p:tgtEl>
                                          <p:spTgt spid="2"/>
                                        </p:tgtEl>
                                        <p:attrNameLst>
                                          <p:attrName>ppt_h</p:attrName>
                                        </p:attrNameLst>
                                      </p:cBhvr>
                                      <p:tavLst>
                                        <p:tav tm="0">
                                          <p:val>
                                            <p:strVal val="#ppt_h"/>
                                          </p:val>
                                        </p:tav>
                                        <p:tav tm="100000">
                                          <p:val>
                                            <p:strVal val="#ppt_h"/>
                                          </p:val>
                                        </p:tav>
                                      </p:tavLst>
                                    </p:anim>
                                    <p:animEffect transition="in" filter="fade">
                                      <p:cBhvr>
                                        <p:cTn id="14" dur="1000"/>
                                        <p:tgtEl>
                                          <p:spTgt spid="2"/>
                                        </p:tgtEl>
                                      </p:cBhvr>
                                    </p:animEffect>
                                  </p:childTnLst>
                                </p:cTn>
                              </p:par>
                            </p:childTnLst>
                          </p:cTn>
                        </p:par>
                        <p:par>
                          <p:cTn id="15" fill="hold" nodeType="afterGroup">
                            <p:stCondLst>
                              <p:cond delay="1000"/>
                            </p:stCondLst>
                            <p:childTnLst>
                              <p:par>
                                <p:cTn id="16" presetID="9" presetClass="entr" presetSubtype="0" fill="hold" grpId="0" nodeType="afterEffect">
                                  <p:stCondLst>
                                    <p:cond delay="0"/>
                                  </p:stCondLst>
                                  <p:childTnLst>
                                    <p:set>
                                      <p:cBhvr>
                                        <p:cTn id="17" dur="1" fill="hold">
                                          <p:stCondLst>
                                            <p:cond delay="0"/>
                                          </p:stCondLst>
                                        </p:cTn>
                                        <p:tgtEl>
                                          <p:spTgt spid="6"/>
                                        </p:tgtEl>
                                        <p:attrNameLst>
                                          <p:attrName>style.visibility</p:attrName>
                                        </p:attrNameLst>
                                      </p:cBhvr>
                                      <p:to>
                                        <p:strVal val="visible"/>
                                      </p:to>
                                    </p:set>
                                    <p:animEffect transition="in" filter="dissolve">
                                      <p:cBhvr>
                                        <p:cTn id="18" dur="500"/>
                                        <p:tgtEl>
                                          <p:spTgt spid="6"/>
                                        </p:tgtEl>
                                      </p:cBhvr>
                                    </p:animEffect>
                                  </p:childTnLst>
                                </p:cTn>
                              </p:par>
                            </p:childTnLst>
                          </p:cTn>
                        </p:par>
                        <p:par>
                          <p:cTn id="19" fill="hold">
                            <p:stCondLst>
                              <p:cond delay="1500"/>
                            </p:stCondLst>
                            <p:childTnLst>
                              <p:par>
                                <p:cTn id="20" presetID="9" presetClass="entr" presetSubtype="0" fill="hold" grpId="0" nodeType="afterEffect">
                                  <p:stCondLst>
                                    <p:cond delay="0"/>
                                  </p:stCondLst>
                                  <p:childTnLst>
                                    <p:set>
                                      <p:cBhvr>
                                        <p:cTn id="21" dur="1" fill="hold">
                                          <p:stCondLst>
                                            <p:cond delay="0"/>
                                          </p:stCondLst>
                                        </p:cTn>
                                        <p:tgtEl>
                                          <p:spTgt spid="3">
                                            <p:txEl>
                                              <p:pRg st="0" end="0"/>
                                            </p:txEl>
                                          </p:spTgt>
                                        </p:tgtEl>
                                        <p:attrNameLst>
                                          <p:attrName>style.visibility</p:attrName>
                                        </p:attrNameLst>
                                      </p:cBhvr>
                                      <p:to>
                                        <p:strVal val="visible"/>
                                      </p:to>
                                    </p:set>
                                    <p:animEffect transition="in" filter="dissolve">
                                      <p:cBhvr>
                                        <p:cTn id="22" dur="500"/>
                                        <p:tgtEl>
                                          <p:spTgt spid="3">
                                            <p:txEl>
                                              <p:pRg st="0" end="0"/>
                                            </p:txEl>
                                          </p:spTgt>
                                        </p:tgtEl>
                                      </p:cBhvr>
                                    </p:animEffect>
                                  </p:childTnLst>
                                </p:cTn>
                              </p:par>
                            </p:childTnLst>
                          </p:cTn>
                        </p:par>
                        <p:par>
                          <p:cTn id="23" fill="hold">
                            <p:stCondLst>
                              <p:cond delay="2000"/>
                            </p:stCondLst>
                            <p:childTnLst>
                              <p:par>
                                <p:cTn id="24" presetID="9" presetClass="entr" presetSubtype="0" fill="hold" grpId="0" nodeType="afterEffect">
                                  <p:stCondLst>
                                    <p:cond delay="0"/>
                                  </p:stCondLst>
                                  <p:childTnLst>
                                    <p:set>
                                      <p:cBhvr>
                                        <p:cTn id="25" dur="1" fill="hold">
                                          <p:stCondLst>
                                            <p:cond delay="0"/>
                                          </p:stCondLst>
                                        </p:cTn>
                                        <p:tgtEl>
                                          <p:spTgt spid="3">
                                            <p:txEl>
                                              <p:pRg st="1" end="1"/>
                                            </p:txEl>
                                          </p:spTgt>
                                        </p:tgtEl>
                                        <p:attrNameLst>
                                          <p:attrName>style.visibility</p:attrName>
                                        </p:attrNameLst>
                                      </p:cBhvr>
                                      <p:to>
                                        <p:strVal val="visible"/>
                                      </p:to>
                                    </p:set>
                                    <p:animEffect transition="in" filter="dissolve">
                                      <p:cBhvr>
                                        <p:cTn id="26" dur="500"/>
                                        <p:tgtEl>
                                          <p:spTgt spid="3">
                                            <p:txEl>
                                              <p:pRg st="1" end="1"/>
                                            </p:txEl>
                                          </p:spTgt>
                                        </p:tgtEl>
                                      </p:cBhvr>
                                    </p:animEffect>
                                  </p:childTnLst>
                                </p:cTn>
                              </p:par>
                            </p:childTnLst>
                          </p:cTn>
                        </p:par>
                        <p:par>
                          <p:cTn id="27" fill="hold">
                            <p:stCondLst>
                              <p:cond delay="2500"/>
                            </p:stCondLst>
                            <p:childTnLst>
                              <p:par>
                                <p:cTn id="28" presetID="9" presetClass="entr" presetSubtype="0" fill="hold" grpId="0" nodeType="afterEffect">
                                  <p:stCondLst>
                                    <p:cond delay="0"/>
                                  </p:stCondLst>
                                  <p:childTnLst>
                                    <p:set>
                                      <p:cBhvr>
                                        <p:cTn id="29" dur="1" fill="hold">
                                          <p:stCondLst>
                                            <p:cond delay="0"/>
                                          </p:stCondLst>
                                        </p:cTn>
                                        <p:tgtEl>
                                          <p:spTgt spid="3">
                                            <p:txEl>
                                              <p:pRg st="2" end="2"/>
                                            </p:txEl>
                                          </p:spTgt>
                                        </p:tgtEl>
                                        <p:attrNameLst>
                                          <p:attrName>style.visibility</p:attrName>
                                        </p:attrNameLst>
                                      </p:cBhvr>
                                      <p:to>
                                        <p:strVal val="visible"/>
                                      </p:to>
                                    </p:set>
                                    <p:animEffect transition="in" filter="dissolve">
                                      <p:cBhvr>
                                        <p:cTn id="30" dur="500"/>
                                        <p:tgtEl>
                                          <p:spTgt spid="3">
                                            <p:txEl>
                                              <p:pRg st="2" end="2"/>
                                            </p:txEl>
                                          </p:spTgt>
                                        </p:tgtEl>
                                      </p:cBhvr>
                                    </p:animEffect>
                                  </p:childTnLst>
                                </p:cTn>
                              </p:par>
                            </p:childTnLst>
                          </p:cTn>
                        </p:par>
                        <p:par>
                          <p:cTn id="31" fill="hold">
                            <p:stCondLst>
                              <p:cond delay="3000"/>
                            </p:stCondLst>
                            <p:childTnLst>
                              <p:par>
                                <p:cTn id="32" presetID="9" presetClass="entr" presetSubtype="0" fill="hold" grpId="0" nodeType="afterEffect">
                                  <p:stCondLst>
                                    <p:cond delay="0"/>
                                  </p:stCondLst>
                                  <p:childTnLst>
                                    <p:set>
                                      <p:cBhvr>
                                        <p:cTn id="33" dur="1" fill="hold">
                                          <p:stCondLst>
                                            <p:cond delay="0"/>
                                          </p:stCondLst>
                                        </p:cTn>
                                        <p:tgtEl>
                                          <p:spTgt spid="3">
                                            <p:txEl>
                                              <p:pRg st="3" end="3"/>
                                            </p:txEl>
                                          </p:spTgt>
                                        </p:tgtEl>
                                        <p:attrNameLst>
                                          <p:attrName>style.visibility</p:attrName>
                                        </p:attrNameLst>
                                      </p:cBhvr>
                                      <p:to>
                                        <p:strVal val="visible"/>
                                      </p:to>
                                    </p:set>
                                    <p:animEffect transition="in" filter="dissolve">
                                      <p:cBhvr>
                                        <p:cTn id="34" dur="500"/>
                                        <p:tgtEl>
                                          <p:spTgt spid="3">
                                            <p:txEl>
                                              <p:pRg st="3" end="3"/>
                                            </p:txEl>
                                          </p:spTgt>
                                        </p:tgtEl>
                                      </p:cBhvr>
                                    </p:animEffect>
                                  </p:childTnLst>
                                </p:cTn>
                              </p:par>
                            </p:childTnLst>
                          </p:cTn>
                        </p:par>
                        <p:par>
                          <p:cTn id="35" fill="hold">
                            <p:stCondLst>
                              <p:cond delay="3500"/>
                            </p:stCondLst>
                            <p:childTnLst>
                              <p:par>
                                <p:cTn id="36" presetID="9" presetClass="entr" presetSubtype="0" fill="hold" grpId="0" nodeType="afterEffect">
                                  <p:stCondLst>
                                    <p:cond delay="0"/>
                                  </p:stCondLst>
                                  <p:childTnLst>
                                    <p:set>
                                      <p:cBhvr>
                                        <p:cTn id="37" dur="1" fill="hold">
                                          <p:stCondLst>
                                            <p:cond delay="0"/>
                                          </p:stCondLst>
                                        </p:cTn>
                                        <p:tgtEl>
                                          <p:spTgt spid="3">
                                            <p:txEl>
                                              <p:pRg st="4" end="4"/>
                                            </p:txEl>
                                          </p:spTgt>
                                        </p:tgtEl>
                                        <p:attrNameLst>
                                          <p:attrName>style.visibility</p:attrName>
                                        </p:attrNameLst>
                                      </p:cBhvr>
                                      <p:to>
                                        <p:strVal val="visible"/>
                                      </p:to>
                                    </p:set>
                                    <p:animEffect transition="in" filter="dissolve">
                                      <p:cBhvr>
                                        <p:cTn id="38"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6"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7162800" cy="1408176"/>
          </a:xfrm>
        </p:spPr>
        <p:txBody>
          <a:bodyPr>
            <a:noAutofit/>
          </a:bodyPr>
          <a:lstStyle/>
          <a:p>
            <a:pPr marL="855663" indent="-855663" eaLnBrk="1" fontAlgn="auto" hangingPunct="1">
              <a:spcAft>
                <a:spcPts val="0"/>
              </a:spcAft>
              <a:buFont typeface="Wingdings 2" panose="05020102010507070707" pitchFamily="18" charset="2"/>
              <a:buChar char=""/>
              <a:defRPr/>
            </a:pPr>
            <a:r>
              <a:rPr lang="en-US" sz="5400" i="1" dirty="0">
                <a:solidFill>
                  <a:schemeClr val="accent1">
                    <a:satMod val="150000"/>
                  </a:schemeClr>
                </a:solidFill>
              </a:rPr>
              <a:t>Who’s unscientific?</a:t>
            </a:r>
          </a:p>
        </p:txBody>
      </p:sp>
      <p:sp>
        <p:nvSpPr>
          <p:cNvPr id="3" name="Content Placeholder 2"/>
          <p:cNvSpPr>
            <a:spLocks noGrp="1"/>
          </p:cNvSpPr>
          <p:nvPr>
            <p:ph idx="1"/>
          </p:nvPr>
        </p:nvSpPr>
        <p:spPr>
          <a:xfrm>
            <a:off x="304800" y="1447800"/>
            <a:ext cx="8839200" cy="5181600"/>
          </a:xfrm>
        </p:spPr>
        <p:txBody>
          <a:bodyPr rtlCol="0" anchor="t">
            <a:noAutofit/>
          </a:bodyPr>
          <a:lstStyle/>
          <a:p>
            <a:pPr marL="438912" indent="-320040" eaLnBrk="1" fontAlgn="auto" hangingPunct="1">
              <a:spcBef>
                <a:spcPts val="0"/>
              </a:spcBef>
              <a:spcAft>
                <a:spcPts val="600"/>
              </a:spcAft>
              <a:buFont typeface="Wingdings 2"/>
              <a:buChar char=""/>
              <a:defRPr/>
            </a:pPr>
            <a:r>
              <a:rPr lang="en-US" sz="3000" b="1" dirty="0">
                <a:effectLst>
                  <a:outerShdw blurRad="38100" dist="38100" dir="2700000" algn="tl">
                    <a:srgbClr val="000000">
                      <a:alpha val="43137"/>
                    </a:srgbClr>
                  </a:outerShdw>
                </a:effectLst>
              </a:rPr>
              <a:t>Where did the Universe come from?</a:t>
            </a:r>
          </a:p>
          <a:p>
            <a:pPr marL="935037" indent="-457200" eaLnBrk="1" fontAlgn="auto" hangingPunct="1">
              <a:spcBef>
                <a:spcPts val="0"/>
              </a:spcBef>
              <a:spcAft>
                <a:spcPts val="600"/>
              </a:spcAft>
              <a:buSzPct val="100000"/>
              <a:buFont typeface="Wingdings 2" panose="05020102010507070707" pitchFamily="18" charset="2"/>
              <a:buChar char="E"/>
              <a:defRPr/>
            </a:pPr>
            <a:r>
              <a:rPr lang="en-US" sz="2800" b="1" i="1" dirty="0">
                <a:effectLst>
                  <a:outerShdw blurRad="38100" dist="38100" dir="2700000" algn="tl">
                    <a:srgbClr val="000000">
                      <a:alpha val="43137"/>
                    </a:srgbClr>
                  </a:outerShdw>
                </a:effectLst>
              </a:rPr>
              <a:t>“Big bang”</a:t>
            </a:r>
            <a:r>
              <a:rPr lang="en-US" sz="2800" b="1" dirty="0">
                <a:effectLst>
                  <a:outerShdw blurRad="38100" dist="38100" dir="2700000" algn="tl">
                    <a:srgbClr val="000000">
                      <a:alpha val="43137"/>
                    </a:srgbClr>
                  </a:outerShdw>
                </a:effectLst>
              </a:rPr>
              <a:t>:  13.7 billion years ago?</a:t>
            </a:r>
          </a:p>
          <a:p>
            <a:pPr marL="935037" indent="-457200" eaLnBrk="1" fontAlgn="auto" hangingPunct="1">
              <a:spcBef>
                <a:spcPts val="0"/>
              </a:spcBef>
              <a:spcAft>
                <a:spcPts val="600"/>
              </a:spcAft>
              <a:buSzPct val="100000"/>
              <a:buFont typeface="Wingdings 2" panose="05020102010507070707" pitchFamily="18" charset="2"/>
              <a:buChar char="E"/>
              <a:defRPr/>
            </a:pPr>
            <a:r>
              <a:rPr lang="en-US" sz="2800" b="1" i="1" dirty="0">
                <a:effectLst>
                  <a:outerShdw blurRad="38100" dist="38100" dir="2700000" algn="tl">
                    <a:srgbClr val="000000">
                      <a:alpha val="43137"/>
                    </a:srgbClr>
                  </a:outerShdw>
                </a:effectLst>
              </a:rPr>
              <a:t>Stephen Hawking</a:t>
            </a:r>
            <a:r>
              <a:rPr lang="en-US" sz="2800" b="1" dirty="0">
                <a:effectLst>
                  <a:outerShdw blurRad="38100" dist="38100" dir="2700000" algn="tl">
                    <a:srgbClr val="000000">
                      <a:alpha val="43137"/>
                    </a:srgbClr>
                  </a:outerShdw>
                </a:effectLst>
              </a:rPr>
              <a:t>:  in the beginning space, time, &amp; matter compacted into ‘zero’ volume:  the </a:t>
            </a:r>
            <a:r>
              <a:rPr lang="en-US" sz="2800" b="1" i="1" u="sng" dirty="0">
                <a:effectLst>
                  <a:outerShdw blurRad="38100" dist="38100" dir="2700000" algn="tl">
                    <a:srgbClr val="000000">
                      <a:alpha val="43137"/>
                    </a:srgbClr>
                  </a:outerShdw>
                </a:effectLst>
              </a:rPr>
              <a:t>singularity</a:t>
            </a:r>
            <a:r>
              <a:rPr lang="en-US" sz="2800" b="1" dirty="0">
                <a:effectLst>
                  <a:outerShdw blurRad="38100" dist="38100" dir="2700000" algn="tl">
                    <a:srgbClr val="000000">
                      <a:alpha val="43137"/>
                    </a:srgbClr>
                  </a:outerShdw>
                </a:effectLst>
              </a:rPr>
              <a:t>.</a:t>
            </a:r>
          </a:p>
          <a:p>
            <a:pPr marL="438912" indent="-320040" eaLnBrk="1" fontAlgn="auto" hangingPunct="1">
              <a:spcBef>
                <a:spcPts val="0"/>
              </a:spcBef>
              <a:spcAft>
                <a:spcPts val="600"/>
              </a:spcAft>
              <a:buFont typeface="Wingdings 2"/>
              <a:buChar char=""/>
              <a:defRPr/>
            </a:pPr>
            <a:r>
              <a:rPr lang="en-US" sz="3000" b="1" dirty="0">
                <a:effectLst>
                  <a:outerShdw blurRad="38100" dist="38100" dir="2700000" algn="tl">
                    <a:srgbClr val="000000">
                      <a:alpha val="43137"/>
                    </a:srgbClr>
                  </a:outerShdw>
                </a:effectLst>
              </a:rPr>
              <a:t>Where did the </a:t>
            </a:r>
            <a:r>
              <a:rPr lang="en-US" sz="3000" b="1" i="1" u="sng" dirty="0">
                <a:effectLst>
                  <a:outerShdw blurRad="38100" dist="38100" dir="2700000" algn="tl">
                    <a:srgbClr val="000000">
                      <a:alpha val="43137"/>
                    </a:srgbClr>
                  </a:outerShdw>
                </a:effectLst>
              </a:rPr>
              <a:t>singularity</a:t>
            </a:r>
            <a:r>
              <a:rPr lang="en-US" sz="3000" b="1" dirty="0">
                <a:effectLst>
                  <a:outerShdw blurRad="38100" dist="38100" dir="2700000" algn="tl">
                    <a:srgbClr val="000000">
                      <a:alpha val="43137"/>
                    </a:srgbClr>
                  </a:outerShdw>
                </a:effectLst>
              </a:rPr>
              <a:t> come from?  What was its cause?</a:t>
            </a:r>
          </a:p>
          <a:p>
            <a:pPr marL="438912" indent="-320040" eaLnBrk="1" fontAlgn="auto" hangingPunct="1">
              <a:spcBef>
                <a:spcPts val="0"/>
              </a:spcBef>
              <a:spcAft>
                <a:spcPts val="600"/>
              </a:spcAft>
              <a:buFont typeface="Wingdings 2"/>
              <a:buChar char=""/>
              <a:defRPr/>
            </a:pPr>
            <a:r>
              <a:rPr lang="en-US" sz="3000" b="1" dirty="0">
                <a:effectLst>
                  <a:outerShdw blurRad="38100" dist="38100" dir="2700000" algn="tl">
                    <a:srgbClr val="000000">
                      <a:alpha val="43137"/>
                    </a:srgbClr>
                  </a:outerShdw>
                </a:effectLst>
              </a:rPr>
              <a:t>The materialist’s explanation for the origin of the Universe violates the </a:t>
            </a:r>
            <a:r>
              <a:rPr lang="en-US" sz="3000" b="1" i="1" u="sng" dirty="0">
                <a:effectLst>
                  <a:outerShdw blurRad="38100" dist="38100" dir="2700000" algn="tl">
                    <a:srgbClr val="000000">
                      <a:alpha val="43137"/>
                    </a:srgbClr>
                  </a:outerShdw>
                </a:effectLst>
              </a:rPr>
              <a:t>Law of Cause and Effect </a:t>
            </a:r>
            <a:r>
              <a:rPr lang="en-US" sz="3000" b="1" dirty="0">
                <a:effectLst>
                  <a:outerShdw blurRad="38100" dist="38100" dir="2700000" algn="tl">
                    <a:srgbClr val="000000">
                      <a:alpha val="43137"/>
                    </a:srgbClr>
                  </a:outerShdw>
                </a:effectLst>
              </a:rPr>
              <a:t>which is the foundation of all the sciences.</a:t>
            </a:r>
            <a:endParaRPr lang="en-US" sz="3000" b="1" i="1" dirty="0">
              <a:solidFill>
                <a:srgbClr val="FF9900"/>
              </a:solidFill>
              <a:effectLst>
                <a:outerShdw blurRad="38100" dist="38100" dir="2700000" algn="tl">
                  <a:srgbClr val="000000">
                    <a:alpha val="43137"/>
                  </a:srgbClr>
                </a:outerShdw>
              </a:effectLst>
            </a:endParaRPr>
          </a:p>
        </p:txBody>
      </p:sp>
      <p:pic>
        <p:nvPicPr>
          <p:cNvPr id="4" name="Picture 4" descr="bibl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39000" y="0"/>
            <a:ext cx="1905000" cy="1412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p:cNvSpPr>
            <a:spLocks noGrp="1"/>
          </p:cNvSpPr>
          <p:nvPr>
            <p:ph type="sldNum" sz="quarter" idx="12"/>
          </p:nvPr>
        </p:nvSpPr>
        <p:spPr/>
        <p:txBody>
          <a:bodyPr/>
          <a:lstStyle/>
          <a:p>
            <a:fld id="{5CEC1A6A-70AC-463E-A1A3-9CAEA59878E1}" type="slidenum">
              <a:rPr lang="en-US" altLang="en-US" smtClean="0"/>
              <a:pPr/>
              <a:t>5</a:t>
            </a:fld>
            <a:endParaRPr lang="en-US" altLang="en-US" dirty="0"/>
          </a:p>
        </p:txBody>
      </p:sp>
      <p:sp>
        <p:nvSpPr>
          <p:cNvPr id="6" name="Rectangle 5"/>
          <p:cNvSpPr>
            <a:spLocks noChangeAspect="1"/>
          </p:cNvSpPr>
          <p:nvPr/>
        </p:nvSpPr>
        <p:spPr>
          <a:xfrm>
            <a:off x="2380129" y="6384837"/>
            <a:ext cx="4572000" cy="400110"/>
          </a:xfrm>
          <a:prstGeom prst="rect">
            <a:avLst/>
          </a:prstGeom>
          <a:ln w="1905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lang="en-US" sz="2000" b="1" i="1" dirty="0">
                <a:solidFill>
                  <a:schemeClr val="tx1"/>
                </a:solidFill>
              </a:rPr>
              <a:t>Is It Worth Investigating God?</a:t>
            </a:r>
          </a:p>
        </p:txBody>
      </p:sp>
    </p:spTree>
    <p:extLst>
      <p:ext uri="{BB962C8B-B14F-4D97-AF65-F5344CB8AC3E}">
        <p14:creationId xmlns:p14="http://schemas.microsoft.com/office/powerpoint/2010/main" val="3017772378"/>
      </p:ext>
    </p:extLst>
  </p:cSld>
  <p:clrMapOvr>
    <a:masterClrMapping/>
  </p:clrMapOvr>
  <p:transition>
    <p:wedg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0" presetClass="entr" presetSubtype="0" decel="100000"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strVal val="#ppt_w+.3"/>
                                          </p:val>
                                        </p:tav>
                                        <p:tav tm="100000">
                                          <p:val>
                                            <p:strVal val="#ppt_w"/>
                                          </p:val>
                                        </p:tav>
                                      </p:tavLst>
                                    </p:anim>
                                    <p:anim calcmode="lin" valueType="num">
                                      <p:cBhvr>
                                        <p:cTn id="8" dur="1000" fill="hold"/>
                                        <p:tgtEl>
                                          <p:spTgt spid="4"/>
                                        </p:tgtEl>
                                        <p:attrNameLst>
                                          <p:attrName>ppt_h</p:attrName>
                                        </p:attrNameLst>
                                      </p:cBhvr>
                                      <p:tavLst>
                                        <p:tav tm="0">
                                          <p:val>
                                            <p:strVal val="#ppt_h"/>
                                          </p:val>
                                        </p:tav>
                                        <p:tav tm="100000">
                                          <p:val>
                                            <p:strVal val="#ppt_h"/>
                                          </p:val>
                                        </p:tav>
                                      </p:tavLst>
                                    </p:anim>
                                    <p:animEffect transition="in" filter="fade">
                                      <p:cBhvr>
                                        <p:cTn id="9" dur="1000"/>
                                        <p:tgtEl>
                                          <p:spTgt spid="4"/>
                                        </p:tgtEl>
                                      </p:cBhvr>
                                    </p:animEffect>
                                  </p:childTnLst>
                                </p:cTn>
                              </p:par>
                              <p:par>
                                <p:cTn id="10" presetID="50" presetClass="entr" presetSubtype="0" decel="100000" fill="hold" nodeType="withEffect">
                                  <p:stCondLst>
                                    <p:cond delay="0"/>
                                  </p:stCondLst>
                                  <p:childTnLst>
                                    <p:set>
                                      <p:cBhvr>
                                        <p:cTn id="11" dur="1" fill="hold">
                                          <p:stCondLst>
                                            <p:cond delay="0"/>
                                          </p:stCondLst>
                                        </p:cTn>
                                        <p:tgtEl>
                                          <p:spTgt spid="2"/>
                                        </p:tgtEl>
                                        <p:attrNameLst>
                                          <p:attrName>style.visibility</p:attrName>
                                        </p:attrNameLst>
                                      </p:cBhvr>
                                      <p:to>
                                        <p:strVal val="visible"/>
                                      </p:to>
                                    </p:set>
                                    <p:anim calcmode="lin" valueType="num">
                                      <p:cBhvr>
                                        <p:cTn id="12" dur="1000" fill="hold"/>
                                        <p:tgtEl>
                                          <p:spTgt spid="2"/>
                                        </p:tgtEl>
                                        <p:attrNameLst>
                                          <p:attrName>ppt_w</p:attrName>
                                        </p:attrNameLst>
                                      </p:cBhvr>
                                      <p:tavLst>
                                        <p:tav tm="0">
                                          <p:val>
                                            <p:strVal val="#ppt_w+.3"/>
                                          </p:val>
                                        </p:tav>
                                        <p:tav tm="100000">
                                          <p:val>
                                            <p:strVal val="#ppt_w"/>
                                          </p:val>
                                        </p:tav>
                                      </p:tavLst>
                                    </p:anim>
                                    <p:anim calcmode="lin" valueType="num">
                                      <p:cBhvr>
                                        <p:cTn id="13" dur="1000" fill="hold"/>
                                        <p:tgtEl>
                                          <p:spTgt spid="2"/>
                                        </p:tgtEl>
                                        <p:attrNameLst>
                                          <p:attrName>ppt_h</p:attrName>
                                        </p:attrNameLst>
                                      </p:cBhvr>
                                      <p:tavLst>
                                        <p:tav tm="0">
                                          <p:val>
                                            <p:strVal val="#ppt_h"/>
                                          </p:val>
                                        </p:tav>
                                        <p:tav tm="100000">
                                          <p:val>
                                            <p:strVal val="#ppt_h"/>
                                          </p:val>
                                        </p:tav>
                                      </p:tavLst>
                                    </p:anim>
                                    <p:animEffect transition="in" filter="fade">
                                      <p:cBhvr>
                                        <p:cTn id="14" dur="1000"/>
                                        <p:tgtEl>
                                          <p:spTgt spid="2"/>
                                        </p:tgtEl>
                                      </p:cBhvr>
                                    </p:animEffect>
                                  </p:childTnLst>
                                </p:cTn>
                              </p:par>
                            </p:childTnLst>
                          </p:cTn>
                        </p:par>
                        <p:par>
                          <p:cTn id="15" fill="hold" nodeType="afterGroup">
                            <p:stCondLst>
                              <p:cond delay="1000"/>
                            </p:stCondLst>
                            <p:childTnLst>
                              <p:par>
                                <p:cTn id="16" presetID="9" presetClass="entr" presetSubtype="0" fill="hold" grpId="0" nodeType="afterEffect">
                                  <p:stCondLst>
                                    <p:cond delay="0"/>
                                  </p:stCondLst>
                                  <p:childTnLst>
                                    <p:set>
                                      <p:cBhvr>
                                        <p:cTn id="17" dur="1" fill="hold">
                                          <p:stCondLst>
                                            <p:cond delay="0"/>
                                          </p:stCondLst>
                                        </p:cTn>
                                        <p:tgtEl>
                                          <p:spTgt spid="6"/>
                                        </p:tgtEl>
                                        <p:attrNameLst>
                                          <p:attrName>style.visibility</p:attrName>
                                        </p:attrNameLst>
                                      </p:cBhvr>
                                      <p:to>
                                        <p:strVal val="visible"/>
                                      </p:to>
                                    </p:set>
                                    <p:animEffect transition="in" filter="dissolve">
                                      <p:cBhvr>
                                        <p:cTn id="18" dur="500"/>
                                        <p:tgtEl>
                                          <p:spTgt spid="6"/>
                                        </p:tgtEl>
                                      </p:cBhvr>
                                    </p:animEffect>
                                  </p:childTnLst>
                                </p:cTn>
                              </p:par>
                            </p:childTnLst>
                          </p:cTn>
                        </p:par>
                        <p:par>
                          <p:cTn id="19" fill="hold">
                            <p:stCondLst>
                              <p:cond delay="1500"/>
                            </p:stCondLst>
                            <p:childTnLst>
                              <p:par>
                                <p:cTn id="20" presetID="9" presetClass="entr" presetSubtype="0" fill="hold" grpId="0" nodeType="afterEffect">
                                  <p:stCondLst>
                                    <p:cond delay="0"/>
                                  </p:stCondLst>
                                  <p:childTnLst>
                                    <p:set>
                                      <p:cBhvr>
                                        <p:cTn id="21" dur="1" fill="hold">
                                          <p:stCondLst>
                                            <p:cond delay="0"/>
                                          </p:stCondLst>
                                        </p:cTn>
                                        <p:tgtEl>
                                          <p:spTgt spid="3">
                                            <p:txEl>
                                              <p:pRg st="0" end="0"/>
                                            </p:txEl>
                                          </p:spTgt>
                                        </p:tgtEl>
                                        <p:attrNameLst>
                                          <p:attrName>style.visibility</p:attrName>
                                        </p:attrNameLst>
                                      </p:cBhvr>
                                      <p:to>
                                        <p:strVal val="visible"/>
                                      </p:to>
                                    </p:set>
                                    <p:animEffect transition="in" filter="dissolve">
                                      <p:cBhvr>
                                        <p:cTn id="22" dur="500"/>
                                        <p:tgtEl>
                                          <p:spTgt spid="3">
                                            <p:txEl>
                                              <p:pRg st="0" end="0"/>
                                            </p:txEl>
                                          </p:spTgt>
                                        </p:tgtEl>
                                      </p:cBhvr>
                                    </p:animEffect>
                                  </p:childTnLst>
                                </p:cTn>
                              </p:par>
                            </p:childTnLst>
                          </p:cTn>
                        </p:par>
                        <p:par>
                          <p:cTn id="23" fill="hold">
                            <p:stCondLst>
                              <p:cond delay="2000"/>
                            </p:stCondLst>
                            <p:childTnLst>
                              <p:par>
                                <p:cTn id="24" presetID="9" presetClass="entr" presetSubtype="0" fill="hold" grpId="0" nodeType="afterEffect">
                                  <p:stCondLst>
                                    <p:cond delay="0"/>
                                  </p:stCondLst>
                                  <p:childTnLst>
                                    <p:set>
                                      <p:cBhvr>
                                        <p:cTn id="25" dur="1" fill="hold">
                                          <p:stCondLst>
                                            <p:cond delay="0"/>
                                          </p:stCondLst>
                                        </p:cTn>
                                        <p:tgtEl>
                                          <p:spTgt spid="3">
                                            <p:txEl>
                                              <p:pRg st="1" end="1"/>
                                            </p:txEl>
                                          </p:spTgt>
                                        </p:tgtEl>
                                        <p:attrNameLst>
                                          <p:attrName>style.visibility</p:attrName>
                                        </p:attrNameLst>
                                      </p:cBhvr>
                                      <p:to>
                                        <p:strVal val="visible"/>
                                      </p:to>
                                    </p:set>
                                    <p:animEffect transition="in" filter="dissolve">
                                      <p:cBhvr>
                                        <p:cTn id="26" dur="500"/>
                                        <p:tgtEl>
                                          <p:spTgt spid="3">
                                            <p:txEl>
                                              <p:pRg st="1" end="1"/>
                                            </p:txEl>
                                          </p:spTgt>
                                        </p:tgtEl>
                                      </p:cBhvr>
                                    </p:animEffect>
                                  </p:childTnLst>
                                </p:cTn>
                              </p:par>
                            </p:childTnLst>
                          </p:cTn>
                        </p:par>
                        <p:par>
                          <p:cTn id="27" fill="hold">
                            <p:stCondLst>
                              <p:cond delay="2500"/>
                            </p:stCondLst>
                            <p:childTnLst>
                              <p:par>
                                <p:cTn id="28" presetID="9" presetClass="entr" presetSubtype="0" fill="hold" grpId="0" nodeType="afterEffect">
                                  <p:stCondLst>
                                    <p:cond delay="0"/>
                                  </p:stCondLst>
                                  <p:childTnLst>
                                    <p:set>
                                      <p:cBhvr>
                                        <p:cTn id="29" dur="1" fill="hold">
                                          <p:stCondLst>
                                            <p:cond delay="0"/>
                                          </p:stCondLst>
                                        </p:cTn>
                                        <p:tgtEl>
                                          <p:spTgt spid="3">
                                            <p:txEl>
                                              <p:pRg st="2" end="2"/>
                                            </p:txEl>
                                          </p:spTgt>
                                        </p:tgtEl>
                                        <p:attrNameLst>
                                          <p:attrName>style.visibility</p:attrName>
                                        </p:attrNameLst>
                                      </p:cBhvr>
                                      <p:to>
                                        <p:strVal val="visible"/>
                                      </p:to>
                                    </p:set>
                                    <p:animEffect transition="in" filter="dissolve">
                                      <p:cBhvr>
                                        <p:cTn id="30" dur="500"/>
                                        <p:tgtEl>
                                          <p:spTgt spid="3">
                                            <p:txEl>
                                              <p:pRg st="2" end="2"/>
                                            </p:txEl>
                                          </p:spTgt>
                                        </p:tgtEl>
                                      </p:cBhvr>
                                    </p:animEffect>
                                  </p:childTnLst>
                                </p:cTn>
                              </p:par>
                            </p:childTnLst>
                          </p:cTn>
                        </p:par>
                        <p:par>
                          <p:cTn id="31" fill="hold">
                            <p:stCondLst>
                              <p:cond delay="3000"/>
                            </p:stCondLst>
                            <p:childTnLst>
                              <p:par>
                                <p:cTn id="32" presetID="9" presetClass="entr" presetSubtype="0" fill="hold" grpId="0" nodeType="afterEffect">
                                  <p:stCondLst>
                                    <p:cond delay="0"/>
                                  </p:stCondLst>
                                  <p:childTnLst>
                                    <p:set>
                                      <p:cBhvr>
                                        <p:cTn id="33" dur="1" fill="hold">
                                          <p:stCondLst>
                                            <p:cond delay="0"/>
                                          </p:stCondLst>
                                        </p:cTn>
                                        <p:tgtEl>
                                          <p:spTgt spid="3">
                                            <p:txEl>
                                              <p:pRg st="3" end="3"/>
                                            </p:txEl>
                                          </p:spTgt>
                                        </p:tgtEl>
                                        <p:attrNameLst>
                                          <p:attrName>style.visibility</p:attrName>
                                        </p:attrNameLst>
                                      </p:cBhvr>
                                      <p:to>
                                        <p:strVal val="visible"/>
                                      </p:to>
                                    </p:set>
                                    <p:animEffect transition="in" filter="dissolve">
                                      <p:cBhvr>
                                        <p:cTn id="34" dur="500"/>
                                        <p:tgtEl>
                                          <p:spTgt spid="3">
                                            <p:txEl>
                                              <p:pRg st="3" end="3"/>
                                            </p:txEl>
                                          </p:spTgt>
                                        </p:tgtEl>
                                      </p:cBhvr>
                                    </p:animEffect>
                                  </p:childTnLst>
                                </p:cTn>
                              </p:par>
                            </p:childTnLst>
                          </p:cTn>
                        </p:par>
                        <p:par>
                          <p:cTn id="35" fill="hold">
                            <p:stCondLst>
                              <p:cond delay="3500"/>
                            </p:stCondLst>
                            <p:childTnLst>
                              <p:par>
                                <p:cTn id="36" presetID="9" presetClass="entr" presetSubtype="0" fill="hold" grpId="0" nodeType="afterEffect">
                                  <p:stCondLst>
                                    <p:cond delay="0"/>
                                  </p:stCondLst>
                                  <p:childTnLst>
                                    <p:set>
                                      <p:cBhvr>
                                        <p:cTn id="37" dur="1" fill="hold">
                                          <p:stCondLst>
                                            <p:cond delay="0"/>
                                          </p:stCondLst>
                                        </p:cTn>
                                        <p:tgtEl>
                                          <p:spTgt spid="3">
                                            <p:txEl>
                                              <p:pRg st="4" end="4"/>
                                            </p:txEl>
                                          </p:spTgt>
                                        </p:tgtEl>
                                        <p:attrNameLst>
                                          <p:attrName>style.visibility</p:attrName>
                                        </p:attrNameLst>
                                      </p:cBhvr>
                                      <p:to>
                                        <p:strVal val="visible"/>
                                      </p:to>
                                    </p:set>
                                    <p:animEffect transition="in" filter="dissolve">
                                      <p:cBhvr>
                                        <p:cTn id="38"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6"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7162800" cy="1408176"/>
          </a:xfrm>
        </p:spPr>
        <p:txBody>
          <a:bodyPr>
            <a:noAutofit/>
          </a:bodyPr>
          <a:lstStyle/>
          <a:p>
            <a:pPr marL="855663" indent="-855663" eaLnBrk="1" fontAlgn="auto" hangingPunct="1">
              <a:spcAft>
                <a:spcPts val="0"/>
              </a:spcAft>
              <a:buFont typeface="Wingdings 2" panose="05020102010507070707" pitchFamily="18" charset="2"/>
              <a:buChar char=""/>
              <a:defRPr/>
            </a:pPr>
            <a:r>
              <a:rPr lang="en-US" sz="5400" i="1" dirty="0">
                <a:solidFill>
                  <a:schemeClr val="accent1">
                    <a:satMod val="150000"/>
                  </a:schemeClr>
                </a:solidFill>
              </a:rPr>
              <a:t>Who’s unscientific?</a:t>
            </a:r>
          </a:p>
        </p:txBody>
      </p:sp>
      <p:sp>
        <p:nvSpPr>
          <p:cNvPr id="3" name="Content Placeholder 2"/>
          <p:cNvSpPr>
            <a:spLocks noGrp="1"/>
          </p:cNvSpPr>
          <p:nvPr>
            <p:ph idx="1"/>
          </p:nvPr>
        </p:nvSpPr>
        <p:spPr>
          <a:xfrm>
            <a:off x="304800" y="1447800"/>
            <a:ext cx="8839200" cy="5181600"/>
          </a:xfrm>
        </p:spPr>
        <p:txBody>
          <a:bodyPr rtlCol="0" anchor="t">
            <a:noAutofit/>
          </a:bodyPr>
          <a:lstStyle/>
          <a:p>
            <a:pPr marL="438912" indent="-320040" eaLnBrk="1" fontAlgn="auto" hangingPunct="1">
              <a:spcBef>
                <a:spcPts val="0"/>
              </a:spcBef>
              <a:spcAft>
                <a:spcPts val="900"/>
              </a:spcAft>
              <a:buFont typeface="Wingdings 2"/>
              <a:buChar char=""/>
              <a:defRPr/>
            </a:pPr>
            <a:r>
              <a:rPr lang="en-US" b="1" dirty="0">
                <a:effectLst>
                  <a:outerShdw blurRad="38100" dist="38100" dir="2700000" algn="tl">
                    <a:srgbClr val="000000">
                      <a:alpha val="43137"/>
                    </a:srgbClr>
                  </a:outerShdw>
                </a:effectLst>
              </a:rPr>
              <a:t>Creationists have no problem with the </a:t>
            </a:r>
            <a:r>
              <a:rPr lang="en-US" b="1" i="1" dirty="0">
                <a:effectLst>
                  <a:outerShdw blurRad="38100" dist="38100" dir="2700000" algn="tl">
                    <a:srgbClr val="000000">
                      <a:alpha val="43137"/>
                    </a:srgbClr>
                  </a:outerShdw>
                </a:effectLst>
              </a:rPr>
              <a:t>Law of Cause and Effect</a:t>
            </a:r>
            <a:r>
              <a:rPr lang="en-US" b="1" dirty="0">
                <a:effectLst>
                  <a:outerShdw blurRad="38100" dist="38100" dir="2700000" algn="tl">
                    <a:srgbClr val="000000">
                      <a:alpha val="43137"/>
                    </a:srgbClr>
                  </a:outerShdw>
                </a:effectLst>
              </a:rPr>
              <a:t>:  </a:t>
            </a:r>
            <a:r>
              <a:rPr lang="en-US" b="1" i="1" dirty="0">
                <a:solidFill>
                  <a:srgbClr val="FF9900"/>
                </a:solidFill>
                <a:effectLst>
                  <a:outerShdw blurRad="38100" dist="38100" dir="2700000" algn="tl">
                    <a:srgbClr val="000000">
                      <a:alpha val="43137"/>
                    </a:srgbClr>
                  </a:outerShdw>
                </a:effectLst>
              </a:rPr>
              <a:t>Heb. 3:4</a:t>
            </a:r>
          </a:p>
          <a:p>
            <a:pPr marL="935037" indent="-457200" eaLnBrk="1" fontAlgn="auto" hangingPunct="1">
              <a:spcBef>
                <a:spcPts val="0"/>
              </a:spcBef>
              <a:spcAft>
                <a:spcPts val="900"/>
              </a:spcAft>
              <a:buSzPct val="100000"/>
              <a:buFont typeface="Wingdings 2" panose="05020102010507070707" pitchFamily="18" charset="2"/>
              <a:buChar char="E"/>
              <a:defRPr/>
            </a:pPr>
            <a:r>
              <a:rPr lang="en-US" sz="2800" b="1" dirty="0">
                <a:effectLst>
                  <a:outerShdw blurRad="38100" dist="38100" dir="2700000" algn="tl">
                    <a:srgbClr val="000000">
                      <a:alpha val="43137"/>
                    </a:srgbClr>
                  </a:outerShdw>
                </a:effectLst>
              </a:rPr>
              <a:t>Universe is the grand </a:t>
            </a:r>
            <a:r>
              <a:rPr lang="en-US" sz="2800" b="1" i="1" u="sng" dirty="0">
                <a:effectLst>
                  <a:outerShdw blurRad="38100" dist="38100" dir="2700000" algn="tl">
                    <a:srgbClr val="000000">
                      <a:alpha val="43137"/>
                    </a:srgbClr>
                  </a:outerShdw>
                </a:effectLst>
              </a:rPr>
              <a:t>Effect</a:t>
            </a:r>
            <a:r>
              <a:rPr lang="en-US" sz="2800" b="1" dirty="0">
                <a:effectLst>
                  <a:outerShdw blurRad="38100" dist="38100" dir="2700000" algn="tl">
                    <a:srgbClr val="000000">
                      <a:alpha val="43137"/>
                    </a:srgbClr>
                  </a:outerShdw>
                </a:effectLst>
              </a:rPr>
              <a:t>, God the grand </a:t>
            </a:r>
            <a:r>
              <a:rPr lang="en-US" sz="2800" b="1" i="1" u="sng" dirty="0">
                <a:effectLst>
                  <a:outerShdw blurRad="38100" dist="38100" dir="2700000" algn="tl">
                    <a:srgbClr val="000000">
                      <a:alpha val="43137"/>
                    </a:srgbClr>
                  </a:outerShdw>
                </a:effectLst>
              </a:rPr>
              <a:t>Cause</a:t>
            </a:r>
            <a:r>
              <a:rPr lang="en-US" sz="2800" b="1" dirty="0">
                <a:effectLst>
                  <a:outerShdw blurRad="38100" dist="38100" dir="2700000" algn="tl">
                    <a:srgbClr val="000000">
                      <a:alpha val="43137"/>
                    </a:srgbClr>
                  </a:outerShdw>
                </a:effectLst>
              </a:rPr>
              <a:t>:  </a:t>
            </a:r>
            <a:r>
              <a:rPr lang="en-US" sz="2800" b="1" i="1" dirty="0">
                <a:solidFill>
                  <a:srgbClr val="FF9900"/>
                </a:solidFill>
                <a:effectLst>
                  <a:outerShdw blurRad="38100" dist="38100" dir="2700000" algn="tl">
                    <a:srgbClr val="000000">
                      <a:alpha val="43137"/>
                    </a:srgbClr>
                  </a:outerShdw>
                </a:effectLst>
              </a:rPr>
              <a:t>Gen. 1:1</a:t>
            </a:r>
            <a:endParaRPr lang="en-US" sz="2800" b="1" dirty="0">
              <a:solidFill>
                <a:srgbClr val="FF9900"/>
              </a:solidFill>
              <a:effectLst>
                <a:outerShdw blurRad="38100" dist="38100" dir="2700000" algn="tl">
                  <a:srgbClr val="000000">
                    <a:alpha val="43137"/>
                  </a:srgbClr>
                </a:outerShdw>
              </a:effectLst>
            </a:endParaRPr>
          </a:p>
          <a:p>
            <a:pPr marL="935037" indent="-457200" eaLnBrk="1" fontAlgn="auto" hangingPunct="1">
              <a:spcBef>
                <a:spcPts val="0"/>
              </a:spcBef>
              <a:spcAft>
                <a:spcPts val="900"/>
              </a:spcAft>
              <a:buSzPct val="100000"/>
              <a:buFont typeface="Wingdings 2" panose="05020102010507070707" pitchFamily="18" charset="2"/>
              <a:buChar char="E"/>
              <a:defRPr/>
            </a:pPr>
            <a:r>
              <a:rPr lang="en-US" sz="2800" b="1" dirty="0">
                <a:effectLst>
                  <a:outerShdw blurRad="38100" dist="38100" dir="2700000" algn="tl">
                    <a:srgbClr val="000000">
                      <a:alpha val="43137"/>
                    </a:srgbClr>
                  </a:outerShdw>
                </a:effectLst>
              </a:rPr>
              <a:t>Evolutionist’s dilemma:  no house builds itself!</a:t>
            </a:r>
          </a:p>
          <a:p>
            <a:pPr marL="438912" indent="-320040" eaLnBrk="1" fontAlgn="auto" hangingPunct="1">
              <a:spcBef>
                <a:spcPts val="0"/>
              </a:spcBef>
              <a:spcAft>
                <a:spcPts val="900"/>
              </a:spcAft>
              <a:buFont typeface="Wingdings 2"/>
              <a:buChar char=""/>
              <a:defRPr/>
            </a:pPr>
            <a:r>
              <a:rPr lang="en-US" b="1" i="1" dirty="0">
                <a:effectLst>
                  <a:outerShdw blurRad="38100" dist="38100" dir="2700000" algn="tl">
                    <a:srgbClr val="000000">
                      <a:alpha val="43137"/>
                    </a:srgbClr>
                  </a:outerShdw>
                </a:effectLst>
              </a:rPr>
              <a:t>Law of Causality </a:t>
            </a:r>
            <a:r>
              <a:rPr lang="en-US" b="1" dirty="0">
                <a:effectLst>
                  <a:outerShdw blurRad="38100" dist="38100" dir="2700000" algn="tl">
                    <a:srgbClr val="000000">
                      <a:alpha val="43137"/>
                    </a:srgbClr>
                  </a:outerShdw>
                </a:effectLst>
              </a:rPr>
              <a:t>demands there had to be a cause and a beginning for the Universe.</a:t>
            </a:r>
          </a:p>
          <a:p>
            <a:pPr marL="438912" indent="-320040" eaLnBrk="1" fontAlgn="auto" hangingPunct="1">
              <a:spcBef>
                <a:spcPts val="0"/>
              </a:spcBef>
              <a:spcAft>
                <a:spcPts val="900"/>
              </a:spcAft>
              <a:buFont typeface="Wingdings 2"/>
              <a:buChar char=""/>
              <a:defRPr/>
            </a:pPr>
            <a:r>
              <a:rPr lang="en-US" b="1" dirty="0">
                <a:effectLst>
                  <a:outerShdw blurRad="38100" dist="38100" dir="2700000" algn="tl">
                    <a:srgbClr val="000000">
                      <a:alpha val="43137"/>
                    </a:srgbClr>
                  </a:outerShdw>
                </a:effectLst>
              </a:rPr>
              <a:t>Evolution’s conundrum:  a grand effect with no cause?!  </a:t>
            </a:r>
            <a:r>
              <a:rPr lang="en-US" sz="3600" b="1" i="1" dirty="0">
                <a:solidFill>
                  <a:srgbClr val="FF9900"/>
                </a:solidFill>
                <a:effectLst>
                  <a:outerShdw blurRad="38100" dist="38100" dir="2700000" algn="tl">
                    <a:srgbClr val="000000">
                      <a:alpha val="43137"/>
                    </a:srgbClr>
                  </a:outerShdw>
                </a:effectLst>
              </a:rPr>
              <a:t>Who’s being unscientific?</a:t>
            </a:r>
            <a:endParaRPr lang="en-US" b="1" i="1" dirty="0">
              <a:solidFill>
                <a:srgbClr val="FF9900"/>
              </a:solidFill>
              <a:effectLst>
                <a:outerShdw blurRad="38100" dist="38100" dir="2700000" algn="tl">
                  <a:srgbClr val="000000">
                    <a:alpha val="43137"/>
                  </a:srgbClr>
                </a:outerShdw>
              </a:effectLst>
            </a:endParaRPr>
          </a:p>
        </p:txBody>
      </p:sp>
      <p:pic>
        <p:nvPicPr>
          <p:cNvPr id="4" name="Picture 4" descr="bibl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39000" y="0"/>
            <a:ext cx="1905000" cy="1412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p:cNvSpPr>
            <a:spLocks noGrp="1"/>
          </p:cNvSpPr>
          <p:nvPr>
            <p:ph type="sldNum" sz="quarter" idx="12"/>
          </p:nvPr>
        </p:nvSpPr>
        <p:spPr/>
        <p:txBody>
          <a:bodyPr/>
          <a:lstStyle/>
          <a:p>
            <a:fld id="{5CEC1A6A-70AC-463E-A1A3-9CAEA59878E1}" type="slidenum">
              <a:rPr lang="en-US" altLang="en-US" smtClean="0"/>
              <a:pPr/>
              <a:t>6</a:t>
            </a:fld>
            <a:endParaRPr lang="en-US" altLang="en-US" dirty="0"/>
          </a:p>
        </p:txBody>
      </p:sp>
      <p:sp>
        <p:nvSpPr>
          <p:cNvPr id="6" name="Rectangle 5"/>
          <p:cNvSpPr>
            <a:spLocks noChangeAspect="1"/>
          </p:cNvSpPr>
          <p:nvPr/>
        </p:nvSpPr>
        <p:spPr>
          <a:xfrm>
            <a:off x="2380129" y="6384837"/>
            <a:ext cx="4572000" cy="400110"/>
          </a:xfrm>
          <a:prstGeom prst="rect">
            <a:avLst/>
          </a:prstGeom>
          <a:ln w="1905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lang="en-US" sz="2000" b="1" i="1" dirty="0">
                <a:solidFill>
                  <a:schemeClr val="tx1"/>
                </a:solidFill>
              </a:rPr>
              <a:t>Is It Worth Investigating God?</a:t>
            </a:r>
          </a:p>
        </p:txBody>
      </p:sp>
      <p:sp>
        <p:nvSpPr>
          <p:cNvPr id="7" name="Rectangle: Rounded Corners 6"/>
          <p:cNvSpPr/>
          <p:nvPr/>
        </p:nvSpPr>
        <p:spPr>
          <a:xfrm>
            <a:off x="331880" y="1219200"/>
            <a:ext cx="8480425" cy="5105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en-US" sz="2400" b="1" dirty="0">
              <a:solidFill>
                <a:schemeClr val="tx1"/>
              </a:solidFill>
            </a:endParaRPr>
          </a:p>
          <a:p>
            <a:pPr algn="just"/>
            <a:r>
              <a:rPr lang="en-US" sz="2800" b="1" dirty="0">
                <a:solidFill>
                  <a:schemeClr val="tx1"/>
                </a:solidFill>
              </a:rPr>
              <a:t>“The Universe, and everything that has happened in it since the beginning of time, are a grand effect without a known cause.  An effect without a known cause?  That is not the world of science; it is a world of witchcraft, of wild events and the whims of demons, a medieval world that science has tried to banish.  As scientists, what are we to make of this picture?  I do not know.”</a:t>
            </a:r>
          </a:p>
          <a:p>
            <a:pPr algn="just"/>
            <a:endParaRPr lang="en-US" sz="1200" b="1" dirty="0">
              <a:solidFill>
                <a:schemeClr val="tx1"/>
              </a:solidFill>
            </a:endParaRPr>
          </a:p>
          <a:p>
            <a:pPr algn="r"/>
            <a:r>
              <a:rPr lang="en-US" sz="2800" b="1" i="1" dirty="0">
                <a:solidFill>
                  <a:schemeClr val="tx1"/>
                </a:solidFill>
              </a:rPr>
              <a:t>Robert </a:t>
            </a:r>
            <a:r>
              <a:rPr lang="en-US" sz="2800" b="1" i="1" dirty="0" err="1">
                <a:solidFill>
                  <a:schemeClr val="tx1"/>
                </a:solidFill>
              </a:rPr>
              <a:t>Jastrow</a:t>
            </a:r>
            <a:r>
              <a:rPr lang="en-US" sz="2800" b="1" dirty="0">
                <a:solidFill>
                  <a:schemeClr val="tx1"/>
                </a:solidFill>
              </a:rPr>
              <a:t>, founder &amp; director of NASA Goddard Institute for Space Studies</a:t>
            </a:r>
          </a:p>
          <a:p>
            <a:pPr algn="just"/>
            <a:endParaRPr lang="en-US" sz="2800" b="1" dirty="0">
              <a:solidFill>
                <a:schemeClr val="tx1"/>
              </a:solidFill>
            </a:endParaRPr>
          </a:p>
        </p:txBody>
      </p:sp>
    </p:spTree>
    <p:extLst>
      <p:ext uri="{BB962C8B-B14F-4D97-AF65-F5344CB8AC3E}">
        <p14:creationId xmlns:p14="http://schemas.microsoft.com/office/powerpoint/2010/main" val="2200133007"/>
      </p:ext>
    </p:extLst>
  </p:cSld>
  <p:clrMapOvr>
    <a:masterClrMapping/>
  </p:clrMapOvr>
  <p:transition>
    <p:wedg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0" presetClass="entr" presetSubtype="0" decel="100000"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strVal val="#ppt_w+.3"/>
                                          </p:val>
                                        </p:tav>
                                        <p:tav tm="100000">
                                          <p:val>
                                            <p:strVal val="#ppt_w"/>
                                          </p:val>
                                        </p:tav>
                                      </p:tavLst>
                                    </p:anim>
                                    <p:anim calcmode="lin" valueType="num">
                                      <p:cBhvr>
                                        <p:cTn id="8" dur="1000" fill="hold"/>
                                        <p:tgtEl>
                                          <p:spTgt spid="4"/>
                                        </p:tgtEl>
                                        <p:attrNameLst>
                                          <p:attrName>ppt_h</p:attrName>
                                        </p:attrNameLst>
                                      </p:cBhvr>
                                      <p:tavLst>
                                        <p:tav tm="0">
                                          <p:val>
                                            <p:strVal val="#ppt_h"/>
                                          </p:val>
                                        </p:tav>
                                        <p:tav tm="100000">
                                          <p:val>
                                            <p:strVal val="#ppt_h"/>
                                          </p:val>
                                        </p:tav>
                                      </p:tavLst>
                                    </p:anim>
                                    <p:animEffect transition="in" filter="fade">
                                      <p:cBhvr>
                                        <p:cTn id="9" dur="1000"/>
                                        <p:tgtEl>
                                          <p:spTgt spid="4"/>
                                        </p:tgtEl>
                                      </p:cBhvr>
                                    </p:animEffect>
                                  </p:childTnLst>
                                </p:cTn>
                              </p:par>
                              <p:par>
                                <p:cTn id="10" presetID="50" presetClass="entr" presetSubtype="0" decel="100000" fill="hold" nodeType="withEffect">
                                  <p:stCondLst>
                                    <p:cond delay="0"/>
                                  </p:stCondLst>
                                  <p:childTnLst>
                                    <p:set>
                                      <p:cBhvr>
                                        <p:cTn id="11" dur="1" fill="hold">
                                          <p:stCondLst>
                                            <p:cond delay="0"/>
                                          </p:stCondLst>
                                        </p:cTn>
                                        <p:tgtEl>
                                          <p:spTgt spid="2"/>
                                        </p:tgtEl>
                                        <p:attrNameLst>
                                          <p:attrName>style.visibility</p:attrName>
                                        </p:attrNameLst>
                                      </p:cBhvr>
                                      <p:to>
                                        <p:strVal val="visible"/>
                                      </p:to>
                                    </p:set>
                                    <p:anim calcmode="lin" valueType="num">
                                      <p:cBhvr>
                                        <p:cTn id="12" dur="1000" fill="hold"/>
                                        <p:tgtEl>
                                          <p:spTgt spid="2"/>
                                        </p:tgtEl>
                                        <p:attrNameLst>
                                          <p:attrName>ppt_w</p:attrName>
                                        </p:attrNameLst>
                                      </p:cBhvr>
                                      <p:tavLst>
                                        <p:tav tm="0">
                                          <p:val>
                                            <p:strVal val="#ppt_w+.3"/>
                                          </p:val>
                                        </p:tav>
                                        <p:tav tm="100000">
                                          <p:val>
                                            <p:strVal val="#ppt_w"/>
                                          </p:val>
                                        </p:tav>
                                      </p:tavLst>
                                    </p:anim>
                                    <p:anim calcmode="lin" valueType="num">
                                      <p:cBhvr>
                                        <p:cTn id="13" dur="1000" fill="hold"/>
                                        <p:tgtEl>
                                          <p:spTgt spid="2"/>
                                        </p:tgtEl>
                                        <p:attrNameLst>
                                          <p:attrName>ppt_h</p:attrName>
                                        </p:attrNameLst>
                                      </p:cBhvr>
                                      <p:tavLst>
                                        <p:tav tm="0">
                                          <p:val>
                                            <p:strVal val="#ppt_h"/>
                                          </p:val>
                                        </p:tav>
                                        <p:tav tm="100000">
                                          <p:val>
                                            <p:strVal val="#ppt_h"/>
                                          </p:val>
                                        </p:tav>
                                      </p:tavLst>
                                    </p:anim>
                                    <p:animEffect transition="in" filter="fade">
                                      <p:cBhvr>
                                        <p:cTn id="14" dur="1000"/>
                                        <p:tgtEl>
                                          <p:spTgt spid="2"/>
                                        </p:tgtEl>
                                      </p:cBhvr>
                                    </p:animEffect>
                                  </p:childTnLst>
                                </p:cTn>
                              </p:par>
                            </p:childTnLst>
                          </p:cTn>
                        </p:par>
                        <p:par>
                          <p:cTn id="15" fill="hold" nodeType="afterGroup">
                            <p:stCondLst>
                              <p:cond delay="1000"/>
                            </p:stCondLst>
                            <p:childTnLst>
                              <p:par>
                                <p:cTn id="16" presetID="9" presetClass="entr" presetSubtype="0" fill="hold" grpId="0" nodeType="afterEffect">
                                  <p:stCondLst>
                                    <p:cond delay="0"/>
                                  </p:stCondLst>
                                  <p:childTnLst>
                                    <p:set>
                                      <p:cBhvr>
                                        <p:cTn id="17" dur="1" fill="hold">
                                          <p:stCondLst>
                                            <p:cond delay="0"/>
                                          </p:stCondLst>
                                        </p:cTn>
                                        <p:tgtEl>
                                          <p:spTgt spid="6"/>
                                        </p:tgtEl>
                                        <p:attrNameLst>
                                          <p:attrName>style.visibility</p:attrName>
                                        </p:attrNameLst>
                                      </p:cBhvr>
                                      <p:to>
                                        <p:strVal val="visible"/>
                                      </p:to>
                                    </p:set>
                                    <p:animEffect transition="in" filter="dissolve">
                                      <p:cBhvr>
                                        <p:cTn id="18" dur="500"/>
                                        <p:tgtEl>
                                          <p:spTgt spid="6"/>
                                        </p:tgtEl>
                                      </p:cBhvr>
                                    </p:animEffect>
                                  </p:childTnLst>
                                </p:cTn>
                              </p:par>
                            </p:childTnLst>
                          </p:cTn>
                        </p:par>
                        <p:par>
                          <p:cTn id="19" fill="hold">
                            <p:stCondLst>
                              <p:cond delay="1500"/>
                            </p:stCondLst>
                            <p:childTnLst>
                              <p:par>
                                <p:cTn id="20" presetID="9" presetClass="entr" presetSubtype="0" fill="hold" grpId="0" nodeType="afterEffect">
                                  <p:stCondLst>
                                    <p:cond delay="0"/>
                                  </p:stCondLst>
                                  <p:childTnLst>
                                    <p:set>
                                      <p:cBhvr>
                                        <p:cTn id="21" dur="1" fill="hold">
                                          <p:stCondLst>
                                            <p:cond delay="0"/>
                                          </p:stCondLst>
                                        </p:cTn>
                                        <p:tgtEl>
                                          <p:spTgt spid="3">
                                            <p:txEl>
                                              <p:pRg st="0" end="0"/>
                                            </p:txEl>
                                          </p:spTgt>
                                        </p:tgtEl>
                                        <p:attrNameLst>
                                          <p:attrName>style.visibility</p:attrName>
                                        </p:attrNameLst>
                                      </p:cBhvr>
                                      <p:to>
                                        <p:strVal val="visible"/>
                                      </p:to>
                                    </p:set>
                                    <p:animEffect transition="in" filter="dissolve">
                                      <p:cBhvr>
                                        <p:cTn id="22" dur="500"/>
                                        <p:tgtEl>
                                          <p:spTgt spid="3">
                                            <p:txEl>
                                              <p:pRg st="0" end="0"/>
                                            </p:txEl>
                                          </p:spTgt>
                                        </p:tgtEl>
                                      </p:cBhvr>
                                    </p:animEffect>
                                  </p:childTnLst>
                                </p:cTn>
                              </p:par>
                            </p:childTnLst>
                          </p:cTn>
                        </p:par>
                        <p:par>
                          <p:cTn id="23" fill="hold">
                            <p:stCondLst>
                              <p:cond delay="2000"/>
                            </p:stCondLst>
                            <p:childTnLst>
                              <p:par>
                                <p:cTn id="24" presetID="9" presetClass="entr" presetSubtype="0" fill="hold" grpId="0" nodeType="afterEffect">
                                  <p:stCondLst>
                                    <p:cond delay="0"/>
                                  </p:stCondLst>
                                  <p:childTnLst>
                                    <p:set>
                                      <p:cBhvr>
                                        <p:cTn id="25" dur="1" fill="hold">
                                          <p:stCondLst>
                                            <p:cond delay="0"/>
                                          </p:stCondLst>
                                        </p:cTn>
                                        <p:tgtEl>
                                          <p:spTgt spid="3">
                                            <p:txEl>
                                              <p:pRg st="1" end="1"/>
                                            </p:txEl>
                                          </p:spTgt>
                                        </p:tgtEl>
                                        <p:attrNameLst>
                                          <p:attrName>style.visibility</p:attrName>
                                        </p:attrNameLst>
                                      </p:cBhvr>
                                      <p:to>
                                        <p:strVal val="visible"/>
                                      </p:to>
                                    </p:set>
                                    <p:animEffect transition="in" filter="dissolve">
                                      <p:cBhvr>
                                        <p:cTn id="26" dur="500"/>
                                        <p:tgtEl>
                                          <p:spTgt spid="3">
                                            <p:txEl>
                                              <p:pRg st="1" end="1"/>
                                            </p:txEl>
                                          </p:spTgt>
                                        </p:tgtEl>
                                      </p:cBhvr>
                                    </p:animEffect>
                                  </p:childTnLst>
                                </p:cTn>
                              </p:par>
                            </p:childTnLst>
                          </p:cTn>
                        </p:par>
                        <p:par>
                          <p:cTn id="27" fill="hold">
                            <p:stCondLst>
                              <p:cond delay="2500"/>
                            </p:stCondLst>
                            <p:childTnLst>
                              <p:par>
                                <p:cTn id="28" presetID="9" presetClass="entr" presetSubtype="0" fill="hold" grpId="0" nodeType="afterEffect">
                                  <p:stCondLst>
                                    <p:cond delay="0"/>
                                  </p:stCondLst>
                                  <p:childTnLst>
                                    <p:set>
                                      <p:cBhvr>
                                        <p:cTn id="29" dur="1" fill="hold">
                                          <p:stCondLst>
                                            <p:cond delay="0"/>
                                          </p:stCondLst>
                                        </p:cTn>
                                        <p:tgtEl>
                                          <p:spTgt spid="3">
                                            <p:txEl>
                                              <p:pRg st="2" end="2"/>
                                            </p:txEl>
                                          </p:spTgt>
                                        </p:tgtEl>
                                        <p:attrNameLst>
                                          <p:attrName>style.visibility</p:attrName>
                                        </p:attrNameLst>
                                      </p:cBhvr>
                                      <p:to>
                                        <p:strVal val="visible"/>
                                      </p:to>
                                    </p:set>
                                    <p:animEffect transition="in" filter="dissolve">
                                      <p:cBhvr>
                                        <p:cTn id="30" dur="500"/>
                                        <p:tgtEl>
                                          <p:spTgt spid="3">
                                            <p:txEl>
                                              <p:pRg st="2" end="2"/>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9" presetClass="entr" presetSubtype="0" fill="hold" grpId="0" nodeType="clickEffect">
                                  <p:stCondLst>
                                    <p:cond delay="0"/>
                                  </p:stCondLst>
                                  <p:childTnLst>
                                    <p:set>
                                      <p:cBhvr>
                                        <p:cTn id="34" dur="1" fill="hold">
                                          <p:stCondLst>
                                            <p:cond delay="0"/>
                                          </p:stCondLst>
                                        </p:cTn>
                                        <p:tgtEl>
                                          <p:spTgt spid="7"/>
                                        </p:tgtEl>
                                        <p:attrNameLst>
                                          <p:attrName>style.visibility</p:attrName>
                                        </p:attrNameLst>
                                      </p:cBhvr>
                                      <p:to>
                                        <p:strVal val="visible"/>
                                      </p:to>
                                    </p:set>
                                    <p:animEffect transition="in" filter="dissolve">
                                      <p:cBhvr>
                                        <p:cTn id="35" dur="500"/>
                                        <p:tgtEl>
                                          <p:spTgt spid="7"/>
                                        </p:tgtEl>
                                      </p:cBhvr>
                                    </p:animEffect>
                                  </p:childTnLst>
                                </p:cTn>
                              </p:par>
                            </p:childTnLst>
                          </p:cTn>
                        </p:par>
                      </p:childTnLst>
                    </p:cTn>
                  </p:par>
                  <p:par>
                    <p:cTn id="36" fill="hold">
                      <p:stCondLst>
                        <p:cond delay="indefinite"/>
                      </p:stCondLst>
                      <p:childTnLst>
                        <p:par>
                          <p:cTn id="37" fill="hold">
                            <p:stCondLst>
                              <p:cond delay="0"/>
                            </p:stCondLst>
                            <p:childTnLst>
                              <p:par>
                                <p:cTn id="38" presetID="9" presetClass="exit" presetSubtype="0" fill="hold" grpId="1" nodeType="clickEffect">
                                  <p:stCondLst>
                                    <p:cond delay="0"/>
                                  </p:stCondLst>
                                  <p:childTnLst>
                                    <p:animEffect transition="out" filter="dissolve">
                                      <p:cBhvr>
                                        <p:cTn id="39" dur="500"/>
                                        <p:tgtEl>
                                          <p:spTgt spid="7"/>
                                        </p:tgtEl>
                                      </p:cBhvr>
                                    </p:animEffect>
                                    <p:set>
                                      <p:cBhvr>
                                        <p:cTn id="40" dur="1" fill="hold">
                                          <p:stCondLst>
                                            <p:cond delay="499"/>
                                          </p:stCondLst>
                                        </p:cTn>
                                        <p:tgtEl>
                                          <p:spTgt spid="7"/>
                                        </p:tgtEl>
                                        <p:attrNameLst>
                                          <p:attrName>style.visibility</p:attrName>
                                        </p:attrNameLst>
                                      </p:cBhvr>
                                      <p:to>
                                        <p:strVal val="hidden"/>
                                      </p:to>
                                    </p:set>
                                  </p:childTnLst>
                                </p:cTn>
                              </p:par>
                            </p:childTnLst>
                          </p:cTn>
                        </p:par>
                        <p:par>
                          <p:cTn id="41" fill="hold">
                            <p:stCondLst>
                              <p:cond delay="500"/>
                            </p:stCondLst>
                            <p:childTnLst>
                              <p:par>
                                <p:cTn id="42" presetID="9" presetClass="entr" presetSubtype="0" fill="hold" grpId="0" nodeType="afterEffect">
                                  <p:stCondLst>
                                    <p:cond delay="0"/>
                                  </p:stCondLst>
                                  <p:childTnLst>
                                    <p:set>
                                      <p:cBhvr>
                                        <p:cTn id="43" dur="1" fill="hold">
                                          <p:stCondLst>
                                            <p:cond delay="0"/>
                                          </p:stCondLst>
                                        </p:cTn>
                                        <p:tgtEl>
                                          <p:spTgt spid="3">
                                            <p:txEl>
                                              <p:pRg st="3" end="3"/>
                                            </p:txEl>
                                          </p:spTgt>
                                        </p:tgtEl>
                                        <p:attrNameLst>
                                          <p:attrName>style.visibility</p:attrName>
                                        </p:attrNameLst>
                                      </p:cBhvr>
                                      <p:to>
                                        <p:strVal val="visible"/>
                                      </p:to>
                                    </p:set>
                                    <p:animEffect transition="in" filter="dissolve">
                                      <p:cBhvr>
                                        <p:cTn id="44" dur="500"/>
                                        <p:tgtEl>
                                          <p:spTgt spid="3">
                                            <p:txEl>
                                              <p:pRg st="3" end="3"/>
                                            </p:txEl>
                                          </p:spTgt>
                                        </p:tgtEl>
                                      </p:cBhvr>
                                    </p:animEffect>
                                  </p:childTnLst>
                                </p:cTn>
                              </p:par>
                            </p:childTnLst>
                          </p:cTn>
                        </p:par>
                        <p:par>
                          <p:cTn id="45" fill="hold">
                            <p:stCondLst>
                              <p:cond delay="1000"/>
                            </p:stCondLst>
                            <p:childTnLst>
                              <p:par>
                                <p:cTn id="46" presetID="9" presetClass="entr" presetSubtype="0" fill="hold" grpId="0" nodeType="afterEffect">
                                  <p:stCondLst>
                                    <p:cond delay="0"/>
                                  </p:stCondLst>
                                  <p:childTnLst>
                                    <p:set>
                                      <p:cBhvr>
                                        <p:cTn id="47" dur="1" fill="hold">
                                          <p:stCondLst>
                                            <p:cond delay="0"/>
                                          </p:stCondLst>
                                        </p:cTn>
                                        <p:tgtEl>
                                          <p:spTgt spid="3">
                                            <p:txEl>
                                              <p:pRg st="4" end="4"/>
                                            </p:txEl>
                                          </p:spTgt>
                                        </p:tgtEl>
                                        <p:attrNameLst>
                                          <p:attrName>style.visibility</p:attrName>
                                        </p:attrNameLst>
                                      </p:cBhvr>
                                      <p:to>
                                        <p:strVal val="visible"/>
                                      </p:to>
                                    </p:set>
                                    <p:animEffect transition="in" filter="dissolve">
                                      <p:cBhvr>
                                        <p:cTn id="48"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6" grpId="0" animBg="1"/>
      <p:bldP spid="7" grpId="0" animBg="1"/>
      <p:bldP spid="7" grpId="1"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7162800" cy="1408176"/>
          </a:xfrm>
        </p:spPr>
        <p:txBody>
          <a:bodyPr>
            <a:noAutofit/>
          </a:bodyPr>
          <a:lstStyle/>
          <a:p>
            <a:pPr marL="855663" indent="-855663" eaLnBrk="1" fontAlgn="auto" hangingPunct="1">
              <a:spcAft>
                <a:spcPts val="0"/>
              </a:spcAft>
              <a:buFont typeface="Wingdings 2" panose="05020102010507070707" pitchFamily="18" charset="2"/>
              <a:buChar char=""/>
              <a:defRPr/>
            </a:pPr>
            <a:r>
              <a:rPr lang="en-US" sz="5400" i="1" dirty="0">
                <a:solidFill>
                  <a:schemeClr val="accent1">
                    <a:satMod val="150000"/>
                  </a:schemeClr>
                </a:solidFill>
              </a:rPr>
              <a:t>Who’s unscientific?</a:t>
            </a:r>
          </a:p>
        </p:txBody>
      </p:sp>
      <p:sp>
        <p:nvSpPr>
          <p:cNvPr id="3" name="Content Placeholder 2"/>
          <p:cNvSpPr>
            <a:spLocks noGrp="1"/>
          </p:cNvSpPr>
          <p:nvPr>
            <p:ph idx="1"/>
          </p:nvPr>
        </p:nvSpPr>
        <p:spPr>
          <a:xfrm>
            <a:off x="304800" y="1447800"/>
            <a:ext cx="8839200" cy="5181600"/>
          </a:xfrm>
        </p:spPr>
        <p:txBody>
          <a:bodyPr rtlCol="0" anchor="t">
            <a:noAutofit/>
          </a:bodyPr>
          <a:lstStyle/>
          <a:p>
            <a:pPr marL="438912" indent="-320040" eaLnBrk="1" fontAlgn="auto" hangingPunct="1">
              <a:spcBef>
                <a:spcPts val="0"/>
              </a:spcBef>
              <a:spcAft>
                <a:spcPts val="1800"/>
              </a:spcAft>
              <a:buFont typeface="Wingdings 2"/>
              <a:buChar char=""/>
              <a:defRPr/>
            </a:pPr>
            <a:r>
              <a:rPr lang="en-US" sz="3000" b="1" dirty="0">
                <a:effectLst>
                  <a:outerShdw blurRad="38100" dist="38100" dir="2700000" algn="tl">
                    <a:srgbClr val="000000">
                      <a:alpha val="43137"/>
                    </a:srgbClr>
                  </a:outerShdw>
                </a:effectLst>
              </a:rPr>
              <a:t>Evolution requires </a:t>
            </a:r>
            <a:r>
              <a:rPr lang="en-US" sz="3000" b="1" i="1" u="sng" dirty="0">
                <a:effectLst>
                  <a:outerShdw blurRad="38100" dist="38100" dir="2700000" algn="tl">
                    <a:srgbClr val="000000">
                      <a:alpha val="43137"/>
                    </a:srgbClr>
                  </a:outerShdw>
                </a:effectLst>
              </a:rPr>
              <a:t>abiogenesis</a:t>
            </a:r>
            <a:r>
              <a:rPr lang="en-US" sz="3000" b="1" dirty="0">
                <a:effectLst>
                  <a:outerShdw blurRad="38100" dist="38100" dir="2700000" algn="tl">
                    <a:srgbClr val="000000">
                      <a:alpha val="43137"/>
                    </a:srgbClr>
                  </a:outerShdw>
                </a:effectLst>
              </a:rPr>
              <a:t> be true…it’s not!</a:t>
            </a:r>
          </a:p>
          <a:p>
            <a:pPr marL="438912" indent="-320040" eaLnBrk="1" fontAlgn="auto" hangingPunct="1">
              <a:spcBef>
                <a:spcPts val="0"/>
              </a:spcBef>
              <a:spcAft>
                <a:spcPts val="1800"/>
              </a:spcAft>
              <a:buFont typeface="Wingdings 2"/>
              <a:buChar char=""/>
              <a:defRPr/>
            </a:pPr>
            <a:r>
              <a:rPr lang="en-US" sz="3000" b="1" dirty="0">
                <a:effectLst>
                  <a:outerShdw blurRad="38100" dist="38100" dir="2700000" algn="tl">
                    <a:srgbClr val="000000">
                      <a:alpha val="43137"/>
                    </a:srgbClr>
                  </a:outerShdw>
                </a:effectLst>
              </a:rPr>
              <a:t>Without </a:t>
            </a:r>
            <a:r>
              <a:rPr lang="en-US" sz="3000" b="1" i="1" u="sng" dirty="0">
                <a:effectLst>
                  <a:outerShdw blurRad="38100" dist="38100" dir="2700000" algn="tl">
                    <a:srgbClr val="000000">
                      <a:alpha val="43137"/>
                    </a:srgbClr>
                  </a:outerShdw>
                </a:effectLst>
              </a:rPr>
              <a:t>abiogenesis</a:t>
            </a:r>
            <a:r>
              <a:rPr lang="en-US" sz="3000" b="1" dirty="0">
                <a:effectLst>
                  <a:outerShdw blurRad="38100" dist="38100" dir="2700000" algn="tl">
                    <a:srgbClr val="000000">
                      <a:alpha val="43137"/>
                    </a:srgbClr>
                  </a:outerShdw>
                </a:effectLst>
              </a:rPr>
              <a:t> there is no starting point for evolution.</a:t>
            </a:r>
          </a:p>
          <a:p>
            <a:pPr marL="438912" indent="-320040" eaLnBrk="1" fontAlgn="auto" hangingPunct="1">
              <a:spcBef>
                <a:spcPts val="0"/>
              </a:spcBef>
              <a:spcAft>
                <a:spcPts val="1800"/>
              </a:spcAft>
              <a:buFont typeface="Wingdings 2"/>
              <a:buChar char=""/>
              <a:defRPr/>
            </a:pPr>
            <a:r>
              <a:rPr lang="en-US" sz="3000" b="1" dirty="0">
                <a:effectLst>
                  <a:outerShdw blurRad="38100" dist="38100" dir="2700000" algn="tl">
                    <a:srgbClr val="000000">
                      <a:alpha val="43137"/>
                    </a:srgbClr>
                  </a:outerShdw>
                </a:effectLst>
              </a:rPr>
              <a:t>Empirical evidence unequivocally invalidates the notion of </a:t>
            </a:r>
            <a:r>
              <a:rPr lang="en-US" sz="3000" b="1" i="1" u="sng" dirty="0">
                <a:effectLst>
                  <a:outerShdw blurRad="38100" dist="38100" dir="2700000" algn="tl">
                    <a:srgbClr val="000000">
                      <a:alpha val="43137"/>
                    </a:srgbClr>
                  </a:outerShdw>
                </a:effectLst>
              </a:rPr>
              <a:t>abiogenesis</a:t>
            </a:r>
            <a:r>
              <a:rPr lang="en-US" sz="3000" b="1" dirty="0">
                <a:effectLst>
                  <a:outerShdw blurRad="38100" dist="38100" dir="2700000" algn="tl">
                    <a:srgbClr val="000000">
                      <a:alpha val="43137"/>
                    </a:srgbClr>
                  </a:outerShdw>
                </a:effectLst>
              </a:rPr>
              <a:t>.</a:t>
            </a:r>
          </a:p>
          <a:p>
            <a:pPr marL="438912" indent="-320040" eaLnBrk="1" fontAlgn="auto" hangingPunct="1">
              <a:spcBef>
                <a:spcPts val="0"/>
              </a:spcBef>
              <a:spcAft>
                <a:spcPts val="1800"/>
              </a:spcAft>
              <a:buFont typeface="Wingdings 2"/>
              <a:buChar char=""/>
              <a:defRPr/>
            </a:pPr>
            <a:r>
              <a:rPr lang="en-US" sz="3000" b="1" dirty="0">
                <a:effectLst>
                  <a:outerShdw blurRad="38100" dist="38100" dir="2700000" algn="tl">
                    <a:srgbClr val="000000">
                      <a:alpha val="43137"/>
                    </a:srgbClr>
                  </a:outerShdw>
                </a:effectLst>
              </a:rPr>
              <a:t>If evolution were true, </a:t>
            </a:r>
            <a:r>
              <a:rPr lang="en-US" sz="3000" b="1" i="1" u="sng" dirty="0">
                <a:effectLst>
                  <a:outerShdw blurRad="38100" dist="38100" dir="2700000" algn="tl">
                    <a:srgbClr val="000000">
                      <a:alpha val="43137"/>
                    </a:srgbClr>
                  </a:outerShdw>
                </a:effectLst>
              </a:rPr>
              <a:t>abiogenesis</a:t>
            </a:r>
            <a:r>
              <a:rPr lang="en-US" sz="3000" b="1" dirty="0">
                <a:effectLst>
                  <a:outerShdw blurRad="38100" dist="38100" dir="2700000" algn="tl">
                    <a:srgbClr val="000000">
                      <a:alpha val="43137"/>
                    </a:srgbClr>
                  </a:outerShdw>
                </a:effectLst>
              </a:rPr>
              <a:t> would have to be true and occurred billions and billions of times!</a:t>
            </a:r>
          </a:p>
          <a:p>
            <a:pPr marL="438912" indent="-320040" eaLnBrk="1" fontAlgn="auto" hangingPunct="1">
              <a:spcBef>
                <a:spcPts val="0"/>
              </a:spcBef>
              <a:spcAft>
                <a:spcPts val="1800"/>
              </a:spcAft>
              <a:buFont typeface="Wingdings 2"/>
              <a:buChar char=""/>
              <a:defRPr/>
            </a:pPr>
            <a:r>
              <a:rPr lang="en-US" sz="3600" b="1" i="1" dirty="0">
                <a:solidFill>
                  <a:srgbClr val="FF9900"/>
                </a:solidFill>
                <a:effectLst>
                  <a:outerShdw blurRad="38100" dist="38100" dir="2700000" algn="tl">
                    <a:srgbClr val="000000">
                      <a:alpha val="43137"/>
                    </a:srgbClr>
                  </a:outerShdw>
                </a:effectLst>
              </a:rPr>
              <a:t>Who’s being unscientific?!</a:t>
            </a:r>
          </a:p>
        </p:txBody>
      </p:sp>
      <p:pic>
        <p:nvPicPr>
          <p:cNvPr id="4" name="Picture 4" descr="bibl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39000" y="0"/>
            <a:ext cx="1905000" cy="1412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p:cNvSpPr>
            <a:spLocks noGrp="1"/>
          </p:cNvSpPr>
          <p:nvPr>
            <p:ph type="sldNum" sz="quarter" idx="12"/>
          </p:nvPr>
        </p:nvSpPr>
        <p:spPr/>
        <p:txBody>
          <a:bodyPr/>
          <a:lstStyle/>
          <a:p>
            <a:fld id="{5CEC1A6A-70AC-463E-A1A3-9CAEA59878E1}" type="slidenum">
              <a:rPr lang="en-US" altLang="en-US" smtClean="0"/>
              <a:pPr/>
              <a:t>7</a:t>
            </a:fld>
            <a:endParaRPr lang="en-US" altLang="en-US" dirty="0"/>
          </a:p>
        </p:txBody>
      </p:sp>
      <p:sp>
        <p:nvSpPr>
          <p:cNvPr id="6" name="Rectangle 5"/>
          <p:cNvSpPr>
            <a:spLocks noChangeAspect="1"/>
          </p:cNvSpPr>
          <p:nvPr/>
        </p:nvSpPr>
        <p:spPr>
          <a:xfrm>
            <a:off x="2380129" y="6384837"/>
            <a:ext cx="4572000" cy="400110"/>
          </a:xfrm>
          <a:prstGeom prst="rect">
            <a:avLst/>
          </a:prstGeom>
          <a:ln w="1905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lang="en-US" sz="2000" b="1" i="1" dirty="0">
                <a:solidFill>
                  <a:schemeClr val="tx1"/>
                </a:solidFill>
              </a:rPr>
              <a:t>Is It Worth Investigating God?</a:t>
            </a:r>
          </a:p>
        </p:txBody>
      </p:sp>
    </p:spTree>
    <p:extLst>
      <p:ext uri="{BB962C8B-B14F-4D97-AF65-F5344CB8AC3E}">
        <p14:creationId xmlns:p14="http://schemas.microsoft.com/office/powerpoint/2010/main" val="4088112221"/>
      </p:ext>
    </p:extLst>
  </p:cSld>
  <p:clrMapOvr>
    <a:masterClrMapping/>
  </p:clrMapOvr>
  <p:transition>
    <p:wedg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0" presetClass="entr" presetSubtype="0" decel="100000"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strVal val="#ppt_w+.3"/>
                                          </p:val>
                                        </p:tav>
                                        <p:tav tm="100000">
                                          <p:val>
                                            <p:strVal val="#ppt_w"/>
                                          </p:val>
                                        </p:tav>
                                      </p:tavLst>
                                    </p:anim>
                                    <p:anim calcmode="lin" valueType="num">
                                      <p:cBhvr>
                                        <p:cTn id="8" dur="1000" fill="hold"/>
                                        <p:tgtEl>
                                          <p:spTgt spid="4"/>
                                        </p:tgtEl>
                                        <p:attrNameLst>
                                          <p:attrName>ppt_h</p:attrName>
                                        </p:attrNameLst>
                                      </p:cBhvr>
                                      <p:tavLst>
                                        <p:tav tm="0">
                                          <p:val>
                                            <p:strVal val="#ppt_h"/>
                                          </p:val>
                                        </p:tav>
                                        <p:tav tm="100000">
                                          <p:val>
                                            <p:strVal val="#ppt_h"/>
                                          </p:val>
                                        </p:tav>
                                      </p:tavLst>
                                    </p:anim>
                                    <p:animEffect transition="in" filter="fade">
                                      <p:cBhvr>
                                        <p:cTn id="9" dur="1000"/>
                                        <p:tgtEl>
                                          <p:spTgt spid="4"/>
                                        </p:tgtEl>
                                      </p:cBhvr>
                                    </p:animEffect>
                                  </p:childTnLst>
                                </p:cTn>
                              </p:par>
                              <p:par>
                                <p:cTn id="10" presetID="50" presetClass="entr" presetSubtype="0" decel="100000" fill="hold" nodeType="withEffect">
                                  <p:stCondLst>
                                    <p:cond delay="0"/>
                                  </p:stCondLst>
                                  <p:childTnLst>
                                    <p:set>
                                      <p:cBhvr>
                                        <p:cTn id="11" dur="1" fill="hold">
                                          <p:stCondLst>
                                            <p:cond delay="0"/>
                                          </p:stCondLst>
                                        </p:cTn>
                                        <p:tgtEl>
                                          <p:spTgt spid="2"/>
                                        </p:tgtEl>
                                        <p:attrNameLst>
                                          <p:attrName>style.visibility</p:attrName>
                                        </p:attrNameLst>
                                      </p:cBhvr>
                                      <p:to>
                                        <p:strVal val="visible"/>
                                      </p:to>
                                    </p:set>
                                    <p:anim calcmode="lin" valueType="num">
                                      <p:cBhvr>
                                        <p:cTn id="12" dur="1000" fill="hold"/>
                                        <p:tgtEl>
                                          <p:spTgt spid="2"/>
                                        </p:tgtEl>
                                        <p:attrNameLst>
                                          <p:attrName>ppt_w</p:attrName>
                                        </p:attrNameLst>
                                      </p:cBhvr>
                                      <p:tavLst>
                                        <p:tav tm="0">
                                          <p:val>
                                            <p:strVal val="#ppt_w+.3"/>
                                          </p:val>
                                        </p:tav>
                                        <p:tav tm="100000">
                                          <p:val>
                                            <p:strVal val="#ppt_w"/>
                                          </p:val>
                                        </p:tav>
                                      </p:tavLst>
                                    </p:anim>
                                    <p:anim calcmode="lin" valueType="num">
                                      <p:cBhvr>
                                        <p:cTn id="13" dur="1000" fill="hold"/>
                                        <p:tgtEl>
                                          <p:spTgt spid="2"/>
                                        </p:tgtEl>
                                        <p:attrNameLst>
                                          <p:attrName>ppt_h</p:attrName>
                                        </p:attrNameLst>
                                      </p:cBhvr>
                                      <p:tavLst>
                                        <p:tav tm="0">
                                          <p:val>
                                            <p:strVal val="#ppt_h"/>
                                          </p:val>
                                        </p:tav>
                                        <p:tav tm="100000">
                                          <p:val>
                                            <p:strVal val="#ppt_h"/>
                                          </p:val>
                                        </p:tav>
                                      </p:tavLst>
                                    </p:anim>
                                    <p:animEffect transition="in" filter="fade">
                                      <p:cBhvr>
                                        <p:cTn id="14" dur="1000"/>
                                        <p:tgtEl>
                                          <p:spTgt spid="2"/>
                                        </p:tgtEl>
                                      </p:cBhvr>
                                    </p:animEffect>
                                  </p:childTnLst>
                                </p:cTn>
                              </p:par>
                            </p:childTnLst>
                          </p:cTn>
                        </p:par>
                        <p:par>
                          <p:cTn id="15" fill="hold" nodeType="afterGroup">
                            <p:stCondLst>
                              <p:cond delay="1000"/>
                            </p:stCondLst>
                            <p:childTnLst>
                              <p:par>
                                <p:cTn id="16" presetID="9" presetClass="entr" presetSubtype="0" fill="hold" grpId="0" nodeType="afterEffect">
                                  <p:stCondLst>
                                    <p:cond delay="0"/>
                                  </p:stCondLst>
                                  <p:childTnLst>
                                    <p:set>
                                      <p:cBhvr>
                                        <p:cTn id="17" dur="1" fill="hold">
                                          <p:stCondLst>
                                            <p:cond delay="0"/>
                                          </p:stCondLst>
                                        </p:cTn>
                                        <p:tgtEl>
                                          <p:spTgt spid="6"/>
                                        </p:tgtEl>
                                        <p:attrNameLst>
                                          <p:attrName>style.visibility</p:attrName>
                                        </p:attrNameLst>
                                      </p:cBhvr>
                                      <p:to>
                                        <p:strVal val="visible"/>
                                      </p:to>
                                    </p:set>
                                    <p:animEffect transition="in" filter="dissolve">
                                      <p:cBhvr>
                                        <p:cTn id="18" dur="500"/>
                                        <p:tgtEl>
                                          <p:spTgt spid="6"/>
                                        </p:tgtEl>
                                      </p:cBhvr>
                                    </p:animEffect>
                                  </p:childTnLst>
                                </p:cTn>
                              </p:par>
                            </p:childTnLst>
                          </p:cTn>
                        </p:par>
                        <p:par>
                          <p:cTn id="19" fill="hold">
                            <p:stCondLst>
                              <p:cond delay="1500"/>
                            </p:stCondLst>
                            <p:childTnLst>
                              <p:par>
                                <p:cTn id="20" presetID="9" presetClass="entr" presetSubtype="0" fill="hold" grpId="0" nodeType="afterEffect">
                                  <p:stCondLst>
                                    <p:cond delay="0"/>
                                  </p:stCondLst>
                                  <p:childTnLst>
                                    <p:set>
                                      <p:cBhvr>
                                        <p:cTn id="21" dur="1" fill="hold">
                                          <p:stCondLst>
                                            <p:cond delay="0"/>
                                          </p:stCondLst>
                                        </p:cTn>
                                        <p:tgtEl>
                                          <p:spTgt spid="3">
                                            <p:txEl>
                                              <p:pRg st="0" end="0"/>
                                            </p:txEl>
                                          </p:spTgt>
                                        </p:tgtEl>
                                        <p:attrNameLst>
                                          <p:attrName>style.visibility</p:attrName>
                                        </p:attrNameLst>
                                      </p:cBhvr>
                                      <p:to>
                                        <p:strVal val="visible"/>
                                      </p:to>
                                    </p:set>
                                    <p:animEffect transition="in" filter="dissolve">
                                      <p:cBhvr>
                                        <p:cTn id="22" dur="500"/>
                                        <p:tgtEl>
                                          <p:spTgt spid="3">
                                            <p:txEl>
                                              <p:pRg st="0" end="0"/>
                                            </p:txEl>
                                          </p:spTgt>
                                        </p:tgtEl>
                                      </p:cBhvr>
                                    </p:animEffect>
                                  </p:childTnLst>
                                </p:cTn>
                              </p:par>
                            </p:childTnLst>
                          </p:cTn>
                        </p:par>
                        <p:par>
                          <p:cTn id="23" fill="hold">
                            <p:stCondLst>
                              <p:cond delay="2000"/>
                            </p:stCondLst>
                            <p:childTnLst>
                              <p:par>
                                <p:cTn id="24" presetID="9" presetClass="entr" presetSubtype="0" fill="hold" grpId="0" nodeType="afterEffect">
                                  <p:stCondLst>
                                    <p:cond delay="0"/>
                                  </p:stCondLst>
                                  <p:childTnLst>
                                    <p:set>
                                      <p:cBhvr>
                                        <p:cTn id="25" dur="1" fill="hold">
                                          <p:stCondLst>
                                            <p:cond delay="0"/>
                                          </p:stCondLst>
                                        </p:cTn>
                                        <p:tgtEl>
                                          <p:spTgt spid="3">
                                            <p:txEl>
                                              <p:pRg st="1" end="1"/>
                                            </p:txEl>
                                          </p:spTgt>
                                        </p:tgtEl>
                                        <p:attrNameLst>
                                          <p:attrName>style.visibility</p:attrName>
                                        </p:attrNameLst>
                                      </p:cBhvr>
                                      <p:to>
                                        <p:strVal val="visible"/>
                                      </p:to>
                                    </p:set>
                                    <p:animEffect transition="in" filter="dissolve">
                                      <p:cBhvr>
                                        <p:cTn id="26" dur="500"/>
                                        <p:tgtEl>
                                          <p:spTgt spid="3">
                                            <p:txEl>
                                              <p:pRg st="1" end="1"/>
                                            </p:txEl>
                                          </p:spTgt>
                                        </p:tgtEl>
                                      </p:cBhvr>
                                    </p:animEffect>
                                  </p:childTnLst>
                                </p:cTn>
                              </p:par>
                            </p:childTnLst>
                          </p:cTn>
                        </p:par>
                        <p:par>
                          <p:cTn id="27" fill="hold">
                            <p:stCondLst>
                              <p:cond delay="2500"/>
                            </p:stCondLst>
                            <p:childTnLst>
                              <p:par>
                                <p:cTn id="28" presetID="9" presetClass="entr" presetSubtype="0" fill="hold" grpId="0" nodeType="afterEffect">
                                  <p:stCondLst>
                                    <p:cond delay="0"/>
                                  </p:stCondLst>
                                  <p:childTnLst>
                                    <p:set>
                                      <p:cBhvr>
                                        <p:cTn id="29" dur="1" fill="hold">
                                          <p:stCondLst>
                                            <p:cond delay="0"/>
                                          </p:stCondLst>
                                        </p:cTn>
                                        <p:tgtEl>
                                          <p:spTgt spid="3">
                                            <p:txEl>
                                              <p:pRg st="2" end="2"/>
                                            </p:txEl>
                                          </p:spTgt>
                                        </p:tgtEl>
                                        <p:attrNameLst>
                                          <p:attrName>style.visibility</p:attrName>
                                        </p:attrNameLst>
                                      </p:cBhvr>
                                      <p:to>
                                        <p:strVal val="visible"/>
                                      </p:to>
                                    </p:set>
                                    <p:animEffect transition="in" filter="dissolve">
                                      <p:cBhvr>
                                        <p:cTn id="30" dur="500"/>
                                        <p:tgtEl>
                                          <p:spTgt spid="3">
                                            <p:txEl>
                                              <p:pRg st="2" end="2"/>
                                            </p:txEl>
                                          </p:spTgt>
                                        </p:tgtEl>
                                      </p:cBhvr>
                                    </p:animEffect>
                                  </p:childTnLst>
                                </p:cTn>
                              </p:par>
                            </p:childTnLst>
                          </p:cTn>
                        </p:par>
                        <p:par>
                          <p:cTn id="31" fill="hold">
                            <p:stCondLst>
                              <p:cond delay="3000"/>
                            </p:stCondLst>
                            <p:childTnLst>
                              <p:par>
                                <p:cTn id="32" presetID="9" presetClass="entr" presetSubtype="0" fill="hold" grpId="0" nodeType="afterEffect">
                                  <p:stCondLst>
                                    <p:cond delay="0"/>
                                  </p:stCondLst>
                                  <p:childTnLst>
                                    <p:set>
                                      <p:cBhvr>
                                        <p:cTn id="33" dur="1" fill="hold">
                                          <p:stCondLst>
                                            <p:cond delay="0"/>
                                          </p:stCondLst>
                                        </p:cTn>
                                        <p:tgtEl>
                                          <p:spTgt spid="3">
                                            <p:txEl>
                                              <p:pRg st="3" end="3"/>
                                            </p:txEl>
                                          </p:spTgt>
                                        </p:tgtEl>
                                        <p:attrNameLst>
                                          <p:attrName>style.visibility</p:attrName>
                                        </p:attrNameLst>
                                      </p:cBhvr>
                                      <p:to>
                                        <p:strVal val="visible"/>
                                      </p:to>
                                    </p:set>
                                    <p:animEffect transition="in" filter="dissolve">
                                      <p:cBhvr>
                                        <p:cTn id="34" dur="500"/>
                                        <p:tgtEl>
                                          <p:spTgt spid="3">
                                            <p:txEl>
                                              <p:pRg st="3" end="3"/>
                                            </p:txEl>
                                          </p:spTgt>
                                        </p:tgtEl>
                                      </p:cBhvr>
                                    </p:animEffect>
                                  </p:childTnLst>
                                </p:cTn>
                              </p:par>
                            </p:childTnLst>
                          </p:cTn>
                        </p:par>
                        <p:par>
                          <p:cTn id="35" fill="hold">
                            <p:stCondLst>
                              <p:cond delay="3500"/>
                            </p:stCondLst>
                            <p:childTnLst>
                              <p:par>
                                <p:cTn id="36" presetID="9" presetClass="entr" presetSubtype="0" fill="hold" grpId="0" nodeType="afterEffect">
                                  <p:stCondLst>
                                    <p:cond delay="0"/>
                                  </p:stCondLst>
                                  <p:childTnLst>
                                    <p:set>
                                      <p:cBhvr>
                                        <p:cTn id="37" dur="1" fill="hold">
                                          <p:stCondLst>
                                            <p:cond delay="0"/>
                                          </p:stCondLst>
                                        </p:cTn>
                                        <p:tgtEl>
                                          <p:spTgt spid="3">
                                            <p:txEl>
                                              <p:pRg st="4" end="4"/>
                                            </p:txEl>
                                          </p:spTgt>
                                        </p:tgtEl>
                                        <p:attrNameLst>
                                          <p:attrName>style.visibility</p:attrName>
                                        </p:attrNameLst>
                                      </p:cBhvr>
                                      <p:to>
                                        <p:strVal val="visible"/>
                                      </p:to>
                                    </p:set>
                                    <p:animEffect transition="in" filter="dissolve">
                                      <p:cBhvr>
                                        <p:cTn id="38"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6"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7162800" cy="1408176"/>
          </a:xfrm>
        </p:spPr>
        <p:txBody>
          <a:bodyPr>
            <a:noAutofit/>
          </a:bodyPr>
          <a:lstStyle/>
          <a:p>
            <a:pPr marL="855663" indent="-855663" eaLnBrk="1" fontAlgn="auto" hangingPunct="1">
              <a:spcAft>
                <a:spcPts val="0"/>
              </a:spcAft>
              <a:buFont typeface="Wingdings 2" panose="05020102010507070707" pitchFamily="18" charset="2"/>
              <a:buChar char=""/>
              <a:defRPr/>
            </a:pPr>
            <a:r>
              <a:rPr lang="en-US" sz="5400" i="1" dirty="0">
                <a:solidFill>
                  <a:schemeClr val="accent1">
                    <a:satMod val="150000"/>
                  </a:schemeClr>
                </a:solidFill>
              </a:rPr>
              <a:t>Who’s unscientific?</a:t>
            </a:r>
          </a:p>
        </p:txBody>
      </p:sp>
      <p:sp>
        <p:nvSpPr>
          <p:cNvPr id="3" name="Content Placeholder 2"/>
          <p:cNvSpPr>
            <a:spLocks noGrp="1"/>
          </p:cNvSpPr>
          <p:nvPr>
            <p:ph idx="1"/>
          </p:nvPr>
        </p:nvSpPr>
        <p:spPr>
          <a:xfrm>
            <a:off x="304800" y="1447800"/>
            <a:ext cx="8839200" cy="5181600"/>
          </a:xfrm>
        </p:spPr>
        <p:txBody>
          <a:bodyPr rtlCol="0" anchor="t">
            <a:noAutofit/>
          </a:bodyPr>
          <a:lstStyle/>
          <a:p>
            <a:pPr marL="438912" indent="-320040" eaLnBrk="1" fontAlgn="auto" hangingPunct="1">
              <a:spcBef>
                <a:spcPts val="0"/>
              </a:spcBef>
              <a:spcAft>
                <a:spcPts val="1500"/>
              </a:spcAft>
              <a:buFont typeface="Wingdings 2"/>
              <a:buChar char=""/>
              <a:defRPr/>
            </a:pPr>
            <a:r>
              <a:rPr lang="en-US" b="1" dirty="0">
                <a:effectLst>
                  <a:outerShdw blurRad="38100" dist="38100" dir="2700000" algn="tl">
                    <a:srgbClr val="000000">
                      <a:alpha val="43137"/>
                    </a:srgbClr>
                  </a:outerShdw>
                </a:effectLst>
              </a:rPr>
              <a:t>Well-respected evolutionists recognize the insurmountable hurdle of the origin of life.</a:t>
            </a:r>
            <a:endParaRPr lang="en-US" b="1" i="1" dirty="0">
              <a:solidFill>
                <a:srgbClr val="FF9900"/>
              </a:solidFill>
              <a:effectLst>
                <a:outerShdw blurRad="38100" dist="38100" dir="2700000" algn="tl">
                  <a:srgbClr val="000000">
                    <a:alpha val="43137"/>
                  </a:srgbClr>
                </a:outerShdw>
              </a:effectLst>
            </a:endParaRPr>
          </a:p>
        </p:txBody>
      </p:sp>
      <p:pic>
        <p:nvPicPr>
          <p:cNvPr id="4" name="Picture 4" descr="bibl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39000" y="0"/>
            <a:ext cx="1905000" cy="1412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p:cNvSpPr>
            <a:spLocks noGrp="1"/>
          </p:cNvSpPr>
          <p:nvPr>
            <p:ph type="sldNum" sz="quarter" idx="12"/>
          </p:nvPr>
        </p:nvSpPr>
        <p:spPr/>
        <p:txBody>
          <a:bodyPr/>
          <a:lstStyle/>
          <a:p>
            <a:fld id="{5CEC1A6A-70AC-463E-A1A3-9CAEA59878E1}" type="slidenum">
              <a:rPr lang="en-US" altLang="en-US" smtClean="0"/>
              <a:pPr/>
              <a:t>8</a:t>
            </a:fld>
            <a:endParaRPr lang="en-US" altLang="en-US" dirty="0"/>
          </a:p>
        </p:txBody>
      </p:sp>
      <p:sp>
        <p:nvSpPr>
          <p:cNvPr id="6" name="Rectangle 5"/>
          <p:cNvSpPr>
            <a:spLocks noChangeAspect="1"/>
          </p:cNvSpPr>
          <p:nvPr/>
        </p:nvSpPr>
        <p:spPr>
          <a:xfrm>
            <a:off x="2380129" y="6384837"/>
            <a:ext cx="4572000" cy="400110"/>
          </a:xfrm>
          <a:prstGeom prst="rect">
            <a:avLst/>
          </a:prstGeom>
          <a:ln w="1905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lang="en-US" sz="2000" b="1" i="1" dirty="0">
                <a:solidFill>
                  <a:schemeClr val="tx1"/>
                </a:solidFill>
              </a:rPr>
              <a:t>Is It Worth Investigating God?</a:t>
            </a:r>
          </a:p>
        </p:txBody>
      </p:sp>
      <p:sp>
        <p:nvSpPr>
          <p:cNvPr id="7" name="Rectangle: Rounded Corners 6"/>
          <p:cNvSpPr/>
          <p:nvPr/>
        </p:nvSpPr>
        <p:spPr>
          <a:xfrm>
            <a:off x="338934" y="1371600"/>
            <a:ext cx="8480425" cy="5105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800" b="1" dirty="0">
                <a:solidFill>
                  <a:schemeClr val="tx1"/>
                </a:solidFill>
              </a:rPr>
              <a:t>“The likelihood of the formation of life from inanimate matter is 1 to a number with 40,000 </a:t>
            </a:r>
            <a:r>
              <a:rPr lang="en-US" sz="2800" b="1" dirty="0" err="1">
                <a:solidFill>
                  <a:schemeClr val="tx1"/>
                </a:solidFill>
              </a:rPr>
              <a:t>noughts</a:t>
            </a:r>
            <a:r>
              <a:rPr lang="en-US" sz="2800" b="1" dirty="0">
                <a:solidFill>
                  <a:schemeClr val="tx1"/>
                </a:solidFill>
              </a:rPr>
              <a:t> after it (10</a:t>
            </a:r>
            <a:r>
              <a:rPr lang="en-US" sz="2800" b="1" baseline="30000" dirty="0">
                <a:solidFill>
                  <a:schemeClr val="tx1"/>
                </a:solidFill>
              </a:rPr>
              <a:t>40,000</a:t>
            </a:r>
            <a:r>
              <a:rPr lang="en-US" sz="2800" b="1" dirty="0">
                <a:solidFill>
                  <a:schemeClr val="tx1"/>
                </a:solidFill>
              </a:rPr>
              <a:t>)…It is big enough to bury Darwin and the whole theory of evolution.  There was no primeval soup, neither on this planet nor any other, and if the beginnings of life were not random, they must therefore have been the product of purposeful intelligence.”</a:t>
            </a:r>
          </a:p>
          <a:p>
            <a:pPr algn="just"/>
            <a:endParaRPr lang="en-US" sz="1200" b="1" dirty="0">
              <a:solidFill>
                <a:schemeClr val="tx1"/>
              </a:solidFill>
            </a:endParaRPr>
          </a:p>
          <a:p>
            <a:pPr algn="r"/>
            <a:r>
              <a:rPr lang="en-US" sz="2800" b="1" i="1" dirty="0">
                <a:solidFill>
                  <a:schemeClr val="tx1"/>
                </a:solidFill>
              </a:rPr>
              <a:t>Sir Fredrick Hoyle</a:t>
            </a:r>
            <a:r>
              <a:rPr lang="en-US" sz="2800" b="1" dirty="0">
                <a:solidFill>
                  <a:schemeClr val="tx1"/>
                </a:solidFill>
              </a:rPr>
              <a:t>, famous English</a:t>
            </a:r>
          </a:p>
          <a:p>
            <a:pPr algn="r"/>
            <a:r>
              <a:rPr lang="en-US" sz="2800" b="1" dirty="0">
                <a:solidFill>
                  <a:schemeClr val="tx1"/>
                </a:solidFill>
              </a:rPr>
              <a:t>astronomer and evolutionist</a:t>
            </a:r>
          </a:p>
        </p:txBody>
      </p:sp>
      <p:sp>
        <p:nvSpPr>
          <p:cNvPr id="8" name="Rectangle: Rounded Corners 7"/>
          <p:cNvSpPr/>
          <p:nvPr/>
        </p:nvSpPr>
        <p:spPr>
          <a:xfrm>
            <a:off x="317808" y="1371600"/>
            <a:ext cx="8480425" cy="5105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3600" b="1" dirty="0">
                <a:solidFill>
                  <a:schemeClr val="tx1"/>
                </a:solidFill>
              </a:rPr>
              <a:t>“The notion that not only biopolymers but the operating program of a living cell could be arrived at by chance in a primordial organic soup here on earth is evidently nonsense of a high order.”</a:t>
            </a:r>
            <a:endParaRPr lang="en-US" sz="2400" b="1" dirty="0">
              <a:solidFill>
                <a:schemeClr val="tx1"/>
              </a:solidFill>
            </a:endParaRPr>
          </a:p>
          <a:p>
            <a:pPr algn="r"/>
            <a:endParaRPr lang="en-US" sz="2800" b="1" i="1" dirty="0">
              <a:solidFill>
                <a:schemeClr val="tx1"/>
              </a:solidFill>
            </a:endParaRPr>
          </a:p>
          <a:p>
            <a:pPr algn="r"/>
            <a:r>
              <a:rPr lang="en-US" sz="2800" b="1" i="1" dirty="0">
                <a:solidFill>
                  <a:schemeClr val="tx1"/>
                </a:solidFill>
              </a:rPr>
              <a:t>Sir Fredrick Hoyle</a:t>
            </a:r>
            <a:r>
              <a:rPr lang="en-US" sz="2800" b="1" dirty="0">
                <a:solidFill>
                  <a:schemeClr val="tx1"/>
                </a:solidFill>
              </a:rPr>
              <a:t>, famous English</a:t>
            </a:r>
          </a:p>
          <a:p>
            <a:pPr algn="r"/>
            <a:r>
              <a:rPr lang="en-US" sz="2800" b="1" dirty="0">
                <a:solidFill>
                  <a:schemeClr val="tx1"/>
                </a:solidFill>
              </a:rPr>
              <a:t>astronomer and evolutionist</a:t>
            </a:r>
          </a:p>
        </p:txBody>
      </p:sp>
    </p:spTree>
    <p:extLst>
      <p:ext uri="{BB962C8B-B14F-4D97-AF65-F5344CB8AC3E}">
        <p14:creationId xmlns:p14="http://schemas.microsoft.com/office/powerpoint/2010/main" val="4164854902"/>
      </p:ext>
    </p:extLst>
  </p:cSld>
  <p:clrMapOvr>
    <a:masterClrMapping/>
  </p:clrMapOvr>
  <p:transition>
    <p:wedg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0" presetClass="entr" presetSubtype="0" decel="100000"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strVal val="#ppt_w+.3"/>
                                          </p:val>
                                        </p:tav>
                                        <p:tav tm="100000">
                                          <p:val>
                                            <p:strVal val="#ppt_w"/>
                                          </p:val>
                                        </p:tav>
                                      </p:tavLst>
                                    </p:anim>
                                    <p:anim calcmode="lin" valueType="num">
                                      <p:cBhvr>
                                        <p:cTn id="8" dur="1000" fill="hold"/>
                                        <p:tgtEl>
                                          <p:spTgt spid="4"/>
                                        </p:tgtEl>
                                        <p:attrNameLst>
                                          <p:attrName>ppt_h</p:attrName>
                                        </p:attrNameLst>
                                      </p:cBhvr>
                                      <p:tavLst>
                                        <p:tav tm="0">
                                          <p:val>
                                            <p:strVal val="#ppt_h"/>
                                          </p:val>
                                        </p:tav>
                                        <p:tav tm="100000">
                                          <p:val>
                                            <p:strVal val="#ppt_h"/>
                                          </p:val>
                                        </p:tav>
                                      </p:tavLst>
                                    </p:anim>
                                    <p:animEffect transition="in" filter="fade">
                                      <p:cBhvr>
                                        <p:cTn id="9" dur="1000"/>
                                        <p:tgtEl>
                                          <p:spTgt spid="4"/>
                                        </p:tgtEl>
                                      </p:cBhvr>
                                    </p:animEffect>
                                  </p:childTnLst>
                                </p:cTn>
                              </p:par>
                              <p:par>
                                <p:cTn id="10" presetID="50" presetClass="entr" presetSubtype="0" decel="100000" fill="hold" nodeType="withEffect">
                                  <p:stCondLst>
                                    <p:cond delay="0"/>
                                  </p:stCondLst>
                                  <p:childTnLst>
                                    <p:set>
                                      <p:cBhvr>
                                        <p:cTn id="11" dur="1" fill="hold">
                                          <p:stCondLst>
                                            <p:cond delay="0"/>
                                          </p:stCondLst>
                                        </p:cTn>
                                        <p:tgtEl>
                                          <p:spTgt spid="2"/>
                                        </p:tgtEl>
                                        <p:attrNameLst>
                                          <p:attrName>style.visibility</p:attrName>
                                        </p:attrNameLst>
                                      </p:cBhvr>
                                      <p:to>
                                        <p:strVal val="visible"/>
                                      </p:to>
                                    </p:set>
                                    <p:anim calcmode="lin" valueType="num">
                                      <p:cBhvr>
                                        <p:cTn id="12" dur="1000" fill="hold"/>
                                        <p:tgtEl>
                                          <p:spTgt spid="2"/>
                                        </p:tgtEl>
                                        <p:attrNameLst>
                                          <p:attrName>ppt_w</p:attrName>
                                        </p:attrNameLst>
                                      </p:cBhvr>
                                      <p:tavLst>
                                        <p:tav tm="0">
                                          <p:val>
                                            <p:strVal val="#ppt_w+.3"/>
                                          </p:val>
                                        </p:tav>
                                        <p:tav tm="100000">
                                          <p:val>
                                            <p:strVal val="#ppt_w"/>
                                          </p:val>
                                        </p:tav>
                                      </p:tavLst>
                                    </p:anim>
                                    <p:anim calcmode="lin" valueType="num">
                                      <p:cBhvr>
                                        <p:cTn id="13" dur="1000" fill="hold"/>
                                        <p:tgtEl>
                                          <p:spTgt spid="2"/>
                                        </p:tgtEl>
                                        <p:attrNameLst>
                                          <p:attrName>ppt_h</p:attrName>
                                        </p:attrNameLst>
                                      </p:cBhvr>
                                      <p:tavLst>
                                        <p:tav tm="0">
                                          <p:val>
                                            <p:strVal val="#ppt_h"/>
                                          </p:val>
                                        </p:tav>
                                        <p:tav tm="100000">
                                          <p:val>
                                            <p:strVal val="#ppt_h"/>
                                          </p:val>
                                        </p:tav>
                                      </p:tavLst>
                                    </p:anim>
                                    <p:animEffect transition="in" filter="fade">
                                      <p:cBhvr>
                                        <p:cTn id="14" dur="1000"/>
                                        <p:tgtEl>
                                          <p:spTgt spid="2"/>
                                        </p:tgtEl>
                                      </p:cBhvr>
                                    </p:animEffect>
                                  </p:childTnLst>
                                </p:cTn>
                              </p:par>
                            </p:childTnLst>
                          </p:cTn>
                        </p:par>
                        <p:par>
                          <p:cTn id="15" fill="hold" nodeType="afterGroup">
                            <p:stCondLst>
                              <p:cond delay="1000"/>
                            </p:stCondLst>
                            <p:childTnLst>
                              <p:par>
                                <p:cTn id="16" presetID="9" presetClass="entr" presetSubtype="0" fill="hold" grpId="0" nodeType="afterEffect">
                                  <p:stCondLst>
                                    <p:cond delay="0"/>
                                  </p:stCondLst>
                                  <p:childTnLst>
                                    <p:set>
                                      <p:cBhvr>
                                        <p:cTn id="17" dur="1" fill="hold">
                                          <p:stCondLst>
                                            <p:cond delay="0"/>
                                          </p:stCondLst>
                                        </p:cTn>
                                        <p:tgtEl>
                                          <p:spTgt spid="6"/>
                                        </p:tgtEl>
                                        <p:attrNameLst>
                                          <p:attrName>style.visibility</p:attrName>
                                        </p:attrNameLst>
                                      </p:cBhvr>
                                      <p:to>
                                        <p:strVal val="visible"/>
                                      </p:to>
                                    </p:set>
                                    <p:animEffect transition="in" filter="dissolve">
                                      <p:cBhvr>
                                        <p:cTn id="18" dur="500"/>
                                        <p:tgtEl>
                                          <p:spTgt spid="6"/>
                                        </p:tgtEl>
                                      </p:cBhvr>
                                    </p:animEffect>
                                  </p:childTnLst>
                                </p:cTn>
                              </p:par>
                            </p:childTnLst>
                          </p:cTn>
                        </p:par>
                        <p:par>
                          <p:cTn id="19" fill="hold">
                            <p:stCondLst>
                              <p:cond delay="1500"/>
                            </p:stCondLst>
                            <p:childTnLst>
                              <p:par>
                                <p:cTn id="20" presetID="9" presetClass="entr" presetSubtype="0" fill="hold" grpId="0" nodeType="afterEffect">
                                  <p:stCondLst>
                                    <p:cond delay="0"/>
                                  </p:stCondLst>
                                  <p:childTnLst>
                                    <p:set>
                                      <p:cBhvr>
                                        <p:cTn id="21" dur="1" fill="hold">
                                          <p:stCondLst>
                                            <p:cond delay="0"/>
                                          </p:stCondLst>
                                        </p:cTn>
                                        <p:tgtEl>
                                          <p:spTgt spid="3">
                                            <p:txEl>
                                              <p:pRg st="0" end="0"/>
                                            </p:txEl>
                                          </p:spTgt>
                                        </p:tgtEl>
                                        <p:attrNameLst>
                                          <p:attrName>style.visibility</p:attrName>
                                        </p:attrNameLst>
                                      </p:cBhvr>
                                      <p:to>
                                        <p:strVal val="visible"/>
                                      </p:to>
                                    </p:set>
                                    <p:animEffect transition="in" filter="dissolve">
                                      <p:cBhvr>
                                        <p:cTn id="22" dur="500"/>
                                        <p:tgtEl>
                                          <p:spTgt spid="3">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dissolve">
                                      <p:cBhvr>
                                        <p:cTn id="27" dur="500"/>
                                        <p:tgtEl>
                                          <p:spTgt spid="7"/>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xit" presetSubtype="0" fill="hold" grpId="1" nodeType="clickEffect">
                                  <p:stCondLst>
                                    <p:cond delay="0"/>
                                  </p:stCondLst>
                                  <p:childTnLst>
                                    <p:animEffect transition="out" filter="dissolve">
                                      <p:cBhvr>
                                        <p:cTn id="31" dur="500"/>
                                        <p:tgtEl>
                                          <p:spTgt spid="7"/>
                                        </p:tgtEl>
                                      </p:cBhvr>
                                    </p:animEffect>
                                    <p:set>
                                      <p:cBhvr>
                                        <p:cTn id="32" dur="1" fill="hold">
                                          <p:stCondLst>
                                            <p:cond delay="499"/>
                                          </p:stCondLst>
                                        </p:cTn>
                                        <p:tgtEl>
                                          <p:spTgt spid="7"/>
                                        </p:tgtEl>
                                        <p:attrNameLst>
                                          <p:attrName>style.visibility</p:attrName>
                                        </p:attrNameLst>
                                      </p:cBhvr>
                                      <p:to>
                                        <p:strVal val="hidden"/>
                                      </p:to>
                                    </p:set>
                                  </p:childTnLst>
                                </p:cTn>
                              </p:par>
                            </p:childTnLst>
                          </p:cTn>
                        </p:par>
                        <p:par>
                          <p:cTn id="33" fill="hold">
                            <p:stCondLst>
                              <p:cond delay="500"/>
                            </p:stCondLst>
                            <p:childTnLst>
                              <p:par>
                                <p:cTn id="34" presetID="9" presetClass="entr" presetSubtype="0" fill="hold" grpId="0" nodeType="afterEffect">
                                  <p:stCondLst>
                                    <p:cond delay="0"/>
                                  </p:stCondLst>
                                  <p:childTnLst>
                                    <p:set>
                                      <p:cBhvr>
                                        <p:cTn id="35" dur="1" fill="hold">
                                          <p:stCondLst>
                                            <p:cond delay="0"/>
                                          </p:stCondLst>
                                        </p:cTn>
                                        <p:tgtEl>
                                          <p:spTgt spid="8"/>
                                        </p:tgtEl>
                                        <p:attrNameLst>
                                          <p:attrName>style.visibility</p:attrName>
                                        </p:attrNameLst>
                                      </p:cBhvr>
                                      <p:to>
                                        <p:strVal val="visible"/>
                                      </p:to>
                                    </p:set>
                                    <p:animEffect transition="in" filter="dissolve">
                                      <p:cBhvr>
                                        <p:cTn id="36"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6" grpId="0" animBg="1"/>
      <p:bldP spid="7" grpId="0" animBg="1"/>
      <p:bldP spid="7" grpId="1" animBg="1"/>
      <p:bldP spid="8"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7162800" cy="1408176"/>
          </a:xfrm>
        </p:spPr>
        <p:txBody>
          <a:bodyPr>
            <a:noAutofit/>
          </a:bodyPr>
          <a:lstStyle/>
          <a:p>
            <a:pPr marL="855663" indent="-855663" eaLnBrk="1" fontAlgn="auto" hangingPunct="1">
              <a:spcAft>
                <a:spcPts val="0"/>
              </a:spcAft>
              <a:buFont typeface="Wingdings 2" panose="05020102010507070707" pitchFamily="18" charset="2"/>
              <a:buChar char=""/>
              <a:defRPr/>
            </a:pPr>
            <a:r>
              <a:rPr lang="en-US" sz="5400" i="1" dirty="0">
                <a:solidFill>
                  <a:schemeClr val="accent1">
                    <a:satMod val="150000"/>
                  </a:schemeClr>
                </a:solidFill>
              </a:rPr>
              <a:t>Who’s unscientific?</a:t>
            </a:r>
          </a:p>
        </p:txBody>
      </p:sp>
      <p:sp>
        <p:nvSpPr>
          <p:cNvPr id="3" name="Content Placeholder 2"/>
          <p:cNvSpPr>
            <a:spLocks noGrp="1"/>
          </p:cNvSpPr>
          <p:nvPr>
            <p:ph idx="1"/>
          </p:nvPr>
        </p:nvSpPr>
        <p:spPr>
          <a:xfrm>
            <a:off x="304800" y="1447800"/>
            <a:ext cx="8839200" cy="5181600"/>
          </a:xfrm>
        </p:spPr>
        <p:txBody>
          <a:bodyPr rtlCol="0" anchor="t">
            <a:noAutofit/>
          </a:bodyPr>
          <a:lstStyle/>
          <a:p>
            <a:pPr marL="438912" indent="-320040" eaLnBrk="1" fontAlgn="auto" hangingPunct="1">
              <a:spcBef>
                <a:spcPts val="0"/>
              </a:spcBef>
              <a:spcAft>
                <a:spcPts val="1500"/>
              </a:spcAft>
              <a:buFont typeface="Wingdings 2"/>
              <a:buChar char=""/>
              <a:defRPr/>
            </a:pPr>
            <a:r>
              <a:rPr lang="en-US" sz="3000" b="1" dirty="0">
                <a:effectLst>
                  <a:outerShdw blurRad="38100" dist="38100" dir="2700000" algn="tl">
                    <a:srgbClr val="000000">
                      <a:alpha val="43137"/>
                    </a:srgbClr>
                  </a:outerShdw>
                </a:effectLst>
              </a:rPr>
              <a:t>Well-respected evolutionists recognize the insurmountable hurdle of the origin of life.</a:t>
            </a:r>
          </a:p>
          <a:p>
            <a:pPr marL="438912" indent="-320040" eaLnBrk="1" fontAlgn="auto" hangingPunct="1">
              <a:spcBef>
                <a:spcPts val="0"/>
              </a:spcBef>
              <a:spcAft>
                <a:spcPts val="1500"/>
              </a:spcAft>
              <a:buFont typeface="Wingdings 2"/>
              <a:buChar char=""/>
              <a:defRPr/>
            </a:pPr>
            <a:r>
              <a:rPr lang="en-US" sz="3000" b="1" dirty="0">
                <a:effectLst>
                  <a:outerShdw blurRad="38100" dist="38100" dir="2700000" algn="tl">
                    <a:srgbClr val="000000">
                      <a:alpha val="43137"/>
                    </a:srgbClr>
                  </a:outerShdw>
                </a:effectLst>
              </a:rPr>
              <a:t>Dr. Carl Sagan put the odds of the spontaneous generation of life at 10</a:t>
            </a:r>
            <a:r>
              <a:rPr lang="en-US" sz="3000" b="1" baseline="30000" dirty="0">
                <a:effectLst>
                  <a:outerShdw blurRad="38100" dist="38100" dir="2700000" algn="tl">
                    <a:srgbClr val="000000">
                      <a:alpha val="43137"/>
                    </a:srgbClr>
                  </a:outerShdw>
                </a:effectLst>
              </a:rPr>
              <a:t>2,000,000,000</a:t>
            </a:r>
            <a:r>
              <a:rPr lang="en-US" sz="3000" b="1" dirty="0">
                <a:effectLst>
                  <a:outerShdw blurRad="38100" dist="38100" dir="2700000" algn="tl">
                    <a:srgbClr val="000000">
                      <a:alpha val="43137"/>
                    </a:srgbClr>
                  </a:outerShdw>
                </a:effectLst>
              </a:rPr>
              <a:t>!</a:t>
            </a:r>
          </a:p>
          <a:p>
            <a:pPr marL="438912" indent="-320040" eaLnBrk="1" fontAlgn="auto" hangingPunct="1">
              <a:spcBef>
                <a:spcPts val="0"/>
              </a:spcBef>
              <a:spcAft>
                <a:spcPts val="1500"/>
              </a:spcAft>
              <a:buFont typeface="Wingdings 2"/>
              <a:buChar char=""/>
              <a:defRPr/>
            </a:pPr>
            <a:r>
              <a:rPr lang="en-US" sz="3000" b="1" dirty="0">
                <a:effectLst>
                  <a:outerShdw blurRad="38100" dist="38100" dir="2700000" algn="tl">
                    <a:srgbClr val="000000">
                      <a:alpha val="43137"/>
                    </a:srgbClr>
                  </a:outerShdw>
                </a:effectLst>
              </a:rPr>
              <a:t>Dr. Emile </a:t>
            </a:r>
            <a:r>
              <a:rPr lang="en-US" sz="3000" b="1" dirty="0" err="1">
                <a:effectLst>
                  <a:outerShdw blurRad="38100" dist="38100" dir="2700000" algn="tl">
                    <a:srgbClr val="000000">
                      <a:alpha val="43137"/>
                    </a:srgbClr>
                  </a:outerShdw>
                </a:effectLst>
              </a:rPr>
              <a:t>Borel</a:t>
            </a:r>
            <a:r>
              <a:rPr lang="en-US" sz="3000" b="1" dirty="0">
                <a:effectLst>
                  <a:outerShdw blurRad="38100" dist="38100" dir="2700000" algn="tl">
                    <a:srgbClr val="000000">
                      <a:alpha val="43137"/>
                    </a:srgbClr>
                  </a:outerShdw>
                </a:effectLst>
              </a:rPr>
              <a:t>, father of modern probability:  occurrence of any event where chances beyond 10</a:t>
            </a:r>
            <a:r>
              <a:rPr lang="en-US" sz="3000" b="1" baseline="30000" dirty="0">
                <a:effectLst>
                  <a:outerShdw blurRad="38100" dist="38100" dir="2700000" algn="tl">
                    <a:srgbClr val="000000">
                      <a:alpha val="43137"/>
                    </a:srgbClr>
                  </a:outerShdw>
                </a:effectLst>
              </a:rPr>
              <a:t>50</a:t>
            </a:r>
            <a:r>
              <a:rPr lang="en-US" sz="3000" b="1" dirty="0">
                <a:effectLst>
                  <a:outerShdw blurRad="38100" dist="38100" dir="2700000" algn="tl">
                    <a:srgbClr val="000000">
                      <a:alpha val="43137"/>
                    </a:srgbClr>
                  </a:outerShdw>
                </a:effectLst>
              </a:rPr>
              <a:t> just won’t happen!</a:t>
            </a:r>
          </a:p>
          <a:p>
            <a:pPr marL="438912" indent="-320040" eaLnBrk="1" fontAlgn="auto" hangingPunct="1">
              <a:spcBef>
                <a:spcPts val="0"/>
              </a:spcBef>
              <a:spcAft>
                <a:spcPts val="1500"/>
              </a:spcAft>
              <a:buFont typeface="Wingdings 2"/>
              <a:buChar char=""/>
              <a:defRPr/>
            </a:pPr>
            <a:r>
              <a:rPr lang="en-US" sz="3000" b="1" dirty="0">
                <a:effectLst>
                  <a:outerShdw blurRad="38100" dist="38100" dir="2700000" algn="tl">
                    <a:srgbClr val="000000">
                      <a:alpha val="43137"/>
                    </a:srgbClr>
                  </a:outerShdw>
                </a:effectLst>
              </a:rPr>
              <a:t>Despite insurmountable odds and a disproven theory; evolutionists cling to their flawed theory.</a:t>
            </a:r>
          </a:p>
        </p:txBody>
      </p:sp>
      <p:pic>
        <p:nvPicPr>
          <p:cNvPr id="4" name="Picture 4" descr="bibl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39000" y="0"/>
            <a:ext cx="1905000" cy="1412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p:cNvSpPr>
            <a:spLocks noGrp="1"/>
          </p:cNvSpPr>
          <p:nvPr>
            <p:ph type="sldNum" sz="quarter" idx="12"/>
          </p:nvPr>
        </p:nvSpPr>
        <p:spPr/>
        <p:txBody>
          <a:bodyPr/>
          <a:lstStyle/>
          <a:p>
            <a:fld id="{5CEC1A6A-70AC-463E-A1A3-9CAEA59878E1}" type="slidenum">
              <a:rPr lang="en-US" altLang="en-US" smtClean="0"/>
              <a:pPr/>
              <a:t>9</a:t>
            </a:fld>
            <a:endParaRPr lang="en-US" altLang="en-US" dirty="0"/>
          </a:p>
        </p:txBody>
      </p:sp>
      <p:sp>
        <p:nvSpPr>
          <p:cNvPr id="6" name="Rectangle 5"/>
          <p:cNvSpPr>
            <a:spLocks noChangeAspect="1"/>
          </p:cNvSpPr>
          <p:nvPr/>
        </p:nvSpPr>
        <p:spPr>
          <a:xfrm>
            <a:off x="2380129" y="6384837"/>
            <a:ext cx="4572000" cy="400110"/>
          </a:xfrm>
          <a:prstGeom prst="rect">
            <a:avLst/>
          </a:prstGeom>
          <a:ln w="1905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lang="en-US" sz="2000" b="1" i="1" dirty="0">
                <a:solidFill>
                  <a:schemeClr val="tx1"/>
                </a:solidFill>
              </a:rPr>
              <a:t>Is It Worth Investigating God?</a:t>
            </a:r>
          </a:p>
        </p:txBody>
      </p:sp>
      <p:sp>
        <p:nvSpPr>
          <p:cNvPr id="7" name="Rectangle: Rounded Corners 6"/>
          <p:cNvSpPr/>
          <p:nvPr/>
        </p:nvSpPr>
        <p:spPr>
          <a:xfrm>
            <a:off x="339969" y="1249362"/>
            <a:ext cx="8480425" cy="5105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3200" b="1" dirty="0">
                <a:solidFill>
                  <a:schemeClr val="tx1"/>
                </a:solidFill>
              </a:rPr>
              <a:t>“The probability for the chance of formation of the smallest, simplest form of living organisms known is 1 to 10</a:t>
            </a:r>
            <a:r>
              <a:rPr lang="en-US" sz="3200" b="1" baseline="30000" dirty="0">
                <a:solidFill>
                  <a:schemeClr val="tx1"/>
                </a:solidFill>
              </a:rPr>
              <a:t>340,000,000</a:t>
            </a:r>
            <a:r>
              <a:rPr lang="en-US" sz="3200" b="1" dirty="0">
                <a:solidFill>
                  <a:schemeClr val="tx1"/>
                </a:solidFill>
              </a:rPr>
              <a:t>…the size of this figure is truly staggering, since there are only supposed to be approximately 10</a:t>
            </a:r>
            <a:r>
              <a:rPr lang="en-US" sz="3200" b="1" baseline="30000" dirty="0">
                <a:solidFill>
                  <a:schemeClr val="tx1"/>
                </a:solidFill>
              </a:rPr>
              <a:t>80</a:t>
            </a:r>
            <a:r>
              <a:rPr lang="en-US" sz="3200" b="1" dirty="0">
                <a:solidFill>
                  <a:schemeClr val="tx1"/>
                </a:solidFill>
              </a:rPr>
              <a:t> electrons in the whole Universe!” (from </a:t>
            </a:r>
            <a:r>
              <a:rPr lang="en-US" sz="3200" b="1" i="1" dirty="0">
                <a:solidFill>
                  <a:schemeClr val="tx1"/>
                </a:solidFill>
              </a:rPr>
              <a:t>Energy Flow in Biology</a:t>
            </a:r>
            <a:r>
              <a:rPr lang="en-US" sz="3200" b="1" dirty="0">
                <a:solidFill>
                  <a:schemeClr val="tx1"/>
                </a:solidFill>
              </a:rPr>
              <a:t>)</a:t>
            </a:r>
          </a:p>
          <a:p>
            <a:pPr algn="just"/>
            <a:endParaRPr lang="en-US" sz="1200" b="1" dirty="0">
              <a:solidFill>
                <a:schemeClr val="tx1"/>
              </a:solidFill>
            </a:endParaRPr>
          </a:p>
          <a:p>
            <a:pPr algn="r"/>
            <a:r>
              <a:rPr lang="en-US" sz="2800" b="1" i="1" dirty="0">
                <a:solidFill>
                  <a:schemeClr val="tx1"/>
                </a:solidFill>
              </a:rPr>
              <a:t>Dr. Harold </a:t>
            </a:r>
            <a:r>
              <a:rPr lang="en-US" sz="2800" b="1" dirty="0" err="1">
                <a:solidFill>
                  <a:schemeClr val="tx1"/>
                </a:solidFill>
              </a:rPr>
              <a:t>Morowitz</a:t>
            </a:r>
            <a:r>
              <a:rPr lang="en-US" sz="2800" b="1" dirty="0">
                <a:solidFill>
                  <a:schemeClr val="tx1"/>
                </a:solidFill>
              </a:rPr>
              <a:t>, evolution apologist in </a:t>
            </a:r>
            <a:r>
              <a:rPr lang="en-US" sz="2800" b="1" i="1" dirty="0">
                <a:solidFill>
                  <a:schemeClr val="tx1"/>
                </a:solidFill>
              </a:rPr>
              <a:t>McLean v. Arkansas </a:t>
            </a:r>
            <a:r>
              <a:rPr lang="en-US" sz="2800" b="1" dirty="0">
                <a:solidFill>
                  <a:schemeClr val="tx1"/>
                </a:solidFill>
              </a:rPr>
              <a:t>trial</a:t>
            </a:r>
          </a:p>
        </p:txBody>
      </p:sp>
    </p:spTree>
    <p:extLst>
      <p:ext uri="{BB962C8B-B14F-4D97-AF65-F5344CB8AC3E}">
        <p14:creationId xmlns:p14="http://schemas.microsoft.com/office/powerpoint/2010/main" val="2594225798"/>
      </p:ext>
    </p:extLst>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dissolve">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9" presetClass="exit" presetSubtype="0" fill="hold" grpId="1" nodeType="clickEffect">
                                  <p:stCondLst>
                                    <p:cond delay="0"/>
                                  </p:stCondLst>
                                  <p:childTnLst>
                                    <p:animEffect transition="out" filter="dissolve">
                                      <p:cBhvr>
                                        <p:cTn id="11" dur="500"/>
                                        <p:tgtEl>
                                          <p:spTgt spid="7"/>
                                        </p:tgtEl>
                                      </p:cBhvr>
                                    </p:animEffect>
                                    <p:set>
                                      <p:cBhvr>
                                        <p:cTn id="12" dur="1" fill="hold">
                                          <p:stCondLst>
                                            <p:cond delay="499"/>
                                          </p:stCondLst>
                                        </p:cTn>
                                        <p:tgtEl>
                                          <p:spTgt spid="7"/>
                                        </p:tgtEl>
                                        <p:attrNameLst>
                                          <p:attrName>style.visibility</p:attrName>
                                        </p:attrNameLst>
                                      </p:cBhvr>
                                      <p:to>
                                        <p:strVal val="hidden"/>
                                      </p:to>
                                    </p:set>
                                  </p:childTnLst>
                                </p:cTn>
                              </p:par>
                            </p:childTnLst>
                          </p:cTn>
                        </p:par>
                        <p:par>
                          <p:cTn id="13" fill="hold">
                            <p:stCondLst>
                              <p:cond delay="500"/>
                            </p:stCondLst>
                            <p:childTnLst>
                              <p:par>
                                <p:cTn id="14" presetID="9" presetClass="entr" presetSubtype="0" fill="hold" grpId="0" nodeType="after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Effect transition="in" filter="dissolve">
                                      <p:cBhvr>
                                        <p:cTn id="16" dur="500"/>
                                        <p:tgtEl>
                                          <p:spTgt spid="3">
                                            <p:txEl>
                                              <p:pRg st="1" end="1"/>
                                            </p:txEl>
                                          </p:spTgt>
                                        </p:tgtEl>
                                      </p:cBhvr>
                                    </p:animEffect>
                                  </p:childTnLst>
                                </p:cTn>
                              </p:par>
                            </p:childTnLst>
                          </p:cTn>
                        </p:par>
                        <p:par>
                          <p:cTn id="17" fill="hold">
                            <p:stCondLst>
                              <p:cond delay="1000"/>
                            </p:stCondLst>
                            <p:childTnLst>
                              <p:par>
                                <p:cTn id="18" presetID="9" presetClass="entr" presetSubtype="0" fill="hold" grpId="0" nodeType="after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Effect transition="in" filter="dissolve">
                                      <p:cBhvr>
                                        <p:cTn id="20" dur="500"/>
                                        <p:tgtEl>
                                          <p:spTgt spid="3">
                                            <p:txEl>
                                              <p:pRg st="2" end="2"/>
                                            </p:txEl>
                                          </p:spTgt>
                                        </p:tgtEl>
                                      </p:cBhvr>
                                    </p:animEffect>
                                  </p:childTnLst>
                                </p:cTn>
                              </p:par>
                            </p:childTnLst>
                          </p:cTn>
                        </p:par>
                        <p:par>
                          <p:cTn id="21" fill="hold">
                            <p:stCondLst>
                              <p:cond delay="1500"/>
                            </p:stCondLst>
                            <p:childTnLst>
                              <p:par>
                                <p:cTn id="22" presetID="9" presetClass="entr" presetSubtype="0" fill="hold" grpId="0" nodeType="after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Effect transition="in" filter="dissolve">
                                      <p:cBhvr>
                                        <p:cTn id="24"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7" grpId="0" animBg="1"/>
      <p:bldP spid="7" grpId="1"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themeOverride>
</file>

<file path=ppt/theme/themeOverride2.xml><?xml version="1.0" encoding="utf-8"?>
<a:themeOverride xmlns:a="http://schemas.openxmlformats.org/drawingml/2006/main">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themeOverride>
</file>

<file path=docProps/app.xml><?xml version="1.0" encoding="utf-8"?>
<Properties xmlns="http://schemas.openxmlformats.org/officeDocument/2006/extended-properties" xmlns:vt="http://schemas.openxmlformats.org/officeDocument/2006/docPropsVTypes">
  <Template>Module</Template>
  <TotalTime>10683</TotalTime>
  <Words>1711</Words>
  <Application>Microsoft Office PowerPoint</Application>
  <PresentationFormat>On-screen Show (4:3)</PresentationFormat>
  <Paragraphs>142</Paragraphs>
  <Slides>16</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16</vt:i4>
      </vt:variant>
    </vt:vector>
  </HeadingPairs>
  <TitlesOfParts>
    <vt:vector size="23" baseType="lpstr">
      <vt:lpstr>Arial</vt:lpstr>
      <vt:lpstr>Calibri</vt:lpstr>
      <vt:lpstr>Corbel</vt:lpstr>
      <vt:lpstr>Wingdings</vt:lpstr>
      <vt:lpstr>Wingdings 2</vt:lpstr>
      <vt:lpstr>Wingdings 3</vt:lpstr>
      <vt:lpstr>Module</vt:lpstr>
      <vt:lpstr>PowerPoint Presentation</vt:lpstr>
      <vt:lpstr>Introduction</vt:lpstr>
      <vt:lpstr>Is It Worth Investigating God? Romans 1:18-25</vt:lpstr>
      <vt:lpstr>How did I get here?</vt:lpstr>
      <vt:lpstr>Who’s unscientific?</vt:lpstr>
      <vt:lpstr>Who’s unscientific?</vt:lpstr>
      <vt:lpstr>Who’s unscientific?</vt:lpstr>
      <vt:lpstr>Who’s unscientific?</vt:lpstr>
      <vt:lpstr>Who’s unscientific?</vt:lpstr>
      <vt:lpstr>Who’s unscientific?</vt:lpstr>
      <vt:lpstr>Does God exist?</vt:lpstr>
      <vt:lpstr>Does God exist?</vt:lpstr>
      <vt:lpstr>Does God exist?</vt:lpstr>
      <vt:lpstr>Has God revealed Himself?</vt:lpstr>
      <vt:lpstr>Has God revealed Himself?</vt:lpstr>
      <vt:lpstr>Conclusion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Is It Worth Investigating God?</dc:title>
  <dc:creator>Craig Thomas</dc:creator>
  <dc:description>Westside, 05/07/2017 AM</dc:description>
  <cp:lastModifiedBy>Craig V. Thomas</cp:lastModifiedBy>
  <cp:revision>937</cp:revision>
  <dcterms:created xsi:type="dcterms:W3CDTF">2009-06-28T13:18:56Z</dcterms:created>
  <dcterms:modified xsi:type="dcterms:W3CDTF">2017-05-07T12:05:49Z</dcterms:modified>
</cp:coreProperties>
</file>