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8" r:id="rId2"/>
    <p:sldId id="259" r:id="rId3"/>
    <p:sldId id="307" r:id="rId4"/>
    <p:sldId id="256" r:id="rId5"/>
    <p:sldId id="308" r:id="rId6"/>
    <p:sldId id="297" r:id="rId7"/>
    <p:sldId id="309" r:id="rId8"/>
    <p:sldId id="310" r:id="rId9"/>
    <p:sldId id="311" r:id="rId10"/>
    <p:sldId id="313" r:id="rId11"/>
    <p:sldId id="314" r:id="rId12"/>
    <p:sldId id="315" r:id="rId13"/>
    <p:sldId id="316" r:id="rId14"/>
    <p:sldId id="317" r:id="rId15"/>
    <p:sldId id="318" r:id="rId16"/>
    <p:sldId id="319" r:id="rId17"/>
    <p:sldId id="320" r:id="rId18"/>
    <p:sldId id="321"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43" autoAdjust="0"/>
    <p:restoredTop sz="94660"/>
  </p:normalViewPr>
  <p:slideViewPr>
    <p:cSldViewPr>
      <p:cViewPr varScale="1">
        <p:scale>
          <a:sx n="80" d="100"/>
          <a:sy n="80" d="100"/>
        </p:scale>
        <p:origin x="58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77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44A6E-EFA6-445A-81C6-8C3FBE740540}" type="datetimeFigureOut">
              <a:rPr lang="en-US" smtClean="0"/>
              <a:t>4/30/2017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2B8964-785C-471B-856F-3DC4A1A58C64}" type="slidenum">
              <a:rPr lang="en-US" smtClean="0"/>
              <a:t>‹#›</a:t>
            </a:fld>
            <a:endParaRPr lang="en-US"/>
          </a:p>
        </p:txBody>
      </p:sp>
    </p:spTree>
    <p:extLst>
      <p:ext uri="{BB962C8B-B14F-4D97-AF65-F5344CB8AC3E}">
        <p14:creationId xmlns:p14="http://schemas.microsoft.com/office/powerpoint/2010/main" val="268633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a:t>
            </a:fld>
            <a:endParaRPr lang="en-US" dirty="0"/>
          </a:p>
        </p:txBody>
      </p:sp>
    </p:spTree>
    <p:extLst>
      <p:ext uri="{BB962C8B-B14F-4D97-AF65-F5344CB8AC3E}">
        <p14:creationId xmlns:p14="http://schemas.microsoft.com/office/powerpoint/2010/main" val="1480324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10</a:t>
            </a:fld>
            <a:endParaRPr lang="en-US" dirty="0"/>
          </a:p>
        </p:txBody>
      </p:sp>
    </p:spTree>
    <p:extLst>
      <p:ext uri="{BB962C8B-B14F-4D97-AF65-F5344CB8AC3E}">
        <p14:creationId xmlns:p14="http://schemas.microsoft.com/office/powerpoint/2010/main" val="2106054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11</a:t>
            </a:fld>
            <a:endParaRPr lang="en-US" dirty="0"/>
          </a:p>
        </p:txBody>
      </p:sp>
    </p:spTree>
    <p:extLst>
      <p:ext uri="{BB962C8B-B14F-4D97-AF65-F5344CB8AC3E}">
        <p14:creationId xmlns:p14="http://schemas.microsoft.com/office/powerpoint/2010/main" val="4232155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12</a:t>
            </a:fld>
            <a:endParaRPr lang="en-US" dirty="0"/>
          </a:p>
        </p:txBody>
      </p:sp>
    </p:spTree>
    <p:extLst>
      <p:ext uri="{BB962C8B-B14F-4D97-AF65-F5344CB8AC3E}">
        <p14:creationId xmlns:p14="http://schemas.microsoft.com/office/powerpoint/2010/main" val="434970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13</a:t>
            </a:fld>
            <a:endParaRPr lang="en-US" dirty="0"/>
          </a:p>
        </p:txBody>
      </p:sp>
    </p:spTree>
    <p:extLst>
      <p:ext uri="{BB962C8B-B14F-4D97-AF65-F5344CB8AC3E}">
        <p14:creationId xmlns:p14="http://schemas.microsoft.com/office/powerpoint/2010/main" val="335921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14</a:t>
            </a:fld>
            <a:endParaRPr lang="en-US" dirty="0"/>
          </a:p>
        </p:txBody>
      </p:sp>
    </p:spTree>
    <p:extLst>
      <p:ext uri="{BB962C8B-B14F-4D97-AF65-F5344CB8AC3E}">
        <p14:creationId xmlns:p14="http://schemas.microsoft.com/office/powerpoint/2010/main" val="1394379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15</a:t>
            </a:fld>
            <a:endParaRPr lang="en-US" dirty="0"/>
          </a:p>
        </p:txBody>
      </p:sp>
    </p:spTree>
    <p:extLst>
      <p:ext uri="{BB962C8B-B14F-4D97-AF65-F5344CB8AC3E}">
        <p14:creationId xmlns:p14="http://schemas.microsoft.com/office/powerpoint/2010/main" val="357550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16</a:t>
            </a:fld>
            <a:endParaRPr lang="en-US" dirty="0"/>
          </a:p>
        </p:txBody>
      </p:sp>
    </p:spTree>
    <p:extLst>
      <p:ext uri="{BB962C8B-B14F-4D97-AF65-F5344CB8AC3E}">
        <p14:creationId xmlns:p14="http://schemas.microsoft.com/office/powerpoint/2010/main" val="1912169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17</a:t>
            </a:fld>
            <a:endParaRPr lang="en-US" dirty="0"/>
          </a:p>
        </p:txBody>
      </p:sp>
    </p:spTree>
    <p:extLst>
      <p:ext uri="{BB962C8B-B14F-4D97-AF65-F5344CB8AC3E}">
        <p14:creationId xmlns:p14="http://schemas.microsoft.com/office/powerpoint/2010/main" val="2678915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18</a:t>
            </a:fld>
            <a:endParaRPr lang="en-US" dirty="0"/>
          </a:p>
        </p:txBody>
      </p:sp>
    </p:spTree>
    <p:extLst>
      <p:ext uri="{BB962C8B-B14F-4D97-AF65-F5344CB8AC3E}">
        <p14:creationId xmlns:p14="http://schemas.microsoft.com/office/powerpoint/2010/main" val="3956270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2</a:t>
            </a:fld>
            <a:endParaRPr lang="en-US" dirty="0"/>
          </a:p>
        </p:txBody>
      </p:sp>
    </p:spTree>
    <p:extLst>
      <p:ext uri="{BB962C8B-B14F-4D97-AF65-F5344CB8AC3E}">
        <p14:creationId xmlns:p14="http://schemas.microsoft.com/office/powerpoint/2010/main" val="747718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3</a:t>
            </a:fld>
            <a:endParaRPr lang="en-US" dirty="0"/>
          </a:p>
        </p:txBody>
      </p:sp>
    </p:spTree>
    <p:extLst>
      <p:ext uri="{BB962C8B-B14F-4D97-AF65-F5344CB8AC3E}">
        <p14:creationId xmlns:p14="http://schemas.microsoft.com/office/powerpoint/2010/main" val="379822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4</a:t>
            </a:fld>
            <a:endParaRPr lang="en-US" dirty="0"/>
          </a:p>
        </p:txBody>
      </p:sp>
    </p:spTree>
    <p:extLst>
      <p:ext uri="{BB962C8B-B14F-4D97-AF65-F5344CB8AC3E}">
        <p14:creationId xmlns:p14="http://schemas.microsoft.com/office/powerpoint/2010/main" val="116271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5</a:t>
            </a:fld>
            <a:endParaRPr lang="en-US" dirty="0"/>
          </a:p>
        </p:txBody>
      </p:sp>
    </p:spTree>
    <p:extLst>
      <p:ext uri="{BB962C8B-B14F-4D97-AF65-F5344CB8AC3E}">
        <p14:creationId xmlns:p14="http://schemas.microsoft.com/office/powerpoint/2010/main" val="202261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6</a:t>
            </a:fld>
            <a:endParaRPr lang="en-US" dirty="0"/>
          </a:p>
        </p:txBody>
      </p:sp>
    </p:spTree>
    <p:extLst>
      <p:ext uri="{BB962C8B-B14F-4D97-AF65-F5344CB8AC3E}">
        <p14:creationId xmlns:p14="http://schemas.microsoft.com/office/powerpoint/2010/main" val="3221944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7</a:t>
            </a:fld>
            <a:endParaRPr lang="en-US" dirty="0"/>
          </a:p>
        </p:txBody>
      </p:sp>
    </p:spTree>
    <p:extLst>
      <p:ext uri="{BB962C8B-B14F-4D97-AF65-F5344CB8AC3E}">
        <p14:creationId xmlns:p14="http://schemas.microsoft.com/office/powerpoint/2010/main" val="293016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8</a:t>
            </a:fld>
            <a:endParaRPr lang="en-US" dirty="0"/>
          </a:p>
        </p:txBody>
      </p:sp>
    </p:spTree>
    <p:extLst>
      <p:ext uri="{BB962C8B-B14F-4D97-AF65-F5344CB8AC3E}">
        <p14:creationId xmlns:p14="http://schemas.microsoft.com/office/powerpoint/2010/main" val="3935160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9</a:t>
            </a:fld>
            <a:endParaRPr lang="en-US" dirty="0"/>
          </a:p>
        </p:txBody>
      </p:sp>
    </p:spTree>
    <p:extLst>
      <p:ext uri="{BB962C8B-B14F-4D97-AF65-F5344CB8AC3E}">
        <p14:creationId xmlns:p14="http://schemas.microsoft.com/office/powerpoint/2010/main" val="2043591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7069EB6-6CB1-4C93-87BA-BA96A4E4D9A4}" type="datetime1">
              <a:rPr lang="en-US" smtClean="0"/>
              <a:t>4/30/2017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BB81DD-0D23-4425-AD06-45E7B64F68B2}" type="datetime1">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788D4D-016F-4FE3-93B3-022C94E34E32}" type="datetime1">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E07BF7-4465-4794-86A3-686CC8D66698}" type="datetime1">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C2C5136-3AA4-4983-82A0-E08780568D62}" type="datetime1">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543BBA-A5D2-4BD3-BA38-9D4A02AB10B1}" type="datetime1">
              <a:rPr lang="en-US" smtClean="0"/>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A2BF1BC-9F53-4316-8CF6-E00E1946096A}" type="datetime1">
              <a:rPr lang="en-US" smtClean="0"/>
              <a:t>4/30/2017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ED4AAB5A-2B23-4E54-87C0-0141D06599C0}" type="datetime1">
              <a:rPr lang="en-US" smtClean="0"/>
              <a:t>4/30/2017</a:t>
            </a:fld>
            <a:endParaRPr lang="en-US" dirty="0"/>
          </a:p>
        </p:txBody>
      </p:sp>
      <p:sp>
        <p:nvSpPr>
          <p:cNvPr id="8" name="Slide Number Placeholder 7"/>
          <p:cNvSpPr>
            <a:spLocks noGrp="1"/>
          </p:cNvSpPr>
          <p:nvPr>
            <p:ph type="sldNum" sz="quarter" idx="11"/>
          </p:nvPr>
        </p:nvSpPr>
        <p:spPr/>
        <p:txBody>
          <a:bodyPr/>
          <a:lstStyle/>
          <a:p>
            <a:fld id="{DB9DEFC7-1B96-4A3D-ADE6-11AA145A1FEC}"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2BA28-14C2-48BA-92F6-25FE59A593DD}" type="datetime1">
              <a:rPr lang="en-US" smtClean="0"/>
              <a:t>4/30/2017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BE6D393-5D64-4729-BF72-2038F0AF1DC5}" type="datetime1">
              <a:rPr lang="en-US" smtClean="0"/>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DB9DEFC7-1B96-4A3D-ADE6-11AA145A1FE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B37F6BE-1990-47EA-AA33-3AE3A45495C0}" type="datetime1">
              <a:rPr lang="en-US" smtClean="0"/>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69A98FE-48F7-48BC-A2FA-B59F86596CF6}" type="datetime1">
              <a:rPr lang="en-US" smtClean="0"/>
              <a:t>4/30/2017</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B9DEFC7-1B96-4A3D-ADE6-11AA145A1FE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400301.jpg"/>
          <p:cNvPicPr>
            <a:picLocks noChangeAspect="1"/>
          </p:cNvPicPr>
          <p:nvPr/>
        </p:nvPicPr>
        <p:blipFill>
          <a:blip r:embed="rId3" cstate="print"/>
          <a:stretch>
            <a:fillRect/>
          </a:stretch>
        </p:blipFill>
        <p:spPr>
          <a:xfrm>
            <a:off x="3200400" y="1715559"/>
            <a:ext cx="2772156" cy="3466041"/>
          </a:xfrm>
          <a:prstGeom prst="roundRect">
            <a:avLst>
              <a:gd name="adj" fmla="val 16667"/>
            </a:avLst>
          </a:prstGeom>
          <a:noFill/>
          <a:ln>
            <a:solidFill>
              <a:schemeClr val="accent1">
                <a:lumMod val="20000"/>
                <a:lumOff val="80000"/>
              </a:schemeClr>
            </a:solidFill>
          </a:ln>
          <a:effectLst>
            <a:reflection blurRad="12700" stA="50000" endPos="75000" dist="101600" dir="5400000" sy="-100000" algn="bl" rotWithShape="0"/>
          </a:effectLst>
          <a:scene3d>
            <a:camera prst="isometricOffAxis2Left"/>
            <a:lightRig rig="threePt" dir="t"/>
          </a:scene3d>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400" b="1" dirty="0">
                <a:solidFill>
                  <a:schemeClr val="bg1"/>
                </a:solidFill>
                <a:effectLst>
                  <a:reflection blurRad="6350" stA="55000" endA="300" endPos="45500" dir="5400000" sy="-100000" algn="bl" rotWithShape="0"/>
                </a:effectLst>
              </a:rPr>
              <a:t>     </a:t>
            </a:r>
            <a:r>
              <a:rPr lang="en-US" sz="24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Benevolent institutions to relieve our needy</a:t>
            </a:r>
            <a:endParaRPr lang="en-US" sz="2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81738"/>
            <a:ext cx="9144000" cy="5334000"/>
          </a:xfrm>
        </p:spPr>
        <p:txBody>
          <a:bodyPr>
            <a:noAutofit/>
          </a:bodyPr>
          <a:lstStyle/>
          <a:p>
            <a:pPr marL="571500" indent="-534988">
              <a:spcBef>
                <a:spcPts val="0"/>
              </a:spcBef>
              <a:spcAft>
                <a:spcPts val="18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Divine pattern for church benevolence limited to “needy saints”:</a:t>
            </a:r>
            <a:endParaRPr lang="en-US" sz="2800" dirty="0">
              <a:solidFill>
                <a:srgbClr val="FFFF00"/>
              </a:solidFill>
              <a:effectLst>
                <a:outerShdw blurRad="38100" dist="38100" dir="2700000" algn="tl">
                  <a:srgbClr val="000000">
                    <a:alpha val="43137"/>
                  </a:srgbClr>
                </a:outerShdw>
              </a:effectLst>
              <a:latin typeface="Calibri" pitchFamily="34" charset="0"/>
            </a:endParaRPr>
          </a:p>
          <a:p>
            <a:pPr marL="1228725" indent="-571500">
              <a:spcBef>
                <a:spcPts val="0"/>
              </a:spcBef>
              <a:spcAft>
                <a:spcPts val="2400"/>
              </a:spcAft>
              <a:buClr>
                <a:srgbClr val="FFFF00"/>
              </a:buClr>
              <a:buSzPct val="100000"/>
              <a:buFont typeface="Wingdings 2" panose="05020102010507070707" pitchFamily="18" charset="2"/>
              <a:buChar char="R"/>
            </a:pPr>
            <a:r>
              <a:rPr lang="en-US" sz="2200" i="1" u="sng" dirty="0">
                <a:effectLst>
                  <a:outerShdw blurRad="38100" dist="38100" dir="2700000" algn="tl">
                    <a:srgbClr val="000000">
                      <a:alpha val="43137"/>
                    </a:srgbClr>
                  </a:outerShdw>
                </a:effectLst>
                <a:latin typeface="Calibri" pitchFamily="34" charset="0"/>
              </a:rPr>
              <a:t>Pentecost</a:t>
            </a:r>
            <a:r>
              <a:rPr lang="en-US" sz="2200" dirty="0">
                <a:effectLst>
                  <a:outerShdw blurRad="38100" dist="38100" dir="2700000" algn="tl">
                    <a:srgbClr val="000000">
                      <a:alpha val="43137"/>
                    </a:srgbClr>
                  </a:outerShdw>
                </a:effectLst>
                <a:latin typeface="Calibri" pitchFamily="34" charset="0"/>
              </a:rPr>
              <a:t>:  </a:t>
            </a:r>
            <a:r>
              <a:rPr lang="en-US" sz="2200" dirty="0">
                <a:solidFill>
                  <a:srgbClr val="FFFF00"/>
                </a:solidFill>
                <a:effectLst>
                  <a:outerShdw blurRad="38100" dist="38100" dir="2700000" algn="tl">
                    <a:srgbClr val="000000">
                      <a:alpha val="43137"/>
                    </a:srgbClr>
                  </a:outerShdw>
                </a:effectLst>
                <a:latin typeface="Calibri" pitchFamily="34" charset="0"/>
              </a:rPr>
              <a:t>Acts 4:34-35 </a:t>
            </a:r>
            <a:r>
              <a:rPr lang="en-US" sz="2200" i="1" dirty="0">
                <a:effectLst>
                  <a:outerShdw blurRad="38100" dist="38100" dir="2700000" algn="tl">
                    <a:srgbClr val="000000">
                      <a:alpha val="43137"/>
                    </a:srgbClr>
                  </a:outerShdw>
                </a:effectLst>
                <a:latin typeface="Calibri" pitchFamily="34" charset="0"/>
              </a:rPr>
              <a:t>(“needy among them”).</a:t>
            </a:r>
          </a:p>
          <a:p>
            <a:pPr marL="1192213" indent="-534988">
              <a:spcBef>
                <a:spcPts val="0"/>
              </a:spcBef>
              <a:spcAft>
                <a:spcPts val="2400"/>
              </a:spcAft>
              <a:buClr>
                <a:srgbClr val="FFFF00"/>
              </a:buClr>
              <a:buSzPct val="100000"/>
              <a:buFont typeface="Wingdings 2" panose="05020102010507070707" pitchFamily="18" charset="2"/>
              <a:buChar char="R"/>
            </a:pPr>
            <a:r>
              <a:rPr lang="en-US" sz="2200" i="1" u="sng" dirty="0">
                <a:effectLst>
                  <a:outerShdw blurRad="38100" dist="38100" dir="2700000" algn="tl">
                    <a:srgbClr val="000000">
                      <a:alpha val="43137"/>
                    </a:srgbClr>
                  </a:outerShdw>
                </a:effectLst>
                <a:latin typeface="Calibri" pitchFamily="34" charset="0"/>
              </a:rPr>
              <a:t>Grecian widows</a:t>
            </a:r>
            <a:r>
              <a:rPr lang="en-US" sz="2200" dirty="0">
                <a:effectLst>
                  <a:outerShdw blurRad="38100" dist="38100" dir="2700000" algn="tl">
                    <a:srgbClr val="000000">
                      <a:alpha val="43137"/>
                    </a:srgbClr>
                  </a:outerShdw>
                </a:effectLst>
                <a:latin typeface="Calibri" pitchFamily="34" charset="0"/>
              </a:rPr>
              <a:t>:  </a:t>
            </a:r>
            <a:r>
              <a:rPr lang="en-US" sz="2200" dirty="0">
                <a:solidFill>
                  <a:srgbClr val="FFFF00"/>
                </a:solidFill>
                <a:effectLst>
                  <a:outerShdw blurRad="38100" dist="38100" dir="2700000" algn="tl">
                    <a:srgbClr val="000000">
                      <a:alpha val="43137"/>
                    </a:srgbClr>
                  </a:outerShdw>
                </a:effectLst>
                <a:latin typeface="Calibri" pitchFamily="34" charset="0"/>
              </a:rPr>
              <a:t>Acts 6 </a:t>
            </a:r>
            <a:r>
              <a:rPr lang="en-US" sz="2200" i="1" dirty="0">
                <a:effectLst>
                  <a:outerShdw blurRad="38100" dist="38100" dir="2700000" algn="tl">
                    <a:srgbClr val="000000">
                      <a:alpha val="43137"/>
                    </a:srgbClr>
                  </a:outerShdw>
                </a:effectLst>
                <a:latin typeface="Calibri" pitchFamily="34" charset="0"/>
              </a:rPr>
              <a:t>(“their </a:t>
            </a:r>
            <a:r>
              <a:rPr lang="en-US" sz="2200" dirty="0">
                <a:effectLst>
                  <a:outerShdw blurRad="38100" dist="38100" dir="2700000" algn="tl">
                    <a:srgbClr val="000000">
                      <a:alpha val="43137"/>
                    </a:srgbClr>
                  </a:outerShdw>
                </a:effectLst>
                <a:latin typeface="Calibri" pitchFamily="34" charset="0"/>
              </a:rPr>
              <a:t>(Hellenist Christians) </a:t>
            </a:r>
            <a:r>
              <a:rPr lang="en-US" sz="2200" i="1" dirty="0">
                <a:effectLst>
                  <a:outerShdw blurRad="38100" dist="38100" dir="2700000" algn="tl">
                    <a:srgbClr val="000000">
                      <a:alpha val="43137"/>
                    </a:srgbClr>
                  </a:outerShdw>
                </a:effectLst>
                <a:latin typeface="Calibri" pitchFamily="34" charset="0"/>
              </a:rPr>
              <a:t>widows”).</a:t>
            </a:r>
          </a:p>
          <a:p>
            <a:pPr marL="1192213" indent="-534988">
              <a:spcBef>
                <a:spcPts val="0"/>
              </a:spcBef>
              <a:spcAft>
                <a:spcPts val="2400"/>
              </a:spcAft>
              <a:buClr>
                <a:srgbClr val="FFFF00"/>
              </a:buClr>
              <a:buSzPct val="100000"/>
              <a:buFont typeface="Wingdings 2" panose="05020102010507070707" pitchFamily="18" charset="2"/>
              <a:buChar char="R"/>
            </a:pPr>
            <a:r>
              <a:rPr lang="en-US" sz="2200" i="1" u="sng" dirty="0">
                <a:effectLst>
                  <a:outerShdw blurRad="38100" dist="38100" dir="2700000" algn="tl">
                    <a:srgbClr val="000000">
                      <a:alpha val="43137"/>
                    </a:srgbClr>
                  </a:outerShdw>
                </a:effectLst>
                <a:latin typeface="Calibri" pitchFamily="34" charset="0"/>
              </a:rPr>
              <a:t>The great famine</a:t>
            </a:r>
            <a:r>
              <a:rPr lang="en-US" sz="2200" dirty="0">
                <a:effectLst>
                  <a:outerShdw blurRad="38100" dist="38100" dir="2700000" algn="tl">
                    <a:srgbClr val="000000">
                      <a:alpha val="43137"/>
                    </a:srgbClr>
                  </a:outerShdw>
                </a:effectLst>
                <a:latin typeface="Calibri" pitchFamily="34" charset="0"/>
              </a:rPr>
              <a:t>:  </a:t>
            </a:r>
            <a:r>
              <a:rPr lang="en-US" sz="2200" dirty="0">
                <a:solidFill>
                  <a:srgbClr val="FFFF00"/>
                </a:solidFill>
                <a:effectLst>
                  <a:outerShdw blurRad="38100" dist="38100" dir="2700000" algn="tl">
                    <a:srgbClr val="000000">
                      <a:alpha val="43137"/>
                    </a:srgbClr>
                  </a:outerShdw>
                </a:effectLst>
                <a:latin typeface="Calibri" pitchFamily="34" charset="0"/>
              </a:rPr>
              <a:t>Acts 11:27-30 </a:t>
            </a:r>
            <a:r>
              <a:rPr lang="en-US" sz="2200" dirty="0">
                <a:effectLst>
                  <a:outerShdw blurRad="38100" dist="38100" dir="2700000" algn="tl">
                    <a:srgbClr val="000000">
                      <a:alpha val="43137"/>
                    </a:srgbClr>
                  </a:outerShdw>
                </a:effectLst>
                <a:latin typeface="Calibri" pitchFamily="34" charset="0"/>
              </a:rPr>
              <a:t>(</a:t>
            </a:r>
            <a:r>
              <a:rPr lang="en-US" sz="2200" i="1" dirty="0">
                <a:effectLst>
                  <a:outerShdw blurRad="38100" dist="38100" dir="2700000" algn="tl">
                    <a:srgbClr val="000000">
                      <a:alpha val="43137"/>
                    </a:srgbClr>
                  </a:outerShdw>
                </a:effectLst>
                <a:latin typeface="Calibri" pitchFamily="34" charset="0"/>
              </a:rPr>
              <a:t>“for the relief of the brethren”</a:t>
            </a:r>
            <a:r>
              <a:rPr lang="en-US" sz="2200" dirty="0">
                <a:effectLst>
                  <a:outerShdw blurRad="38100" dist="38100" dir="2700000" algn="tl">
                    <a:srgbClr val="000000">
                      <a:alpha val="43137"/>
                    </a:srgbClr>
                  </a:outerShdw>
                </a:effectLst>
                <a:latin typeface="Calibri" pitchFamily="34" charset="0"/>
              </a:rPr>
              <a:t>).</a:t>
            </a:r>
          </a:p>
          <a:p>
            <a:pPr marL="1192213" indent="-534988">
              <a:spcBef>
                <a:spcPts val="0"/>
              </a:spcBef>
              <a:spcAft>
                <a:spcPts val="2400"/>
              </a:spcAft>
              <a:buClr>
                <a:srgbClr val="FFFF00"/>
              </a:buClr>
              <a:buSzPct val="100000"/>
              <a:buFont typeface="Wingdings 2" panose="05020102010507070707" pitchFamily="18" charset="2"/>
              <a:buChar char="R"/>
            </a:pPr>
            <a:r>
              <a:rPr lang="en-US" sz="2200" i="1" u="sng" dirty="0">
                <a:effectLst>
                  <a:outerShdw blurRad="38100" dist="38100" dir="2700000" algn="tl">
                    <a:srgbClr val="000000">
                      <a:alpha val="43137"/>
                    </a:srgbClr>
                  </a:outerShdw>
                </a:effectLst>
                <a:latin typeface="Calibri" pitchFamily="34" charset="0"/>
              </a:rPr>
              <a:t>Collection at Corinth</a:t>
            </a:r>
            <a:r>
              <a:rPr lang="en-US" sz="2200" dirty="0">
                <a:effectLst>
                  <a:outerShdw blurRad="38100" dist="38100" dir="2700000" algn="tl">
                    <a:srgbClr val="000000">
                      <a:alpha val="43137"/>
                    </a:srgbClr>
                  </a:outerShdw>
                </a:effectLst>
                <a:latin typeface="Calibri" pitchFamily="34" charset="0"/>
              </a:rPr>
              <a:t>:</a:t>
            </a:r>
            <a:r>
              <a:rPr lang="en-US" sz="2200" dirty="0">
                <a:solidFill>
                  <a:srgbClr val="FFFF00"/>
                </a:solidFill>
                <a:effectLst>
                  <a:outerShdw blurRad="38100" dist="38100" dir="2700000" algn="tl">
                    <a:srgbClr val="000000">
                      <a:alpha val="43137"/>
                    </a:srgbClr>
                  </a:outerShdw>
                </a:effectLst>
                <a:latin typeface="Calibri" pitchFamily="34" charset="0"/>
              </a:rPr>
              <a:t>  1 Cor. 16:1-2 </a:t>
            </a:r>
            <a:r>
              <a:rPr lang="en-US" sz="2200" i="1" dirty="0">
                <a:effectLst>
                  <a:outerShdw blurRad="38100" dist="38100" dir="2700000" algn="tl">
                    <a:srgbClr val="000000">
                      <a:alpha val="43137"/>
                    </a:srgbClr>
                  </a:outerShdw>
                </a:effectLst>
                <a:latin typeface="Calibri" pitchFamily="34" charset="0"/>
              </a:rPr>
              <a:t>(“collection for the saints”).</a:t>
            </a:r>
          </a:p>
          <a:p>
            <a:pPr marL="1192213" indent="-534988">
              <a:spcBef>
                <a:spcPts val="0"/>
              </a:spcBef>
              <a:spcAft>
                <a:spcPts val="2400"/>
              </a:spcAft>
              <a:buClr>
                <a:srgbClr val="FFFF00"/>
              </a:buClr>
              <a:buSzPct val="100000"/>
              <a:buFont typeface="Wingdings 2" panose="05020102010507070707" pitchFamily="18" charset="2"/>
              <a:buChar char="R"/>
            </a:pPr>
            <a:r>
              <a:rPr lang="en-US" sz="2200" i="1" u="sng" dirty="0">
                <a:effectLst>
                  <a:outerShdw blurRad="38100" dist="38100" dir="2700000" algn="tl">
                    <a:srgbClr val="000000">
                      <a:alpha val="43137"/>
                    </a:srgbClr>
                  </a:outerShdw>
                </a:effectLst>
                <a:latin typeface="Calibri" pitchFamily="34" charset="0"/>
              </a:rPr>
              <a:t>Jerusalem</a:t>
            </a:r>
            <a:r>
              <a:rPr lang="en-US" sz="2200" dirty="0">
                <a:effectLst>
                  <a:outerShdw blurRad="38100" dist="38100" dir="2700000" algn="tl">
                    <a:srgbClr val="000000">
                      <a:alpha val="43137"/>
                    </a:srgbClr>
                  </a:outerShdw>
                </a:effectLst>
                <a:latin typeface="Calibri" pitchFamily="34" charset="0"/>
              </a:rPr>
              <a:t>:</a:t>
            </a:r>
            <a:r>
              <a:rPr lang="en-US" sz="2200" dirty="0">
                <a:solidFill>
                  <a:srgbClr val="FFFF00"/>
                </a:solidFill>
                <a:effectLst>
                  <a:outerShdw blurRad="38100" dist="38100" dir="2700000" algn="tl">
                    <a:srgbClr val="000000">
                      <a:alpha val="43137"/>
                    </a:srgbClr>
                  </a:outerShdw>
                </a:effectLst>
                <a:latin typeface="Calibri" pitchFamily="34" charset="0"/>
              </a:rPr>
              <a:t>  Rom. 15:25-26 </a:t>
            </a:r>
            <a:r>
              <a:rPr lang="en-US" sz="2200" i="1" dirty="0">
                <a:effectLst>
                  <a:outerShdw blurRad="38100" dist="38100" dir="2700000" algn="tl">
                    <a:srgbClr val="000000">
                      <a:alpha val="43137"/>
                    </a:srgbClr>
                  </a:outerShdw>
                </a:effectLst>
                <a:latin typeface="Calibri" pitchFamily="34" charset="0"/>
              </a:rPr>
              <a:t>(“the poor among the saints in Jerusalem”).</a:t>
            </a:r>
            <a:endParaRPr lang="en-US" sz="2200" i="1" dirty="0"/>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10</a:t>
            </a:fld>
            <a:endParaRPr lang="en-US" b="1" dirty="0">
              <a:solidFill>
                <a:schemeClr val="tx1"/>
              </a:solidFill>
            </a:endParaRPr>
          </a:p>
        </p:txBody>
      </p:sp>
    </p:spTree>
    <p:extLst>
      <p:ext uri="{BB962C8B-B14F-4D97-AF65-F5344CB8AC3E}">
        <p14:creationId xmlns:p14="http://schemas.microsoft.com/office/powerpoint/2010/main" val="2398354818"/>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4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900"/>
                            </p:stCondLst>
                            <p:childTnLst>
                              <p:par>
                                <p:cTn id="28" presetID="1" presetClass="entr" presetSubtype="0" fill="hold" grpId="0" nodeType="afterEffect">
                                  <p:stCondLst>
                                    <p:cond delay="5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400"/>
                            </p:stCondLst>
                            <p:childTnLst>
                              <p:par>
                                <p:cTn id="31" presetID="1" presetClass="entr" presetSubtype="0" fill="hold" grpId="0" nodeType="afterEffect">
                                  <p:stCondLst>
                                    <p:cond delay="6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4000"/>
                            </p:stCondLst>
                            <p:childTnLst>
                              <p:par>
                                <p:cTn id="34" presetID="1" presetClass="entr" presetSubtype="0" fill="hold" grpId="0" nodeType="afterEffect">
                                  <p:stCondLst>
                                    <p:cond delay="3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par>
                          <p:cTn id="36" fill="hold">
                            <p:stCondLst>
                              <p:cond delay="4300"/>
                            </p:stCondLst>
                            <p:childTnLst>
                              <p:par>
                                <p:cTn id="37" presetID="1" presetClass="entr" presetSubtype="0" fill="hold" grpId="0" nodeType="afterEffect">
                                  <p:stCondLst>
                                    <p:cond delay="30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400" b="1" dirty="0">
                <a:solidFill>
                  <a:schemeClr val="bg1"/>
                </a:solidFill>
                <a:effectLst>
                  <a:reflection blurRad="6350" stA="55000" endA="300" endPos="45500" dir="5400000" sy="-100000" algn="bl" rotWithShape="0"/>
                </a:effectLst>
              </a:rPr>
              <a:t>     </a:t>
            </a:r>
            <a:r>
              <a:rPr lang="en-US" sz="24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Benevolent institutions to relieve our needy</a:t>
            </a:r>
            <a:endParaRPr lang="en-US" sz="2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We have a tremendous benevolent responsibility as </a:t>
            </a:r>
            <a:r>
              <a:rPr lang="en-US" sz="3600" i="1" u="sng" dirty="0">
                <a:solidFill>
                  <a:srgbClr val="FFFF00"/>
                </a:solidFill>
                <a:effectLst>
                  <a:outerShdw blurRad="38100" dist="38100" dir="2700000" algn="tl">
                    <a:srgbClr val="000000">
                      <a:alpha val="43137"/>
                    </a:srgbClr>
                  </a:outerShdw>
                </a:effectLst>
                <a:latin typeface="Calibri" pitchFamily="34" charset="0"/>
                <a:cs typeface="Calibri" pitchFamily="34" charset="0"/>
              </a:rPr>
              <a:t>individual</a:t>
            </a:r>
            <a:r>
              <a:rPr lang="en-US" sz="3600" dirty="0">
                <a:effectLst>
                  <a:outerShdw blurRad="38100" dist="38100" dir="2700000" algn="tl">
                    <a:srgbClr val="000000">
                      <a:alpha val="43137"/>
                    </a:srgbClr>
                  </a:outerShdw>
                </a:effectLst>
                <a:latin typeface="Calibri" pitchFamily="34" charset="0"/>
                <a:cs typeface="Calibri" pitchFamily="34" charset="0"/>
              </a:rPr>
              <a:t> Christians:</a:t>
            </a:r>
            <a:endParaRPr lang="en-US" sz="3600" dirty="0">
              <a:solidFill>
                <a:srgbClr val="FFFF00"/>
              </a:solidFill>
              <a:effectLst>
                <a:outerShdw blurRad="38100" dist="38100" dir="2700000" algn="tl">
                  <a:srgbClr val="000000">
                    <a:alpha val="43137"/>
                  </a:srgbClr>
                </a:outerShdw>
              </a:effectLst>
              <a:latin typeface="Calibri" pitchFamily="34" charset="0"/>
            </a:endParaRPr>
          </a:p>
          <a:p>
            <a:pPr marL="1228725" indent="-571500">
              <a:spcBef>
                <a:spcPts val="0"/>
              </a:spcBef>
              <a:spcAft>
                <a:spcPts val="2400"/>
              </a:spcAft>
              <a:buClr>
                <a:srgbClr val="FFFF00"/>
              </a:buClr>
              <a:buSzPct val="100000"/>
              <a:buFont typeface="Wingdings 2" panose="05020102010507070707" pitchFamily="18" charset="2"/>
              <a:buChar char="R"/>
            </a:pPr>
            <a:r>
              <a:rPr lang="en-US" sz="3200" i="1" u="sng" dirty="0">
                <a:effectLst>
                  <a:outerShdw blurRad="38100" dist="38100" dir="2700000" algn="tl">
                    <a:srgbClr val="000000">
                      <a:alpha val="43137"/>
                    </a:srgbClr>
                  </a:outerShdw>
                </a:effectLst>
                <a:latin typeface="Calibri" pitchFamily="34" charset="0"/>
              </a:rPr>
              <a:t>Brethren</a:t>
            </a:r>
            <a:r>
              <a:rPr lang="en-US" sz="3200" dirty="0">
                <a:effectLst>
                  <a:outerShdw blurRad="38100" dist="38100" dir="2700000" algn="tl">
                    <a:srgbClr val="000000">
                      <a:alpha val="43137"/>
                    </a:srgbClr>
                  </a:outerShdw>
                </a:effectLst>
                <a:latin typeface="Calibri" pitchFamily="34" charset="0"/>
              </a:rPr>
              <a:t>:  </a:t>
            </a:r>
            <a:r>
              <a:rPr lang="en-US" sz="3200" dirty="0">
                <a:solidFill>
                  <a:srgbClr val="FFFF00"/>
                </a:solidFill>
                <a:effectLst>
                  <a:outerShdw blurRad="38100" dist="38100" dir="2700000" algn="tl">
                    <a:srgbClr val="000000">
                      <a:alpha val="43137"/>
                    </a:srgbClr>
                  </a:outerShdw>
                </a:effectLst>
                <a:latin typeface="Calibri" pitchFamily="34" charset="0"/>
              </a:rPr>
              <a:t>1 Jn. 3:17</a:t>
            </a:r>
            <a:endParaRPr lang="en-US" sz="3200" i="1" dirty="0">
              <a:effectLst>
                <a:outerShdw blurRad="38100" dist="38100" dir="2700000" algn="tl">
                  <a:srgbClr val="000000">
                    <a:alpha val="43137"/>
                  </a:srgbClr>
                </a:outerShdw>
              </a:effectLst>
              <a:latin typeface="Calibri" pitchFamily="34" charset="0"/>
            </a:endParaRPr>
          </a:p>
          <a:p>
            <a:pPr marL="1192213" indent="-534988">
              <a:spcBef>
                <a:spcPts val="0"/>
              </a:spcBef>
              <a:spcAft>
                <a:spcPts val="2400"/>
              </a:spcAft>
              <a:buClr>
                <a:srgbClr val="FFFF00"/>
              </a:buClr>
              <a:buSzPct val="100000"/>
              <a:buFont typeface="Wingdings 2" panose="05020102010507070707" pitchFamily="18" charset="2"/>
              <a:buChar char="R"/>
            </a:pPr>
            <a:r>
              <a:rPr lang="en-US" sz="3200" i="1" u="sng" dirty="0">
                <a:effectLst>
                  <a:outerShdw blurRad="38100" dist="38100" dir="2700000" algn="tl">
                    <a:srgbClr val="000000">
                      <a:alpha val="43137"/>
                    </a:srgbClr>
                  </a:outerShdw>
                </a:effectLst>
                <a:latin typeface="Calibri" pitchFamily="34" charset="0"/>
              </a:rPr>
              <a:t>Widows &amp; orphans</a:t>
            </a:r>
            <a:r>
              <a:rPr lang="en-US" sz="3200" dirty="0">
                <a:effectLst>
                  <a:outerShdw blurRad="38100" dist="38100" dir="2700000" algn="tl">
                    <a:srgbClr val="000000">
                      <a:alpha val="43137"/>
                    </a:srgbClr>
                  </a:outerShdw>
                </a:effectLst>
                <a:latin typeface="Calibri" pitchFamily="34" charset="0"/>
              </a:rPr>
              <a:t>:  </a:t>
            </a:r>
            <a:r>
              <a:rPr lang="en-US" sz="3200" dirty="0">
                <a:solidFill>
                  <a:srgbClr val="FFFF00"/>
                </a:solidFill>
                <a:effectLst>
                  <a:outerShdw blurRad="38100" dist="38100" dir="2700000" algn="tl">
                    <a:srgbClr val="000000">
                      <a:alpha val="43137"/>
                    </a:srgbClr>
                  </a:outerShdw>
                </a:effectLst>
                <a:latin typeface="Calibri" pitchFamily="34" charset="0"/>
              </a:rPr>
              <a:t>Jas. 1:27</a:t>
            </a:r>
            <a:endParaRPr lang="en-US" sz="3200" i="1" dirty="0">
              <a:effectLst>
                <a:outerShdw blurRad="38100" dist="38100" dir="2700000" algn="tl">
                  <a:srgbClr val="000000">
                    <a:alpha val="43137"/>
                  </a:srgbClr>
                </a:outerShdw>
              </a:effectLst>
              <a:latin typeface="Calibri" pitchFamily="34" charset="0"/>
            </a:endParaRPr>
          </a:p>
          <a:p>
            <a:pPr marL="1192213" indent="-534988">
              <a:spcBef>
                <a:spcPts val="0"/>
              </a:spcBef>
              <a:spcAft>
                <a:spcPts val="2400"/>
              </a:spcAft>
              <a:buClr>
                <a:srgbClr val="FFFF00"/>
              </a:buClr>
              <a:buSzPct val="100000"/>
              <a:buFont typeface="Wingdings 2" panose="05020102010507070707" pitchFamily="18" charset="2"/>
              <a:buChar char="R"/>
            </a:pPr>
            <a:r>
              <a:rPr lang="en-US" sz="3200" i="1" u="sng" dirty="0">
                <a:effectLst>
                  <a:outerShdw blurRad="38100" dist="38100" dir="2700000" algn="tl">
                    <a:srgbClr val="000000">
                      <a:alpha val="43137"/>
                    </a:srgbClr>
                  </a:outerShdw>
                </a:effectLst>
                <a:latin typeface="Calibri" pitchFamily="34" charset="0"/>
              </a:rPr>
              <a:t>All men</a:t>
            </a:r>
            <a:r>
              <a:rPr lang="en-US" sz="3200" dirty="0">
                <a:effectLst>
                  <a:outerShdw blurRad="38100" dist="38100" dir="2700000" algn="tl">
                    <a:srgbClr val="000000">
                      <a:alpha val="43137"/>
                    </a:srgbClr>
                  </a:outerShdw>
                </a:effectLst>
                <a:latin typeface="Calibri" pitchFamily="34" charset="0"/>
              </a:rPr>
              <a:t>:</a:t>
            </a:r>
            <a:r>
              <a:rPr lang="en-US" sz="3200" dirty="0">
                <a:solidFill>
                  <a:srgbClr val="FFFF00"/>
                </a:solidFill>
                <a:effectLst>
                  <a:outerShdw blurRad="38100" dist="38100" dir="2700000" algn="tl">
                    <a:srgbClr val="000000">
                      <a:alpha val="43137"/>
                    </a:srgbClr>
                  </a:outerShdw>
                </a:effectLst>
                <a:latin typeface="Calibri" pitchFamily="34" charset="0"/>
              </a:rPr>
              <a:t>  Gal. 6:10</a:t>
            </a:r>
          </a:p>
          <a:p>
            <a:pPr marL="534988"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rPr>
              <a:t>An important criterion of our judgment:  </a:t>
            </a:r>
            <a:r>
              <a:rPr lang="en-US" sz="3600" dirty="0">
                <a:solidFill>
                  <a:srgbClr val="FFFF00"/>
                </a:solidFill>
                <a:effectLst>
                  <a:outerShdw blurRad="38100" dist="38100" dir="2700000" algn="tl">
                    <a:srgbClr val="000000">
                      <a:alpha val="43137"/>
                    </a:srgbClr>
                  </a:outerShdw>
                </a:effectLst>
                <a:latin typeface="Calibri" pitchFamily="34" charset="0"/>
              </a:rPr>
              <a:t>Matt. 25:31-46</a:t>
            </a:r>
          </a:p>
          <a:p>
            <a:pPr marL="534988" indent="-534988">
              <a:spcBef>
                <a:spcPts val="0"/>
              </a:spcBef>
              <a:spcAft>
                <a:spcPts val="2400"/>
              </a:spcAft>
              <a:buClr>
                <a:srgbClr val="FFFF00"/>
              </a:buClr>
              <a:buSzPct val="100000"/>
              <a:buFont typeface="Wingdings 2" panose="05020102010507070707" pitchFamily="18" charset="2"/>
              <a:buChar char=""/>
            </a:pPr>
            <a:endParaRPr lang="en-US" sz="3600" i="1" dirty="0"/>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11</a:t>
            </a:fld>
            <a:endParaRPr lang="en-US" b="1" dirty="0">
              <a:solidFill>
                <a:schemeClr val="tx1"/>
              </a:solidFill>
            </a:endParaRPr>
          </a:p>
        </p:txBody>
      </p:sp>
    </p:spTree>
    <p:extLst>
      <p:ext uri="{BB962C8B-B14F-4D97-AF65-F5344CB8AC3E}">
        <p14:creationId xmlns:p14="http://schemas.microsoft.com/office/powerpoint/2010/main" val="1340256897"/>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4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900"/>
                            </p:stCondLst>
                            <p:childTnLst>
                              <p:par>
                                <p:cTn id="28" presetID="1" presetClass="entr" presetSubtype="0" fill="hold" grpId="0" nodeType="afterEffect">
                                  <p:stCondLst>
                                    <p:cond delay="5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400"/>
                            </p:stCondLst>
                            <p:childTnLst>
                              <p:par>
                                <p:cTn id="31" presetID="1" presetClass="entr" presetSubtype="0" fill="hold" grpId="0" nodeType="afterEffect">
                                  <p:stCondLst>
                                    <p:cond delay="3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3700"/>
                            </p:stCondLst>
                            <p:childTnLst>
                              <p:par>
                                <p:cTn id="34" presetID="1" presetClass="entr" presetSubtype="0" fill="hold" grpId="0" nodeType="afterEffect">
                                  <p:stCondLst>
                                    <p:cond delay="5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400" b="1" dirty="0">
                <a:solidFill>
                  <a:schemeClr val="bg1"/>
                </a:solidFill>
                <a:effectLst>
                  <a:reflection blurRad="6350" stA="55000" endA="300" endPos="45500" dir="5400000" sy="-100000" algn="bl" rotWithShape="0"/>
                </a:effectLst>
              </a:rPr>
              <a:t>     </a:t>
            </a:r>
            <a:r>
              <a:rPr lang="en-US" sz="24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Benevolent institutions to relieve our needy</a:t>
            </a:r>
            <a:endParaRPr lang="en-US" sz="2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Some churches turn over their benevolent </a:t>
            </a:r>
            <a:r>
              <a:rPr lang="en-US" sz="2800" dirty="0" err="1">
                <a:effectLst>
                  <a:outerShdw blurRad="38100" dist="38100" dir="2700000" algn="tl">
                    <a:srgbClr val="000000">
                      <a:alpha val="43137"/>
                    </a:srgbClr>
                  </a:outerShdw>
                </a:effectLst>
                <a:latin typeface="Calibri" pitchFamily="34" charset="0"/>
                <a:cs typeface="Calibri" pitchFamily="34" charset="0"/>
              </a:rPr>
              <a:t>respon-sibilities</a:t>
            </a:r>
            <a:r>
              <a:rPr lang="en-US" sz="2800" dirty="0">
                <a:effectLst>
                  <a:outerShdw blurRad="38100" dist="38100" dir="2700000" algn="tl">
                    <a:srgbClr val="000000">
                      <a:alpha val="43137"/>
                    </a:srgbClr>
                  </a:outerShdw>
                </a:effectLst>
                <a:latin typeface="Calibri" pitchFamily="34" charset="0"/>
                <a:cs typeface="Calibri" pitchFamily="34" charset="0"/>
              </a:rPr>
              <a:t> to an institution.</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Church obligated for its own needy…period:  </a:t>
            </a:r>
            <a:r>
              <a:rPr lang="en-US" sz="2800" dirty="0">
                <a:solidFill>
                  <a:srgbClr val="FFFF00"/>
                </a:solidFill>
                <a:effectLst>
                  <a:outerShdw blurRad="38100" dist="38100" dir="2700000" algn="tl">
                    <a:srgbClr val="000000">
                      <a:alpha val="43137"/>
                    </a:srgbClr>
                  </a:outerShdw>
                </a:effectLst>
                <a:latin typeface="Calibri" pitchFamily="34" charset="0"/>
              </a:rPr>
              <a:t>1 Tim. 5:16</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Why do some churches follow the NT pattern for worship and not for evangelism and benevolence?</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“It we don’t form a separate institution the work won’t get done.”</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The first century church didn’t need an institution to do its benevolent work, neither do we:  </a:t>
            </a:r>
            <a:r>
              <a:rPr lang="en-US" sz="2800" dirty="0">
                <a:solidFill>
                  <a:srgbClr val="FFFF00"/>
                </a:solidFill>
                <a:effectLst>
                  <a:outerShdw blurRad="38100" dist="38100" dir="2700000" algn="tl">
                    <a:srgbClr val="000000">
                      <a:alpha val="43137"/>
                    </a:srgbClr>
                  </a:outerShdw>
                </a:effectLst>
                <a:latin typeface="Calibri" pitchFamily="34" charset="0"/>
              </a:rPr>
              <a:t>Jas. 1:27</a:t>
            </a:r>
            <a:endParaRPr lang="en-US" sz="2800"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12</a:t>
            </a:fld>
            <a:endParaRPr lang="en-US" b="1" dirty="0">
              <a:solidFill>
                <a:schemeClr val="tx1"/>
              </a:solidFill>
            </a:endParaRPr>
          </a:p>
        </p:txBody>
      </p:sp>
    </p:spTree>
    <p:extLst>
      <p:ext uri="{BB962C8B-B14F-4D97-AF65-F5344CB8AC3E}">
        <p14:creationId xmlns:p14="http://schemas.microsoft.com/office/powerpoint/2010/main" val="3406229910"/>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3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800"/>
                            </p:stCondLst>
                            <p:childTnLst>
                              <p:par>
                                <p:cTn id="28" presetID="1" presetClass="entr" presetSubtype="0" fill="hold" grpId="0" nodeType="afterEffect">
                                  <p:stCondLst>
                                    <p:cond delay="3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100"/>
                            </p:stCondLst>
                            <p:childTnLst>
                              <p:par>
                                <p:cTn id="31" presetID="1" presetClass="entr" presetSubtype="0" fill="hold" grpId="0" nodeType="afterEffect">
                                  <p:stCondLst>
                                    <p:cond delay="2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3300"/>
                            </p:stCondLst>
                            <p:childTnLst>
                              <p:par>
                                <p:cTn id="34" presetID="1" presetClass="entr" presetSubtype="0" fill="hold" grpId="0" nodeType="afterEffect">
                                  <p:stCondLst>
                                    <p:cond delay="3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400" b="1" dirty="0">
                <a:solidFill>
                  <a:schemeClr val="bg1"/>
                </a:solidFill>
                <a:effectLst>
                  <a:reflection blurRad="6350" stA="55000" endA="300" endPos="45500" dir="5400000" sy="-100000" algn="bl" rotWithShape="0"/>
                </a:effectLst>
              </a:rPr>
              <a:t>     </a:t>
            </a:r>
            <a:r>
              <a:rPr lang="en-US" sz="24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A college to edify our members</a:t>
            </a:r>
            <a:endParaRPr lang="en-US" sz="2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Some churches send funds to support colleges involved in secular education.</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Not against secular education (i.e., three R’s, etc.).</a:t>
            </a:r>
            <a:endParaRPr lang="en-US" sz="2800" dirty="0">
              <a:solidFill>
                <a:srgbClr val="FFFF00"/>
              </a:solidFill>
              <a:effectLst>
                <a:outerShdw blurRad="38100" dist="38100" dir="2700000" algn="tl">
                  <a:srgbClr val="000000">
                    <a:alpha val="43137"/>
                  </a:srgbClr>
                </a:outerShdw>
              </a:effectLst>
              <a:latin typeface="Calibri" pitchFamily="34" charset="0"/>
            </a:endParaRP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Secular education is important, but it is not the responsibility or work of the church (evangelism, edification, benevolence).</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Can individual Christians operate such schools?  Yes!</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It’s wrong to involve the church in work God never gave it:  </a:t>
            </a:r>
            <a:r>
              <a:rPr lang="en-US" sz="2800" dirty="0">
                <a:solidFill>
                  <a:srgbClr val="FFFF00"/>
                </a:solidFill>
                <a:effectLst>
                  <a:outerShdw blurRad="38100" dist="38100" dir="2700000" algn="tl">
                    <a:srgbClr val="000000">
                      <a:alpha val="43137"/>
                    </a:srgbClr>
                  </a:outerShdw>
                </a:effectLst>
                <a:latin typeface="Calibri" pitchFamily="34" charset="0"/>
              </a:rPr>
              <a:t>1 Pet. 4:11; Col. 3:17</a:t>
            </a:r>
            <a:endParaRPr lang="en-US" sz="2800"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13</a:t>
            </a:fld>
            <a:endParaRPr lang="en-US" b="1" dirty="0">
              <a:solidFill>
                <a:schemeClr val="tx1"/>
              </a:solidFill>
            </a:endParaRPr>
          </a:p>
        </p:txBody>
      </p:sp>
    </p:spTree>
    <p:extLst>
      <p:ext uri="{BB962C8B-B14F-4D97-AF65-F5344CB8AC3E}">
        <p14:creationId xmlns:p14="http://schemas.microsoft.com/office/powerpoint/2010/main" val="1900408330"/>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3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800"/>
                            </p:stCondLst>
                            <p:childTnLst>
                              <p:par>
                                <p:cTn id="28" presetID="1" presetClass="entr" presetSubtype="0" fill="hold" grpId="0" nodeType="afterEffect">
                                  <p:stCondLst>
                                    <p:cond delay="3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100"/>
                            </p:stCondLst>
                            <p:childTnLst>
                              <p:par>
                                <p:cTn id="31" presetID="1" presetClass="entr" presetSubtype="0" fill="hold" grpId="0" nodeType="afterEffect">
                                  <p:stCondLst>
                                    <p:cond delay="2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3300"/>
                            </p:stCondLst>
                            <p:childTnLst>
                              <p:par>
                                <p:cTn id="34" presetID="1" presetClass="entr" presetSubtype="0" fill="hold" grpId="0" nodeType="afterEffect">
                                  <p:stCondLst>
                                    <p:cond delay="3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400" b="1" dirty="0">
                <a:solidFill>
                  <a:schemeClr val="bg1"/>
                </a:solidFill>
                <a:effectLst>
                  <a:reflection blurRad="6350" stA="55000" endA="300" endPos="45500" dir="5400000" sy="-100000" algn="bl" rotWithShape="0"/>
                </a:effectLst>
              </a:rPr>
              <a:t>     </a:t>
            </a:r>
            <a:r>
              <a:rPr lang="en-US" sz="24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A fellowship hall in which to eat and drink</a:t>
            </a:r>
            <a:endParaRPr lang="en-US" sz="2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Eating and drinking common meals is not New Testament fellowship.</a:t>
            </a:r>
          </a:p>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We are in a “fellowship hall” right now.</a:t>
            </a:r>
          </a:p>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rPr>
              <a:t>We have houses to eat and drink in:  </a:t>
            </a:r>
            <a:r>
              <a:rPr lang="en-US" sz="3600" dirty="0">
                <a:solidFill>
                  <a:srgbClr val="FFFF00"/>
                </a:solidFill>
                <a:effectLst>
                  <a:outerShdw blurRad="38100" dist="38100" dir="2700000" algn="tl">
                    <a:srgbClr val="000000">
                      <a:alpha val="43137"/>
                    </a:srgbClr>
                  </a:outerShdw>
                </a:effectLst>
                <a:latin typeface="Calibri" pitchFamily="34" charset="0"/>
              </a:rPr>
              <a:t>1 Cor. 11:22, 34; Acts 2:46</a:t>
            </a:r>
          </a:p>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rPr>
              <a:t>Social meals are the responsibility of the home, not the church.</a:t>
            </a:r>
            <a:endParaRPr lang="en-US" sz="3600"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14</a:t>
            </a:fld>
            <a:endParaRPr lang="en-US" b="1" dirty="0">
              <a:solidFill>
                <a:schemeClr val="tx1"/>
              </a:solidFill>
            </a:endParaRPr>
          </a:p>
        </p:txBody>
      </p:sp>
    </p:spTree>
    <p:extLst>
      <p:ext uri="{BB962C8B-B14F-4D97-AF65-F5344CB8AC3E}">
        <p14:creationId xmlns:p14="http://schemas.microsoft.com/office/powerpoint/2010/main" val="3056758108"/>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4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900"/>
                            </p:stCondLst>
                            <p:childTnLst>
                              <p:par>
                                <p:cTn id="28" presetID="1" presetClass="entr" presetSubtype="0" fill="hold" grpId="0" nodeType="afterEffect">
                                  <p:stCondLst>
                                    <p:cond delay="3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200"/>
                            </p:stCondLst>
                            <p:childTnLst>
                              <p:par>
                                <p:cTn id="31" presetID="1" presetClass="entr" presetSubtype="0" fill="hold" grpId="0" nodeType="afterEffect">
                                  <p:stCondLst>
                                    <p:cond delay="3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400" b="1" dirty="0">
                <a:solidFill>
                  <a:schemeClr val="bg1"/>
                </a:solidFill>
                <a:effectLst>
                  <a:reflection blurRad="6350" stA="55000" endA="300" endPos="45500" dir="5400000" sy="-100000" algn="bl" rotWithShape="0"/>
                </a:effectLst>
              </a:rPr>
              <a:t>     </a:t>
            </a:r>
            <a:r>
              <a:rPr lang="en-US" sz="24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A fellowship hall in which to eat and drink</a:t>
            </a:r>
            <a:endParaRPr lang="en-US" sz="2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Two kinds of Bible authority:</a:t>
            </a:r>
          </a:p>
          <a:p>
            <a:pPr marL="1069975" indent="-571500">
              <a:spcBef>
                <a:spcPts val="0"/>
              </a:spcBef>
              <a:spcAft>
                <a:spcPts val="2400"/>
              </a:spcAft>
              <a:buClr>
                <a:srgbClr val="FFFF00"/>
              </a:buClr>
              <a:buSzPct val="100000"/>
              <a:buFont typeface="Wingdings 2" panose="05020102010507070707" pitchFamily="18" charset="2"/>
              <a:buChar char="R"/>
            </a:pPr>
            <a:r>
              <a:rPr lang="en-US" sz="3200" i="1" u="sng" dirty="0">
                <a:effectLst>
                  <a:outerShdw blurRad="38100" dist="38100" dir="2700000" algn="tl">
                    <a:srgbClr val="000000">
                      <a:alpha val="43137"/>
                    </a:srgbClr>
                  </a:outerShdw>
                </a:effectLst>
                <a:latin typeface="Calibri" pitchFamily="34" charset="0"/>
                <a:cs typeface="Calibri" pitchFamily="34" charset="0"/>
              </a:rPr>
              <a:t>Generic</a:t>
            </a:r>
            <a:r>
              <a:rPr lang="en-US" sz="3200" dirty="0">
                <a:effectLst>
                  <a:outerShdw blurRad="38100" dist="38100" dir="2700000" algn="tl">
                    <a:srgbClr val="000000">
                      <a:alpha val="43137"/>
                    </a:srgbClr>
                  </a:outerShdw>
                </a:effectLst>
                <a:latin typeface="Calibri" pitchFamily="34" charset="0"/>
                <a:cs typeface="Calibri" pitchFamily="34" charset="0"/>
              </a:rPr>
              <a:t>:  </a:t>
            </a:r>
            <a:r>
              <a:rPr lang="en-US" sz="3200" dirty="0">
                <a:solidFill>
                  <a:srgbClr val="FFFF00"/>
                </a:solidFill>
                <a:effectLst>
                  <a:outerShdw blurRad="38100" dist="38100" dir="2700000" algn="tl">
                    <a:srgbClr val="000000">
                      <a:alpha val="43137"/>
                    </a:srgbClr>
                  </a:outerShdw>
                </a:effectLst>
                <a:latin typeface="Calibri" pitchFamily="34" charset="0"/>
              </a:rPr>
              <a:t>Gen. 6:14a</a:t>
            </a:r>
          </a:p>
          <a:p>
            <a:pPr marL="1069975" indent="-571500">
              <a:spcBef>
                <a:spcPts val="0"/>
              </a:spcBef>
              <a:spcAft>
                <a:spcPts val="2400"/>
              </a:spcAft>
              <a:buClr>
                <a:srgbClr val="FFFF00"/>
              </a:buClr>
              <a:buSzPct val="100000"/>
              <a:buFont typeface="Wingdings 2" panose="05020102010507070707" pitchFamily="18" charset="2"/>
              <a:buChar char="R"/>
            </a:pPr>
            <a:r>
              <a:rPr lang="en-US" sz="3200" i="1" u="sng" dirty="0">
                <a:effectLst>
                  <a:outerShdw blurRad="38100" dist="38100" dir="2700000" algn="tl">
                    <a:srgbClr val="000000">
                      <a:alpha val="43137"/>
                    </a:srgbClr>
                  </a:outerShdw>
                </a:effectLst>
                <a:latin typeface="Calibri" pitchFamily="34" charset="0"/>
              </a:rPr>
              <a:t>Specific</a:t>
            </a:r>
            <a:r>
              <a:rPr lang="en-US" sz="3200" dirty="0">
                <a:effectLst>
                  <a:outerShdw blurRad="38100" dist="38100" dir="2700000" algn="tl">
                    <a:srgbClr val="000000">
                      <a:alpha val="43137"/>
                    </a:srgbClr>
                  </a:outerShdw>
                </a:effectLst>
                <a:latin typeface="Calibri" pitchFamily="34" charset="0"/>
              </a:rPr>
              <a:t>:</a:t>
            </a:r>
            <a:r>
              <a:rPr lang="en-US" sz="3200" dirty="0">
                <a:solidFill>
                  <a:srgbClr val="FFFF00"/>
                </a:solidFill>
                <a:effectLst>
                  <a:outerShdw blurRad="38100" dist="38100" dir="2700000" algn="tl">
                    <a:srgbClr val="000000">
                      <a:alpha val="43137"/>
                    </a:srgbClr>
                  </a:outerShdw>
                </a:effectLst>
                <a:latin typeface="Calibri" pitchFamily="34" charset="0"/>
              </a:rPr>
              <a:t>  Gen. 6:14-16</a:t>
            </a:r>
          </a:p>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rPr>
              <a:t>God gave Noah </a:t>
            </a:r>
            <a:r>
              <a:rPr lang="en-US" sz="3600" i="1" u="sng" dirty="0">
                <a:solidFill>
                  <a:srgbClr val="FFFF00"/>
                </a:solidFill>
                <a:effectLst>
                  <a:outerShdw blurRad="38100" dist="38100" dir="2700000" algn="tl">
                    <a:srgbClr val="000000">
                      <a:alpha val="43137"/>
                    </a:srgbClr>
                  </a:outerShdw>
                </a:effectLst>
                <a:latin typeface="Calibri" pitchFamily="34" charset="0"/>
              </a:rPr>
              <a:t>specifics</a:t>
            </a:r>
            <a:r>
              <a:rPr lang="en-US" sz="3600" dirty="0">
                <a:effectLst>
                  <a:outerShdw blurRad="38100" dist="38100" dir="2700000" algn="tl">
                    <a:srgbClr val="000000">
                      <a:alpha val="43137"/>
                    </a:srgbClr>
                  </a:outerShdw>
                </a:effectLst>
                <a:latin typeface="Calibri" pitchFamily="34" charset="0"/>
              </a:rPr>
              <a:t> concerning </a:t>
            </a:r>
            <a:r>
              <a:rPr lang="en-US" sz="3600" i="1" u="sng" dirty="0">
                <a:effectLst>
                  <a:outerShdw blurRad="38100" dist="38100" dir="2700000" algn="tl">
                    <a:srgbClr val="000000">
                      <a:alpha val="43137"/>
                    </a:srgbClr>
                  </a:outerShdw>
                </a:effectLst>
                <a:latin typeface="Calibri" pitchFamily="34" charset="0"/>
              </a:rPr>
              <a:t>materials</a:t>
            </a:r>
            <a:r>
              <a:rPr lang="en-US" sz="3600" dirty="0">
                <a:effectLst>
                  <a:outerShdw blurRad="38100" dist="38100" dir="2700000" algn="tl">
                    <a:srgbClr val="000000">
                      <a:alpha val="43137"/>
                    </a:srgbClr>
                  </a:outerShdw>
                </a:effectLst>
                <a:latin typeface="Calibri" pitchFamily="34" charset="0"/>
              </a:rPr>
              <a:t>, </a:t>
            </a:r>
            <a:r>
              <a:rPr lang="en-US" sz="3600" i="1" u="sng" dirty="0">
                <a:effectLst>
                  <a:outerShdw blurRad="38100" dist="38100" dir="2700000" algn="tl">
                    <a:srgbClr val="000000">
                      <a:alpha val="43137"/>
                    </a:srgbClr>
                  </a:outerShdw>
                </a:effectLst>
                <a:latin typeface="Calibri" pitchFamily="34" charset="0"/>
              </a:rPr>
              <a:t>dimensions</a:t>
            </a:r>
            <a:r>
              <a:rPr lang="en-US" sz="3600" dirty="0">
                <a:effectLst>
                  <a:outerShdw blurRad="38100" dist="38100" dir="2700000" algn="tl">
                    <a:srgbClr val="000000">
                      <a:alpha val="43137"/>
                    </a:srgbClr>
                  </a:outerShdw>
                </a:effectLst>
                <a:latin typeface="Calibri" pitchFamily="34" charset="0"/>
              </a:rPr>
              <a:t> and </a:t>
            </a:r>
            <a:r>
              <a:rPr lang="en-US" sz="3600" i="1" u="sng" dirty="0">
                <a:effectLst>
                  <a:outerShdw blurRad="38100" dist="38100" dir="2700000" algn="tl">
                    <a:srgbClr val="000000">
                      <a:alpha val="43137"/>
                    </a:srgbClr>
                  </a:outerShdw>
                </a:effectLst>
                <a:latin typeface="Calibri" pitchFamily="34" charset="0"/>
              </a:rPr>
              <a:t>layout</a:t>
            </a:r>
            <a:r>
              <a:rPr lang="en-US" sz="3600" dirty="0">
                <a:effectLst>
                  <a:outerShdw blurRad="38100" dist="38100" dir="2700000" algn="tl">
                    <a:srgbClr val="000000">
                      <a:alpha val="43137"/>
                    </a:srgbClr>
                  </a:outerShdw>
                </a:effectLst>
                <a:latin typeface="Calibri" pitchFamily="34" charset="0"/>
              </a:rPr>
              <a:t>.</a:t>
            </a:r>
          </a:p>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rPr>
              <a:t>God did not give </a:t>
            </a:r>
            <a:r>
              <a:rPr lang="en-US" sz="3600" i="1" u="sng" dirty="0">
                <a:solidFill>
                  <a:srgbClr val="FFFF00"/>
                </a:solidFill>
                <a:effectLst>
                  <a:outerShdw blurRad="38100" dist="38100" dir="2700000" algn="tl">
                    <a:srgbClr val="000000">
                      <a:alpha val="43137"/>
                    </a:srgbClr>
                  </a:outerShdw>
                </a:effectLst>
                <a:latin typeface="Calibri" pitchFamily="34" charset="0"/>
              </a:rPr>
              <a:t>specifics</a:t>
            </a:r>
            <a:r>
              <a:rPr lang="en-US" sz="3600" dirty="0">
                <a:effectLst>
                  <a:outerShdw blurRad="38100" dist="38100" dir="2700000" algn="tl">
                    <a:srgbClr val="000000">
                      <a:alpha val="43137"/>
                    </a:srgbClr>
                  </a:outerShdw>
                </a:effectLst>
                <a:latin typeface="Calibri" pitchFamily="34" charset="0"/>
              </a:rPr>
              <a:t> insofar as tools to be used.</a:t>
            </a:r>
            <a:endParaRPr lang="en-US" sz="3600"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15</a:t>
            </a:fld>
            <a:endParaRPr lang="en-US" b="1" dirty="0">
              <a:solidFill>
                <a:schemeClr val="tx1"/>
              </a:solidFill>
            </a:endParaRPr>
          </a:p>
        </p:txBody>
      </p:sp>
    </p:spTree>
    <p:extLst>
      <p:ext uri="{BB962C8B-B14F-4D97-AF65-F5344CB8AC3E}">
        <p14:creationId xmlns:p14="http://schemas.microsoft.com/office/powerpoint/2010/main" val="2651253952"/>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4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900"/>
                            </p:stCondLst>
                            <p:childTnLst>
                              <p:par>
                                <p:cTn id="28" presetID="1" presetClass="entr" presetSubtype="0" fill="hold" grpId="0" nodeType="afterEffect">
                                  <p:stCondLst>
                                    <p:cond delay="4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30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400" b="1" dirty="0">
                <a:solidFill>
                  <a:schemeClr val="bg1"/>
                </a:solidFill>
                <a:effectLst>
                  <a:reflection blurRad="6350" stA="55000" endA="300" endPos="45500" dir="5400000" sy="-100000" algn="bl" rotWithShape="0"/>
                </a:effectLst>
              </a:rPr>
              <a:t>     </a:t>
            </a:r>
            <a:r>
              <a:rPr lang="en-US" sz="24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A fellowship hall in which to eat and drink</a:t>
            </a:r>
            <a:endParaRPr lang="en-US" sz="2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15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cs typeface="Calibri" pitchFamily="34" charset="0"/>
              </a:rPr>
              <a:t>Example:  </a:t>
            </a:r>
            <a:r>
              <a:rPr lang="en-US" sz="3200" dirty="0">
                <a:solidFill>
                  <a:srgbClr val="FFFF00"/>
                </a:solidFill>
                <a:effectLst>
                  <a:outerShdw blurRad="38100" dist="38100" dir="2700000" algn="tl">
                    <a:srgbClr val="000000">
                      <a:alpha val="43137"/>
                    </a:srgbClr>
                  </a:outerShdw>
                </a:effectLst>
                <a:latin typeface="Calibri" pitchFamily="34" charset="0"/>
                <a:cs typeface="Calibri" pitchFamily="34" charset="0"/>
              </a:rPr>
              <a:t>Mk. 16:15</a:t>
            </a:r>
          </a:p>
          <a:p>
            <a:pPr marL="1069975" indent="-571500">
              <a:spcBef>
                <a:spcPts val="0"/>
              </a:spcBef>
              <a:spcAft>
                <a:spcPts val="1500"/>
              </a:spcAft>
              <a:buClr>
                <a:srgbClr val="FFFF00"/>
              </a:buClr>
              <a:buSzPct val="100000"/>
              <a:buFont typeface="Wingdings 2" panose="05020102010507070707" pitchFamily="18" charset="2"/>
              <a:buChar char="R"/>
            </a:pPr>
            <a:r>
              <a:rPr lang="en-US" sz="2800" i="1" u="sng" dirty="0">
                <a:effectLst>
                  <a:outerShdw blurRad="38100" dist="38100" dir="2700000" algn="tl">
                    <a:srgbClr val="000000">
                      <a:alpha val="43137"/>
                    </a:srgbClr>
                  </a:outerShdw>
                </a:effectLst>
                <a:latin typeface="Calibri" pitchFamily="34" charset="0"/>
                <a:cs typeface="Calibri" pitchFamily="34" charset="0"/>
              </a:rPr>
              <a:t>Generic</a:t>
            </a:r>
            <a:r>
              <a:rPr lang="en-US" sz="2800" dirty="0">
                <a:effectLst>
                  <a:outerShdw blurRad="38100" dist="38100" dir="2700000" algn="tl">
                    <a:srgbClr val="000000">
                      <a:alpha val="43137"/>
                    </a:srgbClr>
                  </a:outerShdw>
                </a:effectLst>
                <a:latin typeface="Calibri" pitchFamily="34" charset="0"/>
                <a:cs typeface="Calibri" pitchFamily="34" charset="0"/>
              </a:rPr>
              <a:t>:  </a:t>
            </a:r>
            <a:r>
              <a:rPr lang="en-US" sz="2800" i="1" dirty="0">
                <a:solidFill>
                  <a:srgbClr val="FFFF00"/>
                </a:solidFill>
                <a:effectLst>
                  <a:outerShdw blurRad="38100" dist="38100" dir="2700000" algn="tl">
                    <a:srgbClr val="000000">
                      <a:alpha val="43137"/>
                    </a:srgbClr>
                  </a:outerShdw>
                </a:effectLst>
                <a:latin typeface="Calibri" pitchFamily="34" charset="0"/>
                <a:cs typeface="Calibri" pitchFamily="34" charset="0"/>
              </a:rPr>
              <a:t>“</a:t>
            </a:r>
            <a:r>
              <a:rPr lang="en-US" sz="2800" i="1" dirty="0">
                <a:solidFill>
                  <a:srgbClr val="FFFF00"/>
                </a:solidFill>
                <a:effectLst>
                  <a:outerShdw blurRad="38100" dist="38100" dir="2700000" algn="tl">
                    <a:srgbClr val="000000">
                      <a:alpha val="43137"/>
                    </a:srgbClr>
                  </a:outerShdw>
                </a:effectLst>
                <a:latin typeface="Calibri" pitchFamily="34" charset="0"/>
              </a:rPr>
              <a:t>Go…preach…”</a:t>
            </a:r>
          </a:p>
          <a:p>
            <a:pPr marL="1069975" indent="-571500">
              <a:spcBef>
                <a:spcPts val="0"/>
              </a:spcBef>
              <a:spcAft>
                <a:spcPts val="1500"/>
              </a:spcAft>
              <a:buClr>
                <a:srgbClr val="FFFF00"/>
              </a:buClr>
              <a:buSzPct val="100000"/>
              <a:buFont typeface="Wingdings 2" panose="05020102010507070707" pitchFamily="18" charset="2"/>
              <a:buChar char="R"/>
            </a:pPr>
            <a:r>
              <a:rPr lang="en-US" sz="2800" i="1" u="sng" dirty="0">
                <a:effectLst>
                  <a:outerShdw blurRad="38100" dist="38100" dir="2700000" algn="tl">
                    <a:srgbClr val="000000">
                      <a:alpha val="43137"/>
                    </a:srgbClr>
                  </a:outerShdw>
                </a:effectLst>
                <a:latin typeface="Calibri" pitchFamily="34" charset="0"/>
              </a:rPr>
              <a:t>Specific</a:t>
            </a:r>
            <a:r>
              <a:rPr lang="en-US" sz="2800" dirty="0">
                <a:effectLst>
                  <a:outerShdw blurRad="38100" dist="38100" dir="2700000" algn="tl">
                    <a:srgbClr val="000000">
                      <a:alpha val="43137"/>
                    </a:srgbClr>
                  </a:outerShdw>
                </a:effectLst>
                <a:latin typeface="Calibri" pitchFamily="34" charset="0"/>
              </a:rPr>
              <a:t>:</a:t>
            </a:r>
            <a:r>
              <a:rPr lang="en-US" sz="2800" dirty="0">
                <a:solidFill>
                  <a:srgbClr val="FFFF00"/>
                </a:solidFill>
                <a:effectLst>
                  <a:outerShdw blurRad="38100" dist="38100" dir="2700000" algn="tl">
                    <a:srgbClr val="000000">
                      <a:alpha val="43137"/>
                    </a:srgbClr>
                  </a:outerShdw>
                </a:effectLst>
                <a:latin typeface="Calibri" pitchFamily="34" charset="0"/>
              </a:rPr>
              <a:t>  </a:t>
            </a:r>
            <a:r>
              <a:rPr lang="en-US" sz="2800" i="1" dirty="0">
                <a:solidFill>
                  <a:srgbClr val="FFFF00"/>
                </a:solidFill>
                <a:effectLst>
                  <a:outerShdw blurRad="38100" dist="38100" dir="2700000" algn="tl">
                    <a:srgbClr val="000000">
                      <a:alpha val="43137"/>
                    </a:srgbClr>
                  </a:outerShdw>
                </a:effectLst>
                <a:latin typeface="Calibri" pitchFamily="34" charset="0"/>
              </a:rPr>
              <a:t>“preach the gospel”</a:t>
            </a:r>
          </a:p>
          <a:p>
            <a:pPr marL="571500" indent="-534988">
              <a:spcBef>
                <a:spcPts val="0"/>
              </a:spcBef>
              <a:spcAft>
                <a:spcPts val="15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How to </a:t>
            </a:r>
            <a:r>
              <a:rPr lang="en-US" sz="3200" i="1" dirty="0">
                <a:effectLst>
                  <a:outerShdw blurRad="38100" dist="38100" dir="2700000" algn="tl">
                    <a:srgbClr val="000000">
                      <a:alpha val="43137"/>
                    </a:srgbClr>
                  </a:outerShdw>
                </a:effectLst>
                <a:latin typeface="Calibri" pitchFamily="34" charset="0"/>
              </a:rPr>
              <a:t>“go” </a:t>
            </a:r>
            <a:r>
              <a:rPr lang="en-US" sz="3200" dirty="0">
                <a:effectLst>
                  <a:outerShdw blurRad="38100" dist="38100" dir="2700000" algn="tl">
                    <a:srgbClr val="000000">
                      <a:alpha val="43137"/>
                    </a:srgbClr>
                  </a:outerShdw>
                </a:effectLst>
                <a:latin typeface="Calibri" pitchFamily="34" charset="0"/>
              </a:rPr>
              <a:t>not specified:  walk, horse, car, train, airplane, boat, etc.</a:t>
            </a:r>
          </a:p>
          <a:p>
            <a:pPr marL="571500" indent="-534988">
              <a:spcBef>
                <a:spcPts val="0"/>
              </a:spcBef>
              <a:spcAft>
                <a:spcPts val="15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How to </a:t>
            </a:r>
            <a:r>
              <a:rPr lang="en-US" sz="3200" i="1" dirty="0">
                <a:effectLst>
                  <a:outerShdw blurRad="38100" dist="38100" dir="2700000" algn="tl">
                    <a:srgbClr val="000000">
                      <a:alpha val="43137"/>
                    </a:srgbClr>
                  </a:outerShdw>
                </a:effectLst>
                <a:latin typeface="Calibri" pitchFamily="34" charset="0"/>
              </a:rPr>
              <a:t>“preach” </a:t>
            </a:r>
            <a:r>
              <a:rPr lang="en-US" sz="3200" dirty="0">
                <a:effectLst>
                  <a:outerShdw blurRad="38100" dist="38100" dir="2700000" algn="tl">
                    <a:srgbClr val="000000">
                      <a:alpha val="43137"/>
                    </a:srgbClr>
                  </a:outerShdw>
                </a:effectLst>
                <a:latin typeface="Calibri" pitchFamily="34" charset="0"/>
              </a:rPr>
              <a:t>not specified:  speak, write, chalk board, </a:t>
            </a:r>
            <a:r>
              <a:rPr lang="en-US" sz="3200" dirty="0" err="1">
                <a:effectLst>
                  <a:outerShdw blurRad="38100" dist="38100" dir="2700000" algn="tl">
                    <a:srgbClr val="000000">
                      <a:alpha val="43137"/>
                    </a:srgbClr>
                  </a:outerShdw>
                </a:effectLst>
                <a:latin typeface="Calibri" pitchFamily="34" charset="0"/>
              </a:rPr>
              <a:t>powerpoint</a:t>
            </a:r>
            <a:r>
              <a:rPr lang="en-US" sz="3200" dirty="0">
                <a:effectLst>
                  <a:outerShdw blurRad="38100" dist="38100" dir="2700000" algn="tl">
                    <a:srgbClr val="000000">
                      <a:alpha val="43137"/>
                    </a:srgbClr>
                  </a:outerShdw>
                </a:effectLst>
                <a:latin typeface="Calibri" pitchFamily="34" charset="0"/>
              </a:rPr>
              <a:t>, etc.</a:t>
            </a:r>
          </a:p>
          <a:p>
            <a:pPr marL="571500" indent="-534988">
              <a:spcBef>
                <a:spcPts val="0"/>
              </a:spcBef>
              <a:spcAft>
                <a:spcPts val="15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What to preach is specified: </a:t>
            </a:r>
            <a:r>
              <a:rPr lang="en-US" sz="3200" dirty="0">
                <a:solidFill>
                  <a:srgbClr val="FFFF00"/>
                </a:solidFill>
                <a:effectLst>
                  <a:outerShdw blurRad="38100" dist="38100" dir="2700000" algn="tl">
                    <a:srgbClr val="000000">
                      <a:alpha val="43137"/>
                    </a:srgbClr>
                  </a:outerShdw>
                </a:effectLst>
                <a:latin typeface="Calibri" pitchFamily="34" charset="0"/>
              </a:rPr>
              <a:t> </a:t>
            </a:r>
            <a:r>
              <a:rPr lang="en-US" sz="3200" i="1" dirty="0">
                <a:solidFill>
                  <a:srgbClr val="FFFF00"/>
                </a:solidFill>
                <a:effectLst>
                  <a:outerShdw blurRad="38100" dist="38100" dir="2700000" algn="tl">
                    <a:srgbClr val="000000">
                      <a:alpha val="43137"/>
                    </a:srgbClr>
                  </a:outerShdw>
                </a:effectLst>
                <a:latin typeface="Calibri" pitchFamily="34" charset="0"/>
              </a:rPr>
              <a:t>“the gospel”</a:t>
            </a:r>
            <a:endParaRPr lang="en-US" sz="3200" i="1"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16</a:t>
            </a:fld>
            <a:endParaRPr lang="en-US" b="1" dirty="0">
              <a:solidFill>
                <a:schemeClr val="tx1"/>
              </a:solidFill>
            </a:endParaRPr>
          </a:p>
        </p:txBody>
      </p:sp>
    </p:spTree>
    <p:extLst>
      <p:ext uri="{BB962C8B-B14F-4D97-AF65-F5344CB8AC3E}">
        <p14:creationId xmlns:p14="http://schemas.microsoft.com/office/powerpoint/2010/main" val="428848072"/>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4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900"/>
                            </p:stCondLst>
                            <p:childTnLst>
                              <p:par>
                                <p:cTn id="28" presetID="1" presetClass="entr" presetSubtype="0" fill="hold" grpId="0" nodeType="afterEffect">
                                  <p:stCondLst>
                                    <p:cond delay="4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80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par>
                          <p:cTn id="37" fill="hold">
                            <p:stCondLst>
                              <p:cond delay="800"/>
                            </p:stCondLst>
                            <p:childTnLst>
                              <p:par>
                                <p:cTn id="38" presetID="1" presetClass="entr" presetSubtype="0" fill="hold" grpId="0" nodeType="afterEffect">
                                  <p:stCondLst>
                                    <p:cond delay="40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400" b="1" dirty="0">
                <a:solidFill>
                  <a:schemeClr val="bg1"/>
                </a:solidFill>
                <a:effectLst>
                  <a:reflection blurRad="6350" stA="55000" endA="300" endPos="45500" dir="5400000" sy="-100000" algn="bl" rotWithShape="0"/>
                </a:effectLst>
              </a:rPr>
              <a:t>     </a:t>
            </a:r>
            <a:r>
              <a:rPr lang="en-US" sz="24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A fellowship hall in which to eat and drink</a:t>
            </a:r>
            <a:endParaRPr lang="en-US" sz="2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12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cs typeface="Calibri" pitchFamily="34" charset="0"/>
              </a:rPr>
              <a:t>Meeting house:</a:t>
            </a:r>
            <a:endParaRPr lang="en-US" sz="32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1069975" indent="-571500">
              <a:spcBef>
                <a:spcPts val="0"/>
              </a:spcBef>
              <a:spcAft>
                <a:spcPts val="1200"/>
              </a:spcAft>
              <a:buClr>
                <a:srgbClr val="FFFF00"/>
              </a:buClr>
              <a:buSzPct val="100000"/>
              <a:buFont typeface="Wingdings 2" panose="05020102010507070707" pitchFamily="18" charset="2"/>
              <a:buChar char="R"/>
            </a:pPr>
            <a:r>
              <a:rPr lang="en-US" sz="2800" i="1" u="sng" dirty="0">
                <a:effectLst>
                  <a:outerShdw blurRad="38100" dist="38100" dir="2700000" algn="tl">
                    <a:srgbClr val="000000">
                      <a:alpha val="43137"/>
                    </a:srgbClr>
                  </a:outerShdw>
                </a:effectLst>
                <a:latin typeface="Calibri" pitchFamily="34" charset="0"/>
                <a:cs typeface="Calibri" pitchFamily="34" charset="0"/>
              </a:rPr>
              <a:t>Generic</a:t>
            </a:r>
            <a:r>
              <a:rPr lang="en-US" sz="2800" dirty="0">
                <a:effectLst>
                  <a:outerShdw blurRad="38100" dist="38100" dir="2700000" algn="tl">
                    <a:srgbClr val="000000">
                      <a:alpha val="43137"/>
                    </a:srgbClr>
                  </a:outerShdw>
                </a:effectLst>
                <a:latin typeface="Calibri" pitchFamily="34" charset="0"/>
                <a:cs typeface="Calibri" pitchFamily="34" charset="0"/>
              </a:rPr>
              <a:t>: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Heb. 10:25</a:t>
            </a:r>
            <a:endParaRPr lang="en-US" sz="2800" i="1" dirty="0">
              <a:solidFill>
                <a:srgbClr val="FFFF00"/>
              </a:solidFill>
              <a:effectLst>
                <a:outerShdw blurRad="38100" dist="38100" dir="2700000" algn="tl">
                  <a:srgbClr val="000000">
                    <a:alpha val="43137"/>
                  </a:srgbClr>
                </a:outerShdw>
              </a:effectLst>
              <a:latin typeface="Calibri" pitchFamily="34" charset="0"/>
            </a:endParaRPr>
          </a:p>
          <a:p>
            <a:pPr marL="1069975" indent="-571500">
              <a:spcBef>
                <a:spcPts val="0"/>
              </a:spcBef>
              <a:spcAft>
                <a:spcPts val="1200"/>
              </a:spcAft>
              <a:buClr>
                <a:srgbClr val="FFFF00"/>
              </a:buClr>
              <a:buSzPct val="100000"/>
              <a:buFont typeface="Wingdings 2" panose="05020102010507070707" pitchFamily="18" charset="2"/>
              <a:buChar char="R"/>
            </a:pPr>
            <a:r>
              <a:rPr lang="en-US" sz="2800" i="1" u="sng" dirty="0">
                <a:effectLst>
                  <a:outerShdw blurRad="38100" dist="38100" dir="2700000" algn="tl">
                    <a:srgbClr val="000000">
                      <a:alpha val="43137"/>
                    </a:srgbClr>
                  </a:outerShdw>
                </a:effectLst>
                <a:latin typeface="Calibri" pitchFamily="34" charset="0"/>
              </a:rPr>
              <a:t>Specific</a:t>
            </a:r>
            <a:r>
              <a:rPr lang="en-US" sz="2800" dirty="0">
                <a:effectLst>
                  <a:outerShdw blurRad="38100" dist="38100" dir="2700000" algn="tl">
                    <a:srgbClr val="000000">
                      <a:alpha val="43137"/>
                    </a:srgbClr>
                  </a:outerShdw>
                </a:effectLst>
                <a:latin typeface="Calibri" pitchFamily="34" charset="0"/>
              </a:rPr>
              <a:t>:</a:t>
            </a:r>
            <a:r>
              <a:rPr lang="en-US" sz="2800" dirty="0">
                <a:solidFill>
                  <a:srgbClr val="FFFF00"/>
                </a:solidFill>
                <a:effectLst>
                  <a:outerShdw blurRad="38100" dist="38100" dir="2700000" algn="tl">
                    <a:srgbClr val="000000">
                      <a:alpha val="43137"/>
                    </a:srgbClr>
                  </a:outerShdw>
                </a:effectLst>
                <a:latin typeface="Calibri" pitchFamily="34" charset="0"/>
              </a:rPr>
              <a:t>  Acts 20:7; 1 Cor. 16:1-2, etc.</a:t>
            </a:r>
            <a:endParaRPr lang="en-US" sz="2800" i="1" dirty="0">
              <a:solidFill>
                <a:srgbClr val="FFFF00"/>
              </a:solidFill>
              <a:effectLst>
                <a:outerShdw blurRad="38100" dist="38100" dir="2700000" algn="tl">
                  <a:srgbClr val="000000">
                    <a:alpha val="43137"/>
                  </a:srgbClr>
                </a:outerShdw>
              </a:effectLst>
              <a:latin typeface="Calibri" pitchFamily="34" charset="0"/>
            </a:endParaRPr>
          </a:p>
          <a:p>
            <a:pPr marL="571500" indent="-534988">
              <a:spcBef>
                <a:spcPts val="0"/>
              </a:spcBef>
              <a:spcAft>
                <a:spcPts val="12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Generic command to assemble authorizes a place to assemble.</a:t>
            </a:r>
          </a:p>
          <a:p>
            <a:pPr marL="571500" indent="-534988">
              <a:spcBef>
                <a:spcPts val="0"/>
              </a:spcBef>
              <a:spcAft>
                <a:spcPts val="12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Specific insofar as </a:t>
            </a:r>
            <a:r>
              <a:rPr lang="en-US" sz="3200" i="1" u="sng" dirty="0">
                <a:effectLst>
                  <a:outerShdw blurRad="38100" dist="38100" dir="2700000" algn="tl">
                    <a:srgbClr val="000000">
                      <a:alpha val="43137"/>
                    </a:srgbClr>
                  </a:outerShdw>
                </a:effectLst>
                <a:latin typeface="Calibri" pitchFamily="34" charset="0"/>
              </a:rPr>
              <a:t>purpose</a:t>
            </a:r>
            <a:r>
              <a:rPr lang="en-US" sz="3200" dirty="0">
                <a:effectLst>
                  <a:outerShdw blurRad="38100" dist="38100" dir="2700000" algn="tl">
                    <a:srgbClr val="000000">
                      <a:alpha val="43137"/>
                    </a:srgbClr>
                  </a:outerShdw>
                </a:effectLst>
                <a:latin typeface="Calibri" pitchFamily="34" charset="0"/>
              </a:rPr>
              <a:t> of assembling:  pray, preach, sing, Lord’s supper, giving.</a:t>
            </a:r>
          </a:p>
          <a:p>
            <a:pPr marL="571500" indent="-534988">
              <a:spcBef>
                <a:spcPts val="0"/>
              </a:spcBef>
              <a:spcAft>
                <a:spcPts val="12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No authority, generic or specific, to eat social meals, play bingo, play basketball, etc.</a:t>
            </a:r>
            <a:endParaRPr lang="en-US" sz="3200" i="1"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17</a:t>
            </a:fld>
            <a:endParaRPr lang="en-US" b="1" dirty="0">
              <a:solidFill>
                <a:schemeClr val="tx1"/>
              </a:solidFill>
            </a:endParaRPr>
          </a:p>
        </p:txBody>
      </p:sp>
    </p:spTree>
    <p:extLst>
      <p:ext uri="{BB962C8B-B14F-4D97-AF65-F5344CB8AC3E}">
        <p14:creationId xmlns:p14="http://schemas.microsoft.com/office/powerpoint/2010/main" val="1263507989"/>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4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900"/>
                            </p:stCondLst>
                            <p:childTnLst>
                              <p:par>
                                <p:cTn id="28" presetID="1" presetClass="entr" presetSubtype="0" fill="hold" grpId="0" nodeType="afterEffect">
                                  <p:stCondLst>
                                    <p:cond delay="4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80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par>
                          <p:cTn id="37" fill="hold">
                            <p:stCondLst>
                              <p:cond delay="800"/>
                            </p:stCondLst>
                            <p:childTnLst>
                              <p:par>
                                <p:cTn id="38" presetID="1" presetClass="entr" presetSubtype="0" fill="hold" grpId="0" nodeType="afterEffect">
                                  <p:stCondLst>
                                    <p:cond delay="40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400" b="1" dirty="0">
                <a:solidFill>
                  <a:schemeClr val="bg1"/>
                </a:solidFill>
                <a:effectLst>
                  <a:reflection blurRad="6350" stA="55000" endA="300" endPos="45500" dir="5400000" sy="-100000" algn="bl" rotWithShape="0"/>
                </a:effectLst>
              </a:rPr>
              <a:t>     </a:t>
            </a:r>
            <a:r>
              <a:rPr lang="en-US" sz="24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Gimmicks to attract and draw people</a:t>
            </a:r>
            <a:endParaRPr lang="en-US" sz="2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Many churches use all kinds of worldly schemes and tricks to get people in the door.</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We don’t need such: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1 Cor. 2:2; Jn. 12:32</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The gospel is “God’s calling card”: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Jn. 6:44-45; 2 Thess. 2:13-14; 1 Thess. 1:6-8; Rom. 1:16-17</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Food, fun and frolic draw men to it; not to the gospel: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Jn. 6:26-27</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“A church that uses fried chicken, iced tea and ice cream to draw people is as cold as the cream, as weak as the tea and as dead as the chicken.”</a:t>
            </a:r>
            <a:endParaRPr lang="en-US" sz="2800" i="1"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18</a:t>
            </a:fld>
            <a:endParaRPr lang="en-US" b="1" dirty="0">
              <a:solidFill>
                <a:schemeClr val="tx1"/>
              </a:solidFill>
            </a:endParaRPr>
          </a:p>
        </p:txBody>
      </p:sp>
    </p:spTree>
    <p:extLst>
      <p:ext uri="{BB962C8B-B14F-4D97-AF65-F5344CB8AC3E}">
        <p14:creationId xmlns:p14="http://schemas.microsoft.com/office/powerpoint/2010/main" val="2967631227"/>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3"/>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6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3100"/>
                            </p:stCondLst>
                            <p:childTnLst>
                              <p:par>
                                <p:cTn id="28" presetID="1" presetClass="entr" presetSubtype="0" fill="hold" grpId="0" nodeType="afterEffect">
                                  <p:stCondLst>
                                    <p:cond delay="5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600"/>
                            </p:stCondLst>
                            <p:childTnLst>
                              <p:par>
                                <p:cTn id="31" presetID="1" presetClass="entr" presetSubtype="0" fill="hold" grpId="0" nodeType="afterEffect">
                                  <p:stCondLst>
                                    <p:cond delay="6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50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lstStyle/>
          <a:p>
            <a:r>
              <a:rPr lang="en-US" b="1" dirty="0">
                <a:solidFill>
                  <a:schemeClr val="bg1"/>
                </a:solidFill>
                <a:effectLst>
                  <a:reflection blurRad="6350" stA="55000" endA="300" endPos="45500" dir="5400000" sy="-100000" algn="bl" rotWithShape="0"/>
                </a:effectLst>
              </a:rPr>
              <a:t>     </a:t>
            </a:r>
            <a:r>
              <a:rPr lang="en-US"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6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C</a:t>
            </a:r>
            <a:r>
              <a:rPr lang="en-US" sz="5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ONCLUSION</a:t>
            </a:r>
            <a:endParaRPr lang="en-US"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76200" y="1371600"/>
            <a:ext cx="9067800" cy="5334000"/>
          </a:xfrm>
        </p:spPr>
        <p:txBody>
          <a:bodyPr>
            <a:normAutofit fontScale="92500" lnSpcReduction="20000"/>
          </a:bodyPr>
          <a:lstStyle/>
          <a:p>
            <a:pPr marL="688975" indent="-652463">
              <a:lnSpc>
                <a:spcPct val="110000"/>
              </a:lnSpc>
              <a:spcBef>
                <a:spcPts val="0"/>
              </a:spcBef>
              <a:spcAft>
                <a:spcPts val="1500"/>
              </a:spcAft>
              <a:buClr>
                <a:srgbClr val="FFFF00"/>
              </a:buClr>
              <a:buSzPct val="100000"/>
            </a:pPr>
            <a:r>
              <a:rPr lang="en-US" sz="3200" dirty="0">
                <a:solidFill>
                  <a:srgbClr val="FFFF00"/>
                </a:solidFill>
                <a:effectLst>
                  <a:outerShdw blurRad="38100" dist="38100" dir="2700000" algn="tl">
                    <a:srgbClr val="000000">
                      <a:alpha val="43137"/>
                    </a:srgbClr>
                  </a:outerShdw>
                </a:effectLst>
                <a:latin typeface="Calibri" pitchFamily="34" charset="0"/>
                <a:cs typeface="Calibri" pitchFamily="34" charset="0"/>
              </a:rPr>
              <a:t>Acts 17:11; Lk. 8:15</a:t>
            </a:r>
          </a:p>
          <a:p>
            <a:pPr marL="688975" indent="-652463">
              <a:lnSpc>
                <a:spcPct val="110000"/>
              </a:lnSpc>
              <a:spcBef>
                <a:spcPts val="0"/>
              </a:spcBef>
              <a:spcAft>
                <a:spcPts val="1500"/>
              </a:spcAft>
              <a:buClr>
                <a:srgbClr val="FFFF00"/>
              </a:buClr>
              <a:buSzPct val="100000"/>
            </a:pPr>
            <a:r>
              <a:rPr lang="en-US" sz="3200" dirty="0">
                <a:effectLst>
                  <a:outerShdw blurRad="38100" dist="38100" dir="2700000" algn="tl">
                    <a:srgbClr val="000000">
                      <a:alpha val="43137"/>
                    </a:srgbClr>
                  </a:outerShdw>
                </a:effectLst>
                <a:latin typeface="Calibri" pitchFamily="34" charset="0"/>
                <a:cs typeface="Calibri" pitchFamily="34" charset="0"/>
              </a:rPr>
              <a:t>God purposed the church before time began and gave it a glorious three-fold mission:</a:t>
            </a:r>
          </a:p>
          <a:p>
            <a:pPr marL="1082675" indent="-481013">
              <a:lnSpc>
                <a:spcPct val="110000"/>
              </a:lnSpc>
              <a:spcBef>
                <a:spcPts val="0"/>
              </a:spcBef>
              <a:spcAft>
                <a:spcPts val="1500"/>
              </a:spcAft>
              <a:buClr>
                <a:srgbClr val="FFFF00"/>
              </a:buClr>
              <a:buSzPct val="100000"/>
              <a:buFont typeface="Wingdings 2" panose="05020102010507070707" pitchFamily="18" charset="2"/>
              <a:buChar char="P"/>
            </a:pPr>
            <a:r>
              <a:rPr lang="en-US" sz="3200" i="1" dirty="0">
                <a:effectLst>
                  <a:outerShdw blurRad="38100" dist="38100" dir="2700000" algn="tl">
                    <a:srgbClr val="000000">
                      <a:alpha val="43137"/>
                    </a:srgbClr>
                  </a:outerShdw>
                </a:effectLst>
                <a:latin typeface="Calibri" pitchFamily="34" charset="0"/>
                <a:cs typeface="Calibri" pitchFamily="34" charset="0"/>
              </a:rPr>
              <a:t> Evangelism</a:t>
            </a:r>
          </a:p>
          <a:p>
            <a:pPr marL="1082675" indent="-481013">
              <a:lnSpc>
                <a:spcPct val="110000"/>
              </a:lnSpc>
              <a:spcBef>
                <a:spcPts val="0"/>
              </a:spcBef>
              <a:spcAft>
                <a:spcPts val="1500"/>
              </a:spcAft>
              <a:buClr>
                <a:srgbClr val="FFFF00"/>
              </a:buClr>
              <a:buSzPct val="100000"/>
              <a:buFont typeface="Wingdings 2" panose="05020102010507070707" pitchFamily="18" charset="2"/>
              <a:buChar char="P"/>
            </a:pPr>
            <a:r>
              <a:rPr lang="en-US" sz="3200" i="1" dirty="0">
                <a:effectLst>
                  <a:outerShdw blurRad="38100" dist="38100" dir="2700000" algn="tl">
                    <a:srgbClr val="000000">
                      <a:alpha val="43137"/>
                    </a:srgbClr>
                  </a:outerShdw>
                </a:effectLst>
                <a:latin typeface="Calibri" pitchFamily="34" charset="0"/>
                <a:cs typeface="Calibri" pitchFamily="34" charset="0"/>
              </a:rPr>
              <a:t>Edification</a:t>
            </a:r>
          </a:p>
          <a:p>
            <a:pPr marL="1082675" indent="-481013">
              <a:lnSpc>
                <a:spcPct val="110000"/>
              </a:lnSpc>
              <a:spcBef>
                <a:spcPts val="0"/>
              </a:spcBef>
              <a:spcAft>
                <a:spcPts val="1500"/>
              </a:spcAft>
              <a:buClr>
                <a:srgbClr val="FFFF00"/>
              </a:buClr>
              <a:buSzPct val="100000"/>
              <a:buFont typeface="Wingdings 2" panose="05020102010507070707" pitchFamily="18" charset="2"/>
              <a:buChar char="P"/>
            </a:pPr>
            <a:r>
              <a:rPr lang="en-US" sz="3200" i="1" dirty="0">
                <a:effectLst>
                  <a:outerShdw blurRad="38100" dist="38100" dir="2700000" algn="tl">
                    <a:srgbClr val="000000">
                      <a:alpha val="43137"/>
                    </a:srgbClr>
                  </a:outerShdw>
                </a:effectLst>
                <a:latin typeface="Calibri" pitchFamily="34" charset="0"/>
                <a:cs typeface="Calibri" pitchFamily="34" charset="0"/>
              </a:rPr>
              <a:t>Benevolence</a:t>
            </a:r>
          </a:p>
          <a:p>
            <a:pPr marL="688975" indent="-652463">
              <a:lnSpc>
                <a:spcPct val="110000"/>
              </a:lnSpc>
              <a:spcBef>
                <a:spcPts val="0"/>
              </a:spcBef>
              <a:spcAft>
                <a:spcPts val="1500"/>
              </a:spcAft>
              <a:buClr>
                <a:srgbClr val="FFFF00"/>
              </a:buClr>
              <a:buSzPct val="100000"/>
            </a:pPr>
            <a:r>
              <a:rPr lang="en-US" sz="3200" dirty="0">
                <a:effectLst>
                  <a:outerShdw blurRad="38100" dist="38100" dir="2700000" algn="tl">
                    <a:srgbClr val="000000">
                      <a:alpha val="43137"/>
                    </a:srgbClr>
                  </a:outerShdw>
                </a:effectLst>
                <a:latin typeface="Calibri" pitchFamily="34" charset="0"/>
                <a:cs typeface="Calibri" pitchFamily="34" charset="0"/>
              </a:rPr>
              <a:t>Let’s keep our hands off the church and let it do what God intended.</a:t>
            </a:r>
          </a:p>
          <a:p>
            <a:pPr marL="688975" indent="-652463">
              <a:lnSpc>
                <a:spcPct val="110000"/>
              </a:lnSpc>
              <a:spcBef>
                <a:spcPts val="0"/>
              </a:spcBef>
              <a:spcAft>
                <a:spcPts val="1500"/>
              </a:spcAft>
              <a:buClr>
                <a:srgbClr val="FFFF00"/>
              </a:buClr>
              <a:buSzPct val="100000"/>
            </a:pPr>
            <a:r>
              <a:rPr lang="en-US" sz="3200" dirty="0">
                <a:solidFill>
                  <a:srgbClr val="FFFF00"/>
                </a:solidFill>
                <a:effectLst>
                  <a:outerShdw blurRad="38100" dist="38100" dir="2700000" algn="tl">
                    <a:srgbClr val="000000">
                      <a:alpha val="43137"/>
                    </a:srgbClr>
                  </a:outerShdw>
                </a:effectLst>
                <a:latin typeface="Calibri" pitchFamily="34" charset="0"/>
                <a:cs typeface="Calibri" pitchFamily="34" charset="0"/>
              </a:rPr>
              <a:t>Let the church be the church!</a:t>
            </a: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2"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3"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19</a:t>
            </a:fld>
            <a:endParaRPr lang="en-US" b="1" dirty="0">
              <a:solidFill>
                <a:schemeClr val="tx1"/>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1038"/>
                                        </p:tgtEl>
                                        <p:attrNameLst>
                                          <p:attrName>style.visibility</p:attrName>
                                        </p:attrNameLst>
                                      </p:cBhvr>
                                      <p:to>
                                        <p:strVal val="visible"/>
                                      </p:to>
                                    </p:set>
                                    <p:anim calcmode="lin" valueType="num">
                                      <p:cBhvr>
                                        <p:cTn id="19" dur="1000" fill="hold"/>
                                        <p:tgtEl>
                                          <p:spTgt spid="1038"/>
                                        </p:tgtEl>
                                        <p:attrNameLst>
                                          <p:attrName>ppt_w</p:attrName>
                                        </p:attrNameLst>
                                      </p:cBhvr>
                                      <p:tavLst>
                                        <p:tav tm="0">
                                          <p:val>
                                            <p:strVal val="#ppt_w+.3"/>
                                          </p:val>
                                        </p:tav>
                                        <p:tav tm="100000">
                                          <p:val>
                                            <p:strVal val="#ppt_w"/>
                                          </p:val>
                                        </p:tav>
                                      </p:tavLst>
                                    </p:anim>
                                    <p:anim calcmode="lin" valueType="num">
                                      <p:cBhvr>
                                        <p:cTn id="20" dur="1000" fill="hold"/>
                                        <p:tgtEl>
                                          <p:spTgt spid="1038"/>
                                        </p:tgtEl>
                                        <p:attrNameLst>
                                          <p:attrName>ppt_h</p:attrName>
                                        </p:attrNameLst>
                                      </p:cBhvr>
                                      <p:tavLst>
                                        <p:tav tm="0">
                                          <p:val>
                                            <p:strVal val="#ppt_h"/>
                                          </p:val>
                                        </p:tav>
                                        <p:tav tm="100000">
                                          <p:val>
                                            <p:strVal val="#ppt_h"/>
                                          </p:val>
                                        </p:tav>
                                      </p:tavLst>
                                    </p:anim>
                                    <p:animEffect transition="in" filter="fade">
                                      <p:cBhvr>
                                        <p:cTn id="21" dur="1000"/>
                                        <p:tgtEl>
                                          <p:spTgt spid="1038"/>
                                        </p:tgtEl>
                                      </p:cBhvr>
                                    </p:animEffect>
                                  </p:childTnLst>
                                </p:cTn>
                              </p:par>
                            </p:childTnLst>
                          </p:cTn>
                        </p:par>
                        <p:par>
                          <p:cTn id="22" fill="hold">
                            <p:stCondLst>
                              <p:cond delay="3000"/>
                            </p:stCondLst>
                            <p:childTnLst>
                              <p:par>
                                <p:cTn id="23" presetID="1" presetClass="entr" presetSubtype="0" fill="hold" grpId="0" nodeType="afterEffect">
                                  <p:stCondLst>
                                    <p:cond delay="50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50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50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50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grpId="0" nodeType="afterEffect">
                                  <p:stCondLst>
                                    <p:cond delay="50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par>
                          <p:cTn id="37" fill="hold">
                            <p:stCondLst>
                              <p:cond delay="5500"/>
                            </p:stCondLst>
                            <p:childTnLst>
                              <p:par>
                                <p:cTn id="38" presetID="1" presetClass="entr" presetSubtype="0" fill="hold" grpId="0" nodeType="afterEffect">
                                  <p:stCondLst>
                                    <p:cond delay="50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par>
                          <p:cTn id="40" fill="hold">
                            <p:stCondLst>
                              <p:cond delay="6000"/>
                            </p:stCondLst>
                            <p:childTnLst>
                              <p:par>
                                <p:cTn id="41" presetID="1" presetClass="entr" presetSubtype="0" fill="hold" grpId="0" nodeType="afterEffect">
                                  <p:stCondLst>
                                    <p:cond delay="50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rmAutofit/>
          </a:bodyPr>
          <a:lstStyle/>
          <a:p>
            <a:pPr marL="914400" indent="-914400"/>
            <a:r>
              <a:rPr lang="en-US" sz="3200" b="1" dirty="0">
                <a:solidFill>
                  <a:schemeClr val="bg1"/>
                </a:solidFill>
                <a:effectLst>
                  <a:reflection blurRad="6350" stA="55000" endA="300" endPos="45500" dir="5400000" sy="-100000" algn="bl" rotWithShape="0"/>
                </a:effectLst>
              </a:rPr>
              <a:t>     </a:t>
            </a:r>
            <a:r>
              <a:rPr lang="en-US" sz="32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5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Introduction</a:t>
            </a:r>
            <a:endParaRPr lang="en-US" sz="32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15278"/>
            <a:ext cx="9144000" cy="5334000"/>
          </a:xfrm>
        </p:spPr>
        <p:txBody>
          <a:bodyPr>
            <a:noAutofit/>
          </a:bodyPr>
          <a:lstStyle/>
          <a:p>
            <a:pPr marL="571500" indent="-534988">
              <a:spcBef>
                <a:spcPts val="0"/>
              </a:spcBef>
              <a:spcAft>
                <a:spcPts val="24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The church as planned by God and built by Christ is </a:t>
            </a:r>
            <a:r>
              <a:rPr lang="en-US" sz="2800" i="1" u="sng" dirty="0">
                <a:effectLst>
                  <a:outerShdw blurRad="38100" dist="38100" dir="2700000" algn="tl">
                    <a:srgbClr val="000000">
                      <a:alpha val="43137"/>
                    </a:srgbClr>
                  </a:outerShdw>
                </a:effectLst>
                <a:latin typeface="Calibri" pitchFamily="34" charset="0"/>
                <a:cs typeface="Calibri" pitchFamily="34" charset="0"/>
              </a:rPr>
              <a:t>perfect</a:t>
            </a:r>
            <a:r>
              <a:rPr lang="en-US" sz="2800" dirty="0">
                <a:effectLst>
                  <a:outerShdw blurRad="38100" dist="38100" dir="2700000" algn="tl">
                    <a:srgbClr val="000000">
                      <a:alpha val="43137"/>
                    </a:srgbClr>
                  </a:outerShdw>
                </a:effectLst>
                <a:latin typeface="Calibri" pitchFamily="34" charset="0"/>
                <a:cs typeface="Calibri" pitchFamily="34" charset="0"/>
              </a:rPr>
              <a:t> in every way: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Eph. 5:27</a:t>
            </a:r>
          </a:p>
          <a:p>
            <a:pPr marL="571500" indent="-534988">
              <a:spcBef>
                <a:spcPts val="0"/>
              </a:spcBef>
              <a:spcAft>
                <a:spcPts val="2400"/>
              </a:spcAft>
              <a:buClr>
                <a:srgbClr val="FFFF00"/>
              </a:buClr>
              <a:buSzPct val="100000"/>
              <a:buFont typeface="Wingdings 2" panose="05020102010507070707" pitchFamily="18" charset="2"/>
              <a:buChar char=""/>
            </a:pPr>
            <a:r>
              <a:rPr lang="en-US" sz="2800" i="1" dirty="0">
                <a:solidFill>
                  <a:srgbClr val="FFFF00"/>
                </a:solidFill>
                <a:effectLst>
                  <a:outerShdw blurRad="38100" dist="38100" dir="2700000" algn="tl">
                    <a:srgbClr val="000000">
                      <a:alpha val="43137"/>
                    </a:srgbClr>
                  </a:outerShdw>
                </a:effectLst>
                <a:latin typeface="Calibri" pitchFamily="34" charset="0"/>
                <a:cs typeface="Calibri" pitchFamily="34" charset="0"/>
              </a:rPr>
              <a:t>The church is all sufficient and fully capable, without any add-ons, of doing all the Lord requires of it.</a:t>
            </a:r>
          </a:p>
          <a:p>
            <a:pPr marL="571500" indent="-534988">
              <a:spcBef>
                <a:spcPts val="0"/>
              </a:spcBef>
              <a:spcAft>
                <a:spcPts val="24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But man is never satisfied and is always </a:t>
            </a:r>
            <a:r>
              <a:rPr lang="en-US" sz="2800" i="1" u="sng" dirty="0">
                <a:effectLst>
                  <a:outerShdw blurRad="38100" dist="38100" dir="2700000" algn="tl">
                    <a:srgbClr val="000000">
                      <a:alpha val="43137"/>
                    </a:srgbClr>
                  </a:outerShdw>
                </a:effectLst>
                <a:latin typeface="Calibri" pitchFamily="34" charset="0"/>
                <a:cs typeface="Calibri" pitchFamily="34" charset="0"/>
              </a:rPr>
              <a:t>tinkering</a:t>
            </a:r>
            <a:r>
              <a:rPr lang="en-US" sz="2800" dirty="0">
                <a:effectLst>
                  <a:outerShdw blurRad="38100" dist="38100" dir="2700000" algn="tl">
                    <a:srgbClr val="000000">
                      <a:alpha val="43137"/>
                    </a:srgbClr>
                  </a:outerShdw>
                </a:effectLst>
                <a:latin typeface="Calibri" pitchFamily="34" charset="0"/>
                <a:cs typeface="Calibri" pitchFamily="34" charset="0"/>
              </a:rPr>
              <a:t> with the church.</a:t>
            </a:r>
            <a:endPar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571500" indent="-534988">
              <a:spcBef>
                <a:spcPts val="0"/>
              </a:spcBef>
              <a:spcAft>
                <a:spcPts val="24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God planned the church before time began and designed it for a divine purpose: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Eph. 3:10-11; Col. 1:21; Eph. 5:23; Acts 2:47</a:t>
            </a: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2</a:t>
            </a:fld>
            <a:endParaRPr lang="en-US" b="1" dirty="0">
              <a:solidFill>
                <a:schemeClr val="tx1"/>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1038"/>
                                        </p:tgtEl>
                                        <p:attrNameLst>
                                          <p:attrName>style.visibility</p:attrName>
                                        </p:attrNameLst>
                                      </p:cBhvr>
                                      <p:to>
                                        <p:strVal val="visible"/>
                                      </p:to>
                                    </p:set>
                                    <p:anim calcmode="lin" valueType="num">
                                      <p:cBhvr>
                                        <p:cTn id="19" dur="1000" fill="hold"/>
                                        <p:tgtEl>
                                          <p:spTgt spid="1038"/>
                                        </p:tgtEl>
                                        <p:attrNameLst>
                                          <p:attrName>ppt_w</p:attrName>
                                        </p:attrNameLst>
                                      </p:cBhvr>
                                      <p:tavLst>
                                        <p:tav tm="0">
                                          <p:val>
                                            <p:strVal val="#ppt_w+.3"/>
                                          </p:val>
                                        </p:tav>
                                        <p:tav tm="100000">
                                          <p:val>
                                            <p:strVal val="#ppt_w"/>
                                          </p:val>
                                        </p:tav>
                                      </p:tavLst>
                                    </p:anim>
                                    <p:anim calcmode="lin" valueType="num">
                                      <p:cBhvr>
                                        <p:cTn id="20" dur="1000" fill="hold"/>
                                        <p:tgtEl>
                                          <p:spTgt spid="1038"/>
                                        </p:tgtEl>
                                        <p:attrNameLst>
                                          <p:attrName>ppt_h</p:attrName>
                                        </p:attrNameLst>
                                      </p:cBhvr>
                                      <p:tavLst>
                                        <p:tav tm="0">
                                          <p:val>
                                            <p:strVal val="#ppt_h"/>
                                          </p:val>
                                        </p:tav>
                                        <p:tav tm="100000">
                                          <p:val>
                                            <p:strVal val="#ppt_h"/>
                                          </p:val>
                                        </p:tav>
                                      </p:tavLst>
                                    </p:anim>
                                    <p:animEffect transition="in" filter="fade">
                                      <p:cBhvr>
                                        <p:cTn id="21" dur="1000"/>
                                        <p:tgtEl>
                                          <p:spTgt spid="1038"/>
                                        </p:tgtEl>
                                      </p:cBhvr>
                                    </p:animEffec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40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childTnLst>
                          </p:cTn>
                        </p:par>
                        <p:par>
                          <p:cTn id="28" fill="hold">
                            <p:stCondLst>
                              <p:cond delay="3400"/>
                            </p:stCondLst>
                            <p:childTnLst>
                              <p:par>
                                <p:cTn id="29" presetID="1" presetClass="entr" presetSubtype="0" fill="hold" grpId="0" nodeType="afterEffect">
                                  <p:stCondLst>
                                    <p:cond delay="30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par>
                          <p:cTn id="31" fill="hold">
                            <p:stCondLst>
                              <p:cond delay="3700"/>
                            </p:stCondLst>
                            <p:childTnLst>
                              <p:par>
                                <p:cTn id="32" presetID="1" presetClass="entr" presetSubtype="0" fill="hold" grpId="0" nodeType="afterEffect">
                                  <p:stCondLst>
                                    <p:cond delay="50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rmAutofit/>
          </a:bodyPr>
          <a:lstStyle/>
          <a:p>
            <a:pPr marL="914400" indent="-914400"/>
            <a:r>
              <a:rPr lang="en-US" sz="3200" b="1" dirty="0">
                <a:solidFill>
                  <a:schemeClr val="bg1"/>
                </a:solidFill>
                <a:effectLst>
                  <a:reflection blurRad="6350" stA="55000" endA="300" endPos="45500" dir="5400000" sy="-100000" algn="bl" rotWithShape="0"/>
                </a:effectLst>
              </a:rPr>
              <a:t>     </a:t>
            </a:r>
            <a:r>
              <a:rPr lang="en-US" sz="32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5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Introduction</a:t>
            </a:r>
            <a:endParaRPr lang="en-US" sz="32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15278"/>
            <a:ext cx="9144000" cy="5334000"/>
          </a:xfrm>
        </p:spPr>
        <p:txBody>
          <a:bodyPr>
            <a:noAutofit/>
          </a:bodyPr>
          <a:lstStyle/>
          <a:p>
            <a:pPr marL="571500" indent="-534988">
              <a:spcBef>
                <a:spcPts val="0"/>
              </a:spcBef>
              <a:spcAft>
                <a:spcPts val="18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God also gave the church (in the local sense) certain work to do:</a:t>
            </a:r>
          </a:p>
          <a:p>
            <a:pPr marL="974725" indent="-534988">
              <a:spcBef>
                <a:spcPts val="0"/>
              </a:spcBef>
              <a:spcAft>
                <a:spcPts val="1800"/>
              </a:spcAft>
              <a:buClr>
                <a:srgbClr val="FFFF00"/>
              </a:buClr>
              <a:buSzPct val="100000"/>
              <a:buFont typeface="Wingdings 2" panose="05020102010507070707" pitchFamily="18" charset="2"/>
              <a:buChar char="R"/>
            </a:pPr>
            <a:r>
              <a:rPr lang="en-US" sz="2400" i="1" u="sng" dirty="0">
                <a:effectLst>
                  <a:outerShdw blurRad="38100" dist="38100" dir="2700000" algn="tl">
                    <a:srgbClr val="000000">
                      <a:alpha val="43137"/>
                    </a:srgbClr>
                  </a:outerShdw>
                </a:effectLst>
                <a:latin typeface="Calibri" pitchFamily="34" charset="0"/>
                <a:cs typeface="Calibri" pitchFamily="34" charset="0"/>
              </a:rPr>
              <a:t>Evangelism</a:t>
            </a:r>
            <a:r>
              <a:rPr lang="en-US" sz="2400" dirty="0">
                <a:effectLst>
                  <a:outerShdw blurRad="38100" dist="38100" dir="2700000" algn="tl">
                    <a:srgbClr val="000000">
                      <a:alpha val="43137"/>
                    </a:srgbClr>
                  </a:outerShdw>
                </a:effectLst>
                <a:latin typeface="Calibri" pitchFamily="34" charset="0"/>
                <a:cs typeface="Calibri" pitchFamily="34" charset="0"/>
              </a:rPr>
              <a:t>:  </a:t>
            </a:r>
            <a:r>
              <a:rPr lang="en-US" sz="2400" dirty="0">
                <a:solidFill>
                  <a:srgbClr val="FFFF00"/>
                </a:solidFill>
                <a:effectLst>
                  <a:outerShdw blurRad="38100" dist="38100" dir="2700000" algn="tl">
                    <a:srgbClr val="000000">
                      <a:alpha val="43137"/>
                    </a:srgbClr>
                  </a:outerShdw>
                </a:effectLst>
                <a:latin typeface="Calibri" pitchFamily="34" charset="0"/>
                <a:cs typeface="Calibri" pitchFamily="34" charset="0"/>
              </a:rPr>
              <a:t>1 Tim. 3:15; 1 Thess. 1:6-8; Phil. 4:15-16</a:t>
            </a:r>
          </a:p>
          <a:p>
            <a:pPr marL="974725" indent="-534988">
              <a:spcBef>
                <a:spcPts val="0"/>
              </a:spcBef>
              <a:spcAft>
                <a:spcPts val="1800"/>
              </a:spcAft>
              <a:buClr>
                <a:srgbClr val="FFFF00"/>
              </a:buClr>
              <a:buSzPct val="100000"/>
              <a:buFont typeface="Wingdings 2" panose="05020102010507070707" pitchFamily="18" charset="2"/>
              <a:buChar char="R"/>
            </a:pPr>
            <a:r>
              <a:rPr lang="en-US" sz="2400" i="1" u="sng" dirty="0">
                <a:effectLst>
                  <a:outerShdw blurRad="38100" dist="38100" dir="2700000" algn="tl">
                    <a:srgbClr val="000000">
                      <a:alpha val="43137"/>
                    </a:srgbClr>
                  </a:outerShdw>
                </a:effectLst>
                <a:latin typeface="Calibri" pitchFamily="34" charset="0"/>
                <a:cs typeface="Calibri" pitchFamily="34" charset="0"/>
              </a:rPr>
              <a:t>Edification</a:t>
            </a:r>
            <a:r>
              <a:rPr lang="en-US" sz="2400" dirty="0">
                <a:effectLst>
                  <a:outerShdw blurRad="38100" dist="38100" dir="2700000" algn="tl">
                    <a:srgbClr val="000000">
                      <a:alpha val="43137"/>
                    </a:srgbClr>
                  </a:outerShdw>
                </a:effectLst>
                <a:latin typeface="Calibri" pitchFamily="34" charset="0"/>
                <a:cs typeface="Calibri" pitchFamily="34" charset="0"/>
              </a:rPr>
              <a:t>:  </a:t>
            </a:r>
            <a:r>
              <a:rPr lang="en-US" sz="2400" dirty="0">
                <a:solidFill>
                  <a:srgbClr val="FFFF00"/>
                </a:solidFill>
                <a:effectLst>
                  <a:outerShdw blurRad="38100" dist="38100" dir="2700000" algn="tl">
                    <a:srgbClr val="000000">
                      <a:alpha val="43137"/>
                    </a:srgbClr>
                  </a:outerShdw>
                </a:effectLst>
                <a:latin typeface="Calibri" pitchFamily="34" charset="0"/>
                <a:cs typeface="Calibri" pitchFamily="34" charset="0"/>
              </a:rPr>
              <a:t>Acts 2:42; Eph. 4:15-16</a:t>
            </a:r>
          </a:p>
          <a:p>
            <a:pPr marL="974725" indent="-534988">
              <a:spcBef>
                <a:spcPts val="0"/>
              </a:spcBef>
              <a:spcAft>
                <a:spcPts val="1800"/>
              </a:spcAft>
              <a:buClr>
                <a:srgbClr val="FFFF00"/>
              </a:buClr>
              <a:buSzPct val="100000"/>
              <a:buFont typeface="Wingdings 2" panose="05020102010507070707" pitchFamily="18" charset="2"/>
              <a:buChar char="R"/>
            </a:pPr>
            <a:r>
              <a:rPr lang="en-US" sz="2400" i="1" u="sng" dirty="0">
                <a:effectLst>
                  <a:outerShdw blurRad="38100" dist="38100" dir="2700000" algn="tl">
                    <a:srgbClr val="000000">
                      <a:alpha val="43137"/>
                    </a:srgbClr>
                  </a:outerShdw>
                </a:effectLst>
                <a:latin typeface="Calibri" pitchFamily="34" charset="0"/>
                <a:cs typeface="Calibri" pitchFamily="34" charset="0"/>
              </a:rPr>
              <a:t>Benevolence</a:t>
            </a:r>
            <a:r>
              <a:rPr lang="en-US" sz="2400" dirty="0">
                <a:effectLst>
                  <a:outerShdw blurRad="38100" dist="38100" dir="2700000" algn="tl">
                    <a:srgbClr val="000000">
                      <a:alpha val="43137"/>
                    </a:srgbClr>
                  </a:outerShdw>
                </a:effectLst>
                <a:latin typeface="Calibri" pitchFamily="34" charset="0"/>
                <a:cs typeface="Calibri" pitchFamily="34" charset="0"/>
              </a:rPr>
              <a:t>:</a:t>
            </a:r>
            <a:r>
              <a:rPr lang="en-US" sz="2400" dirty="0">
                <a:solidFill>
                  <a:srgbClr val="FFFF00"/>
                </a:solidFill>
                <a:effectLst>
                  <a:outerShdw blurRad="38100" dist="38100" dir="2700000" algn="tl">
                    <a:srgbClr val="000000">
                      <a:alpha val="43137"/>
                    </a:srgbClr>
                  </a:outerShdw>
                </a:effectLst>
                <a:latin typeface="Calibri" pitchFamily="34" charset="0"/>
                <a:cs typeface="Calibri" pitchFamily="34" charset="0"/>
              </a:rPr>
              <a:t>  Acts 4:34-35; 11:27-30; 1 Cor. 16:1-2; Rom. 15:25-26</a:t>
            </a:r>
          </a:p>
          <a:p>
            <a:pPr marL="571500" indent="-534988">
              <a:spcBef>
                <a:spcPts val="0"/>
              </a:spcBef>
              <a:spcAft>
                <a:spcPts val="18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The church is to be </a:t>
            </a:r>
            <a:r>
              <a:rPr lang="en-US" sz="2800" i="1" dirty="0">
                <a:effectLst>
                  <a:outerShdw blurRad="38100" dist="38100" dir="2700000" algn="tl">
                    <a:srgbClr val="000000">
                      <a:alpha val="43137"/>
                    </a:srgbClr>
                  </a:outerShdw>
                </a:effectLst>
                <a:latin typeface="Calibri" pitchFamily="34" charset="0"/>
                <a:cs typeface="Calibri" pitchFamily="34" charset="0"/>
              </a:rPr>
              <a:t>“subject to Christ”</a:t>
            </a:r>
            <a:r>
              <a:rPr lang="en-US" sz="2800" dirty="0">
                <a:effectLst>
                  <a:outerShdw blurRad="38100" dist="38100" dir="2700000" algn="tl">
                    <a:srgbClr val="000000">
                      <a:alpha val="43137"/>
                    </a:srgbClr>
                  </a:outerShdw>
                </a:effectLst>
                <a:latin typeface="Calibri" pitchFamily="34" charset="0"/>
                <a:cs typeface="Calibri" pitchFamily="34" charset="0"/>
              </a:rPr>
              <a:t>: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Eph. 5:25-26; Matt. 16:18; Eph. 1:22-23; Matt. 28:18-20</a:t>
            </a:r>
          </a:p>
          <a:p>
            <a:pPr marL="571500" indent="-534988">
              <a:spcBef>
                <a:spcPts val="0"/>
              </a:spcBef>
              <a:spcAft>
                <a:spcPts val="18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Therefore, we need to keep our hands off the church and…</a:t>
            </a:r>
            <a:endPar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3</a:t>
            </a:fld>
            <a:endParaRPr lang="en-US" b="1" dirty="0">
              <a:solidFill>
                <a:schemeClr val="tx1"/>
              </a:solidFill>
            </a:endParaRPr>
          </a:p>
        </p:txBody>
      </p:sp>
    </p:spTree>
    <p:extLst>
      <p:ext uri="{BB962C8B-B14F-4D97-AF65-F5344CB8AC3E}">
        <p14:creationId xmlns:p14="http://schemas.microsoft.com/office/powerpoint/2010/main" val="4213640096"/>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1038"/>
                                        </p:tgtEl>
                                        <p:attrNameLst>
                                          <p:attrName>style.visibility</p:attrName>
                                        </p:attrNameLst>
                                      </p:cBhvr>
                                      <p:to>
                                        <p:strVal val="visible"/>
                                      </p:to>
                                    </p:set>
                                    <p:anim calcmode="lin" valueType="num">
                                      <p:cBhvr>
                                        <p:cTn id="19" dur="1000" fill="hold"/>
                                        <p:tgtEl>
                                          <p:spTgt spid="1038"/>
                                        </p:tgtEl>
                                        <p:attrNameLst>
                                          <p:attrName>ppt_w</p:attrName>
                                        </p:attrNameLst>
                                      </p:cBhvr>
                                      <p:tavLst>
                                        <p:tav tm="0">
                                          <p:val>
                                            <p:strVal val="#ppt_w+.3"/>
                                          </p:val>
                                        </p:tav>
                                        <p:tav tm="100000">
                                          <p:val>
                                            <p:strVal val="#ppt_w"/>
                                          </p:val>
                                        </p:tav>
                                      </p:tavLst>
                                    </p:anim>
                                    <p:anim calcmode="lin" valueType="num">
                                      <p:cBhvr>
                                        <p:cTn id="20" dur="1000" fill="hold"/>
                                        <p:tgtEl>
                                          <p:spTgt spid="1038"/>
                                        </p:tgtEl>
                                        <p:attrNameLst>
                                          <p:attrName>ppt_h</p:attrName>
                                        </p:attrNameLst>
                                      </p:cBhvr>
                                      <p:tavLst>
                                        <p:tav tm="0">
                                          <p:val>
                                            <p:strVal val="#ppt_h"/>
                                          </p:val>
                                        </p:tav>
                                        <p:tav tm="100000">
                                          <p:val>
                                            <p:strVal val="#ppt_h"/>
                                          </p:val>
                                        </p:tav>
                                      </p:tavLst>
                                    </p:anim>
                                    <p:animEffect transition="in" filter="fade">
                                      <p:cBhvr>
                                        <p:cTn id="21" dur="1000"/>
                                        <p:tgtEl>
                                          <p:spTgt spid="1038"/>
                                        </p:tgtEl>
                                      </p:cBhvr>
                                    </p:animEffec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50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grpId="0" nodeType="afterEffect">
                                  <p:stCondLst>
                                    <p:cond delay="30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par>
                          <p:cTn id="31" fill="hold">
                            <p:stCondLst>
                              <p:cond delay="3800"/>
                            </p:stCondLst>
                            <p:childTnLst>
                              <p:par>
                                <p:cTn id="32" presetID="1" presetClass="entr" presetSubtype="0" fill="hold" grpId="0" nodeType="afterEffect">
                                  <p:stCondLst>
                                    <p:cond delay="30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par>
                          <p:cTn id="34" fill="hold">
                            <p:stCondLst>
                              <p:cond delay="4100"/>
                            </p:stCondLst>
                            <p:childTnLst>
                              <p:par>
                                <p:cTn id="35" presetID="1" presetClass="entr" presetSubtype="0" fill="hold" grpId="0" nodeType="afterEffect">
                                  <p:stCondLst>
                                    <p:cond delay="40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par>
                          <p:cTn id="37" fill="hold">
                            <p:stCondLst>
                              <p:cond delay="4500"/>
                            </p:stCondLst>
                            <p:childTnLst>
                              <p:par>
                                <p:cTn id="38" presetID="1" presetClass="entr" presetSubtype="0" fill="hold" grpId="0" nodeType="afterEffect">
                                  <p:stCondLst>
                                    <p:cond delay="30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974" y="1600200"/>
            <a:ext cx="8991600" cy="31242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cap="none" spc="50" dirty="0">
                <a:ln w="11430"/>
                <a:solidFill>
                  <a:srgbClr val="FFFF00"/>
                </a:solidFill>
                <a:effectLst>
                  <a:outerShdw blurRad="60007" dist="310007" dir="7680000" sy="30000" kx="1300200" algn="ctr" rotWithShape="0">
                    <a:prstClr val="black">
                      <a:alpha val="32000"/>
                    </a:prstClr>
                  </a:outerShdw>
                  <a:reflection blurRad="6350" stA="55000" endA="300" endPos="45500" dir="5400000" sy="-100000" algn="bl" rotWithShape="0"/>
                </a:effectLst>
              </a:rPr>
              <a:t>Let the Church Be the Church</a:t>
            </a:r>
          </a:p>
        </p:txBody>
      </p:sp>
      <p:sp>
        <p:nvSpPr>
          <p:cNvPr id="4" name="TextBox 3"/>
          <p:cNvSpPr txBox="1"/>
          <p:nvPr/>
        </p:nvSpPr>
        <p:spPr>
          <a:xfrm>
            <a:off x="0" y="0"/>
            <a:ext cx="2895600" cy="400110"/>
          </a:xfrm>
          <a:prstGeom prst="rect">
            <a:avLst/>
          </a:prstGeom>
          <a:solidFill>
            <a:srgbClr val="000000"/>
          </a:solidFill>
        </p:spPr>
        <p:txBody>
          <a:bodyPr wrap="square" rtlCol="0">
            <a:spAutoFit/>
          </a:bodyPr>
          <a:lstStyle/>
          <a:p>
            <a:pPr algn="ctr"/>
            <a:r>
              <a:rPr lang="en-US" sz="2000" b="1" dirty="0">
                <a:effectLst>
                  <a:outerShdw blurRad="38100" dist="38100" dir="2700000" algn="tl">
                    <a:srgbClr val="000000">
                      <a:alpha val="43137"/>
                    </a:srgbClr>
                  </a:outerShdw>
                </a:effectLst>
              </a:rPr>
              <a:t>www.westsidecoc.org</a:t>
            </a:r>
            <a:endParaRPr lang="en-US" sz="2000" b="1" dirty="0">
              <a:solidFill>
                <a:schemeClr val="bg1"/>
              </a:solidFill>
              <a:effectLst>
                <a:outerShdw blurRad="38100" dist="38100" dir="2700000" algn="tl">
                  <a:srgbClr val="000000">
                    <a:alpha val="43137"/>
                  </a:srgbClr>
                </a:outerShdw>
              </a:effectLst>
            </a:endParaRPr>
          </a:p>
        </p:txBody>
      </p:sp>
      <p:sp>
        <p:nvSpPr>
          <p:cNvPr id="6" name="Content Placeholder 2"/>
          <p:cNvSpPr txBox="1">
            <a:spLocks/>
          </p:cNvSpPr>
          <p:nvPr/>
        </p:nvSpPr>
        <p:spPr>
          <a:xfrm>
            <a:off x="977153" y="4953000"/>
            <a:ext cx="7239000" cy="762000"/>
          </a:xfrm>
          <a:prstGeom prst="rect">
            <a:avLst/>
          </a:prstGeom>
        </p:spPr>
        <p:txBody>
          <a:bodyPr vert="horz" tIns="0" rIns="45720" bIns="0" anchor="t">
            <a:noAutofit/>
          </a:bodyPr>
          <a:lstStyle>
            <a:lvl1pPr marL="0" indent="0" algn="r"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457200" indent="0" algn="ctr" rtl="0" eaLnBrk="1" latinLnBrk="0" hangingPunct="1">
              <a:spcBef>
                <a:spcPct val="20000"/>
              </a:spcBef>
              <a:buClr>
                <a:schemeClr val="accent1"/>
              </a:buClr>
              <a:buSzPct val="90000"/>
              <a:buFont typeface="Wingdings 2"/>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85000"/>
              <a:buFont typeface="Arial"/>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90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100000"/>
              <a:buFont typeface="Arial"/>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Arial"/>
              <a:buNone/>
              <a:defRPr kumimoji="0" sz="2000" kern="1200" baseline="0">
                <a:solidFill>
                  <a:schemeClr val="tx1"/>
                </a:solidFill>
                <a:latin typeface="+mn-lt"/>
                <a:ea typeface="+mn-ea"/>
                <a:cs typeface="+mn-cs"/>
              </a:defRPr>
            </a:lvl6pPr>
            <a:lvl7pPr marL="2743200" indent="0" algn="ctr" rtl="0" eaLnBrk="1" latinLnBrk="0" hangingPunct="1">
              <a:spcBef>
                <a:spcPct val="20000"/>
              </a:spcBef>
              <a:buClr>
                <a:schemeClr val="accent6"/>
              </a:buClr>
              <a:buSzPct val="100000"/>
              <a:buFont typeface="Arial"/>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9pPr>
          </a:lstStyle>
          <a:p>
            <a:pPr algn="ctr"/>
            <a:r>
              <a:rPr lang="en-US" sz="5400" b="1" i="1" dirty="0">
                <a:effectLst>
                  <a:outerShdw blurRad="38100" dist="38100" dir="2700000" algn="tl">
                    <a:srgbClr val="000000">
                      <a:alpha val="43137"/>
                    </a:srgbClr>
                  </a:outerShdw>
                </a:effectLst>
                <a:latin typeface="Calibri" pitchFamily="34" charset="0"/>
                <a:cs typeface="Calibri" pitchFamily="34" charset="0"/>
              </a:rPr>
              <a:t>Ephesians 3:10-11</a:t>
            </a:r>
            <a:endParaRPr lang="en-US" sz="5400" b="1" i="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1000"/>
                                        <p:tgtEl>
                                          <p:spTgt spid="4"/>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rmAutofit/>
          </a:bodyPr>
          <a:lstStyle/>
          <a:p>
            <a:pPr marL="914400" indent="-914400"/>
            <a:r>
              <a:rPr lang="en-US" sz="3200" b="1" dirty="0">
                <a:solidFill>
                  <a:schemeClr val="bg1"/>
                </a:solidFill>
                <a:effectLst>
                  <a:reflection blurRad="6350" stA="55000" endA="300" endPos="45500" dir="5400000" sy="-100000" algn="bl" rotWithShape="0"/>
                </a:effectLst>
              </a:rPr>
              <a:t>     </a:t>
            </a:r>
            <a:r>
              <a:rPr lang="en-US" sz="32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5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Introduction</a:t>
            </a:r>
            <a:endParaRPr lang="en-US" sz="32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15278"/>
            <a:ext cx="9144000" cy="5334000"/>
          </a:xfrm>
        </p:spPr>
        <p:txBody>
          <a:bodyPr>
            <a:noAutofit/>
          </a:bodyPr>
          <a:lstStyle/>
          <a:p>
            <a:pPr marL="571500" indent="-534988">
              <a:spcBef>
                <a:spcPts val="0"/>
              </a:spcBef>
              <a:spcAft>
                <a:spcPts val="3000"/>
              </a:spcAft>
              <a:buClr>
                <a:srgbClr val="FFFF00"/>
              </a:buClr>
              <a:buSzPct val="100000"/>
              <a:buFont typeface="Wingdings 2" panose="05020102010507070707" pitchFamily="18" charset="2"/>
              <a:buChar char=""/>
            </a:pPr>
            <a:r>
              <a:rPr lang="en-US" dirty="0">
                <a:effectLst>
                  <a:outerShdw blurRad="38100" dist="38100" dir="2700000" algn="tl">
                    <a:srgbClr val="000000">
                      <a:alpha val="43137"/>
                    </a:srgbClr>
                  </a:outerShdw>
                </a:effectLst>
                <a:latin typeface="Calibri" pitchFamily="34" charset="0"/>
                <a:cs typeface="Calibri" pitchFamily="34" charset="0"/>
              </a:rPr>
              <a:t>We have no more authority to involve the church in things not authorized by Christ than we do using instruments of music in worship or Pepsi and ham sandwiches at the Lord’s table.</a:t>
            </a:r>
          </a:p>
          <a:p>
            <a:pPr marL="571500" indent="-534988">
              <a:spcBef>
                <a:spcPts val="0"/>
              </a:spcBef>
              <a:spcAft>
                <a:spcPts val="3000"/>
              </a:spcAft>
              <a:buClr>
                <a:srgbClr val="FFFF00"/>
              </a:buClr>
              <a:buSzPct val="100000"/>
              <a:buFont typeface="Wingdings 2" panose="05020102010507070707" pitchFamily="18" charset="2"/>
              <a:buChar char=""/>
            </a:pPr>
            <a:r>
              <a:rPr lang="en-US" dirty="0">
                <a:effectLst>
                  <a:outerShdw blurRad="38100" dist="38100" dir="2700000" algn="tl">
                    <a:srgbClr val="000000">
                      <a:alpha val="43137"/>
                    </a:srgbClr>
                  </a:outerShdw>
                </a:effectLst>
                <a:latin typeface="Calibri" pitchFamily="34" charset="0"/>
                <a:cs typeface="Calibri" pitchFamily="34" charset="0"/>
              </a:rPr>
              <a:t>When we do things not authorized by Christ we do not </a:t>
            </a:r>
            <a:r>
              <a:rPr lang="en-US" i="1" dirty="0">
                <a:effectLst>
                  <a:outerShdw blurRad="38100" dist="38100" dir="2700000" algn="tl">
                    <a:srgbClr val="000000">
                      <a:alpha val="43137"/>
                    </a:srgbClr>
                  </a:outerShdw>
                </a:effectLst>
                <a:latin typeface="Calibri" pitchFamily="34" charset="0"/>
                <a:cs typeface="Calibri" pitchFamily="34" charset="0"/>
              </a:rPr>
              <a:t>“have God”</a:t>
            </a:r>
            <a:r>
              <a:rPr lang="en-US" dirty="0">
                <a:effectLst>
                  <a:outerShdw blurRad="38100" dist="38100" dir="2700000" algn="tl">
                    <a:srgbClr val="000000">
                      <a:alpha val="43137"/>
                    </a:srgbClr>
                  </a:outerShdw>
                </a:effectLst>
                <a:latin typeface="Calibri" pitchFamily="34" charset="0"/>
                <a:cs typeface="Calibri" pitchFamily="34" charset="0"/>
              </a:rPr>
              <a:t>:  </a:t>
            </a:r>
            <a:r>
              <a:rPr lang="en-US" dirty="0">
                <a:solidFill>
                  <a:srgbClr val="FFFF00"/>
                </a:solidFill>
                <a:effectLst>
                  <a:outerShdw blurRad="38100" dist="38100" dir="2700000" algn="tl">
                    <a:srgbClr val="000000">
                      <a:alpha val="43137"/>
                    </a:srgbClr>
                  </a:outerShdw>
                </a:effectLst>
                <a:latin typeface="Calibri" pitchFamily="34" charset="0"/>
                <a:cs typeface="Calibri" pitchFamily="34" charset="0"/>
              </a:rPr>
              <a:t>2 Jn. 9</a:t>
            </a:r>
          </a:p>
          <a:p>
            <a:pPr marL="571500" indent="-534988">
              <a:spcBef>
                <a:spcPts val="0"/>
              </a:spcBef>
              <a:spcAft>
                <a:spcPts val="3000"/>
              </a:spcAft>
              <a:buClr>
                <a:srgbClr val="FFFF00"/>
              </a:buClr>
              <a:buSzPct val="100000"/>
              <a:buFont typeface="Wingdings 2" panose="05020102010507070707" pitchFamily="18" charset="2"/>
              <a:buChar char=""/>
            </a:pPr>
            <a:r>
              <a:rPr lang="en-US" dirty="0">
                <a:effectLst>
                  <a:outerShdw blurRad="38100" dist="38100" dir="2700000" algn="tl">
                    <a:srgbClr val="000000">
                      <a:alpha val="43137"/>
                    </a:srgbClr>
                  </a:outerShdw>
                </a:effectLst>
                <a:latin typeface="Calibri" pitchFamily="34" charset="0"/>
                <a:cs typeface="Calibri" pitchFamily="34" charset="0"/>
              </a:rPr>
              <a:t>Good intentions do not matter.  What matters is doing God’s will:  </a:t>
            </a:r>
            <a:r>
              <a:rPr lang="en-US" dirty="0">
                <a:solidFill>
                  <a:srgbClr val="FFFF00"/>
                </a:solidFill>
                <a:effectLst>
                  <a:outerShdw blurRad="38100" dist="38100" dir="2700000" algn="tl">
                    <a:srgbClr val="000000">
                      <a:alpha val="43137"/>
                    </a:srgbClr>
                  </a:outerShdw>
                </a:effectLst>
                <a:latin typeface="Calibri" pitchFamily="34" charset="0"/>
                <a:cs typeface="Calibri" pitchFamily="34" charset="0"/>
              </a:rPr>
              <a:t>Matt. 7:21-23</a:t>
            </a: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5</a:t>
            </a:fld>
            <a:endParaRPr lang="en-US" b="1" dirty="0">
              <a:solidFill>
                <a:schemeClr val="tx1"/>
              </a:solidFill>
            </a:endParaRPr>
          </a:p>
        </p:txBody>
      </p:sp>
    </p:spTree>
    <p:extLst>
      <p:ext uri="{BB962C8B-B14F-4D97-AF65-F5344CB8AC3E}">
        <p14:creationId xmlns:p14="http://schemas.microsoft.com/office/powerpoint/2010/main" val="3892145558"/>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1038"/>
                                        </p:tgtEl>
                                        <p:attrNameLst>
                                          <p:attrName>style.visibility</p:attrName>
                                        </p:attrNameLst>
                                      </p:cBhvr>
                                      <p:to>
                                        <p:strVal val="visible"/>
                                      </p:to>
                                    </p:set>
                                    <p:anim calcmode="lin" valueType="num">
                                      <p:cBhvr>
                                        <p:cTn id="19" dur="1000" fill="hold"/>
                                        <p:tgtEl>
                                          <p:spTgt spid="1038"/>
                                        </p:tgtEl>
                                        <p:attrNameLst>
                                          <p:attrName>ppt_w</p:attrName>
                                        </p:attrNameLst>
                                      </p:cBhvr>
                                      <p:tavLst>
                                        <p:tav tm="0">
                                          <p:val>
                                            <p:strVal val="#ppt_w+.3"/>
                                          </p:val>
                                        </p:tav>
                                        <p:tav tm="100000">
                                          <p:val>
                                            <p:strVal val="#ppt_w"/>
                                          </p:val>
                                        </p:tav>
                                      </p:tavLst>
                                    </p:anim>
                                    <p:anim calcmode="lin" valueType="num">
                                      <p:cBhvr>
                                        <p:cTn id="20" dur="1000" fill="hold"/>
                                        <p:tgtEl>
                                          <p:spTgt spid="1038"/>
                                        </p:tgtEl>
                                        <p:attrNameLst>
                                          <p:attrName>ppt_h</p:attrName>
                                        </p:attrNameLst>
                                      </p:cBhvr>
                                      <p:tavLst>
                                        <p:tav tm="0">
                                          <p:val>
                                            <p:strVal val="#ppt_h"/>
                                          </p:val>
                                        </p:tav>
                                        <p:tav tm="100000">
                                          <p:val>
                                            <p:strVal val="#ppt_h"/>
                                          </p:val>
                                        </p:tav>
                                      </p:tavLst>
                                    </p:anim>
                                    <p:animEffect transition="in" filter="fade">
                                      <p:cBhvr>
                                        <p:cTn id="21" dur="1000"/>
                                        <p:tgtEl>
                                          <p:spTgt spid="1038"/>
                                        </p:tgtEl>
                                      </p:cBhvr>
                                    </p:animEffec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50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grpId="0" nodeType="afterEffect">
                                  <p:stCondLst>
                                    <p:cond delay="60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800" b="1" dirty="0">
                <a:solidFill>
                  <a:schemeClr val="bg1"/>
                </a:solidFill>
                <a:effectLst>
                  <a:reflection blurRad="6350" stA="55000" endA="300" endPos="45500" dir="5400000" sy="-100000" algn="bl" rotWithShape="0"/>
                </a:effectLst>
              </a:rPr>
              <a:t>     </a:t>
            </a:r>
            <a:r>
              <a:rPr lang="en-US" sz="28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8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A new hermeneutic</a:t>
            </a:r>
            <a:endParaRPr lang="en-US" sz="28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The church is the </a:t>
            </a:r>
            <a:r>
              <a:rPr lang="en-US" sz="2800" i="1" dirty="0">
                <a:effectLst>
                  <a:outerShdw blurRad="38100" dist="38100" dir="2700000" algn="tl">
                    <a:srgbClr val="000000">
                      <a:alpha val="43137"/>
                    </a:srgbClr>
                  </a:outerShdw>
                </a:effectLst>
                <a:latin typeface="Calibri" pitchFamily="34" charset="0"/>
                <a:cs typeface="Calibri" pitchFamily="34" charset="0"/>
              </a:rPr>
              <a:t>“pillar and ground of the truth” </a:t>
            </a:r>
            <a:r>
              <a:rPr lang="en-US" sz="2800" dirty="0">
                <a:effectLst>
                  <a:outerShdw blurRad="38100" dist="38100" dir="2700000" algn="tl">
                    <a:srgbClr val="000000">
                      <a:alpha val="43137"/>
                    </a:srgbClr>
                  </a:outerShdw>
                </a:effectLst>
                <a:latin typeface="Calibri" pitchFamily="34" charset="0"/>
                <a:cs typeface="Calibri" pitchFamily="34" charset="0"/>
              </a:rPr>
              <a:t>with a divine, not human, mission: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1 Tim. 3:15; Mk. 16:15; 1 Thess. 1:8; 2 Jn. 9</a:t>
            </a:r>
          </a:p>
          <a:p>
            <a:pPr marL="571500" indent="-534988">
              <a:spcBef>
                <a:spcPts val="0"/>
              </a:spcBef>
              <a:spcAft>
                <a:spcPts val="900"/>
              </a:spcAft>
              <a:buClr>
                <a:srgbClr val="FFFF00"/>
              </a:buClr>
              <a:buSzPct val="100000"/>
              <a:buFont typeface="Wingdings 2" panose="05020102010507070707" pitchFamily="18" charset="2"/>
              <a:buChar char=""/>
            </a:pPr>
            <a:r>
              <a:rPr lang="en-US" sz="2800" i="1" dirty="0">
                <a:effectLst>
                  <a:outerShdw blurRad="38100" dist="38100" dir="2700000" algn="tl">
                    <a:srgbClr val="000000">
                      <a:alpha val="43137"/>
                    </a:srgbClr>
                  </a:outerShdw>
                </a:effectLst>
                <a:latin typeface="Calibri" pitchFamily="34" charset="0"/>
                <a:cs typeface="Calibri" pitchFamily="34" charset="0"/>
              </a:rPr>
              <a:t>Hermeneutic</a:t>
            </a:r>
            <a:r>
              <a:rPr lang="en-US" sz="2800" dirty="0">
                <a:effectLst>
                  <a:outerShdw blurRad="38100" dist="38100" dir="2700000" algn="tl">
                    <a:srgbClr val="000000">
                      <a:alpha val="43137"/>
                    </a:srgbClr>
                  </a:outerShdw>
                </a:effectLst>
                <a:latin typeface="Calibri" pitchFamily="34" charset="0"/>
                <a:cs typeface="Calibri" pitchFamily="34" charset="0"/>
              </a:rPr>
              <a:t>:  the principles one uses to interpret and apply the Bible.</a:t>
            </a:r>
            <a:endPar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Using the proper hermeneutic is essential to correctly establish Bible authority:  </a:t>
            </a:r>
            <a:r>
              <a:rPr lang="en-US" sz="2800" dirty="0">
                <a:solidFill>
                  <a:srgbClr val="FFFF00"/>
                </a:solidFill>
                <a:effectLst>
                  <a:outerShdw blurRad="38100" dist="38100" dir="2700000" algn="tl">
                    <a:srgbClr val="000000">
                      <a:alpha val="43137"/>
                    </a:srgbClr>
                  </a:outerShdw>
                </a:effectLst>
                <a:latin typeface="Calibri" pitchFamily="34" charset="0"/>
              </a:rPr>
              <a:t>2 Tim. 2:15</a:t>
            </a:r>
          </a:p>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Only two sources of authority:  </a:t>
            </a:r>
            <a:r>
              <a:rPr lang="en-US" sz="2800" dirty="0">
                <a:solidFill>
                  <a:srgbClr val="FFFF00"/>
                </a:solidFill>
                <a:effectLst>
                  <a:outerShdw blurRad="38100" dist="38100" dir="2700000" algn="tl">
                    <a:srgbClr val="000000">
                      <a:alpha val="43137"/>
                    </a:srgbClr>
                  </a:outerShdw>
                </a:effectLst>
                <a:latin typeface="Calibri" pitchFamily="34" charset="0"/>
              </a:rPr>
              <a:t>Matt. 21:23-27</a:t>
            </a:r>
          </a:p>
          <a:p>
            <a:pPr marL="1192213" indent="-534988">
              <a:spcBef>
                <a:spcPts val="0"/>
              </a:spcBef>
              <a:spcAft>
                <a:spcPts val="900"/>
              </a:spcAft>
              <a:buClr>
                <a:srgbClr val="FFFF00"/>
              </a:buClr>
              <a:buSzPct val="100000"/>
              <a:buFont typeface="Wingdings 2" panose="05020102010507070707" pitchFamily="18" charset="2"/>
              <a:buChar char="R"/>
            </a:pPr>
            <a:r>
              <a:rPr lang="en-US" sz="2800" i="1" u="sng" dirty="0">
                <a:effectLst>
                  <a:outerShdw blurRad="38100" dist="38100" dir="2700000" algn="tl">
                    <a:srgbClr val="000000">
                      <a:alpha val="43137"/>
                    </a:srgbClr>
                  </a:outerShdw>
                </a:effectLst>
                <a:latin typeface="Calibri" pitchFamily="34" charset="0"/>
              </a:rPr>
              <a:t>Heaven</a:t>
            </a:r>
            <a:r>
              <a:rPr lang="en-US" sz="2800" dirty="0">
                <a:effectLst>
                  <a:outerShdw blurRad="38100" dist="38100" dir="2700000" algn="tl">
                    <a:srgbClr val="000000">
                      <a:alpha val="43137"/>
                    </a:srgbClr>
                  </a:outerShdw>
                </a:effectLst>
                <a:latin typeface="Calibri" pitchFamily="34" charset="0"/>
              </a:rPr>
              <a:t>:  </a:t>
            </a:r>
            <a:r>
              <a:rPr lang="en-US" sz="2800" dirty="0">
                <a:solidFill>
                  <a:srgbClr val="FFFF00"/>
                </a:solidFill>
                <a:effectLst>
                  <a:outerShdw blurRad="38100" dist="38100" dir="2700000" algn="tl">
                    <a:srgbClr val="000000">
                      <a:alpha val="43137"/>
                    </a:srgbClr>
                  </a:outerShdw>
                </a:effectLst>
                <a:latin typeface="Calibri" pitchFamily="34" charset="0"/>
              </a:rPr>
              <a:t>Matt. 28:18-20; Col. 3:17; 1 Pet. 4:11</a:t>
            </a:r>
          </a:p>
          <a:p>
            <a:pPr marL="1192213" indent="-534988">
              <a:spcBef>
                <a:spcPts val="0"/>
              </a:spcBef>
              <a:spcAft>
                <a:spcPts val="900"/>
              </a:spcAft>
              <a:buClr>
                <a:srgbClr val="FFFF00"/>
              </a:buClr>
              <a:buSzPct val="100000"/>
              <a:buFont typeface="Wingdings 2" panose="05020102010507070707" pitchFamily="18" charset="2"/>
              <a:buChar char=""/>
            </a:pPr>
            <a:r>
              <a:rPr lang="en-US" sz="2800" i="1" u="sng" dirty="0">
                <a:effectLst>
                  <a:outerShdw blurRad="38100" dist="38100" dir="2700000" algn="tl">
                    <a:srgbClr val="000000">
                      <a:alpha val="43137"/>
                    </a:srgbClr>
                  </a:outerShdw>
                </a:effectLst>
                <a:latin typeface="Calibri" pitchFamily="34" charset="0"/>
              </a:rPr>
              <a:t>Men</a:t>
            </a:r>
            <a:r>
              <a:rPr lang="en-US" sz="2800" dirty="0">
                <a:effectLst>
                  <a:outerShdw blurRad="38100" dist="38100" dir="2700000" algn="tl">
                    <a:srgbClr val="000000">
                      <a:alpha val="43137"/>
                    </a:srgbClr>
                  </a:outerShdw>
                </a:effectLst>
                <a:latin typeface="Calibri" pitchFamily="34" charset="0"/>
              </a:rPr>
              <a:t>:  </a:t>
            </a:r>
            <a:r>
              <a:rPr lang="en-US" sz="2800" dirty="0">
                <a:solidFill>
                  <a:srgbClr val="FFFF00"/>
                </a:solidFill>
                <a:effectLst>
                  <a:outerShdw blurRad="38100" dist="38100" dir="2700000" algn="tl">
                    <a:srgbClr val="000000">
                      <a:alpha val="43137"/>
                    </a:srgbClr>
                  </a:outerShdw>
                </a:effectLst>
                <a:latin typeface="Calibri" pitchFamily="34" charset="0"/>
              </a:rPr>
              <a:t>Matt. 15:9; Jer. 10:23; Prov. 14:12; Matt. 4:4</a:t>
            </a:r>
            <a:endParaRPr lang="en-US" sz="2800"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6</a:t>
            </a:fld>
            <a:endParaRPr lang="en-US" b="1" dirty="0">
              <a:solidFill>
                <a:schemeClr val="tx1"/>
              </a:solidFill>
            </a:endParaRPr>
          </a:p>
        </p:txBody>
      </p:sp>
    </p:spTree>
    <p:extLst>
      <p:ext uri="{BB962C8B-B14F-4D97-AF65-F5344CB8AC3E}">
        <p14:creationId xmlns:p14="http://schemas.microsoft.com/office/powerpoint/2010/main" val="2536654317"/>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50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40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par>
                          <p:cTn id="37" fill="hold">
                            <p:stCondLst>
                              <p:cond delay="900"/>
                            </p:stCondLst>
                            <p:childTnLst>
                              <p:par>
                                <p:cTn id="38" presetID="1" presetClass="entr" presetSubtype="0" fill="hold" grpId="0" nodeType="afterEffect">
                                  <p:stCondLst>
                                    <p:cond delay="50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800" b="1" dirty="0">
                <a:solidFill>
                  <a:schemeClr val="bg1"/>
                </a:solidFill>
                <a:effectLst>
                  <a:reflection blurRad="6350" stA="55000" endA="300" endPos="45500" dir="5400000" sy="-100000" algn="bl" rotWithShape="0"/>
                </a:effectLst>
              </a:rPr>
              <a:t>     </a:t>
            </a:r>
            <a:r>
              <a:rPr lang="en-US" sz="28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8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A new hermeneutic</a:t>
            </a:r>
            <a:endParaRPr lang="en-US" sz="28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Not important?  Just ask…</a:t>
            </a:r>
            <a:endParaRPr lang="en-US" sz="3600" dirty="0">
              <a:solidFill>
                <a:srgbClr val="FFFF00"/>
              </a:solidFill>
              <a:effectLst>
                <a:outerShdw blurRad="38100" dist="38100" dir="2700000" algn="tl">
                  <a:srgbClr val="000000">
                    <a:alpha val="43137"/>
                  </a:srgbClr>
                </a:outerShdw>
              </a:effectLst>
              <a:latin typeface="Calibri" pitchFamily="34" charset="0"/>
            </a:endParaRPr>
          </a:p>
          <a:p>
            <a:pPr marL="1228725" indent="-571500">
              <a:spcBef>
                <a:spcPts val="0"/>
              </a:spcBef>
              <a:spcAft>
                <a:spcPts val="2400"/>
              </a:spcAft>
              <a:buClr>
                <a:srgbClr val="FFFF00"/>
              </a:buClr>
              <a:buSzPct val="100000"/>
              <a:buFont typeface="Wingdings 2" panose="05020102010507070707" pitchFamily="18" charset="2"/>
              <a:buChar char="Q"/>
            </a:pPr>
            <a:r>
              <a:rPr lang="en-US" sz="3600" i="1" u="sng" dirty="0" err="1">
                <a:effectLst>
                  <a:outerShdw blurRad="38100" dist="38100" dir="2700000" algn="tl">
                    <a:srgbClr val="000000">
                      <a:alpha val="43137"/>
                    </a:srgbClr>
                  </a:outerShdw>
                </a:effectLst>
                <a:latin typeface="Calibri" pitchFamily="34" charset="0"/>
              </a:rPr>
              <a:t>Nadab</a:t>
            </a:r>
            <a:r>
              <a:rPr lang="en-US" sz="3600" i="1" u="sng" dirty="0">
                <a:effectLst>
                  <a:outerShdw blurRad="38100" dist="38100" dir="2700000" algn="tl">
                    <a:srgbClr val="000000">
                      <a:alpha val="43137"/>
                    </a:srgbClr>
                  </a:outerShdw>
                </a:effectLst>
                <a:latin typeface="Calibri" pitchFamily="34" charset="0"/>
              </a:rPr>
              <a:t> &amp; </a:t>
            </a:r>
            <a:r>
              <a:rPr lang="en-US" sz="3600" i="1" u="sng" dirty="0" err="1">
                <a:effectLst>
                  <a:outerShdw blurRad="38100" dist="38100" dir="2700000" algn="tl">
                    <a:srgbClr val="000000">
                      <a:alpha val="43137"/>
                    </a:srgbClr>
                  </a:outerShdw>
                </a:effectLst>
                <a:latin typeface="Calibri" pitchFamily="34" charset="0"/>
              </a:rPr>
              <a:t>Abihu</a:t>
            </a:r>
            <a:r>
              <a:rPr lang="en-US" sz="3600" dirty="0">
                <a:effectLst>
                  <a:outerShdw blurRad="38100" dist="38100" dir="2700000" algn="tl">
                    <a:srgbClr val="000000">
                      <a:alpha val="43137"/>
                    </a:srgbClr>
                  </a:outerShdw>
                </a:effectLst>
                <a:latin typeface="Calibri" pitchFamily="34" charset="0"/>
              </a:rPr>
              <a:t>:  </a:t>
            </a:r>
            <a:r>
              <a:rPr lang="en-US" sz="3600" dirty="0">
                <a:solidFill>
                  <a:srgbClr val="FFFF00"/>
                </a:solidFill>
                <a:effectLst>
                  <a:outerShdw blurRad="38100" dist="38100" dir="2700000" algn="tl">
                    <a:srgbClr val="000000">
                      <a:alpha val="43137"/>
                    </a:srgbClr>
                  </a:outerShdw>
                </a:effectLst>
                <a:latin typeface="Calibri" pitchFamily="34" charset="0"/>
              </a:rPr>
              <a:t>Lev. 10:1-2; 16:12</a:t>
            </a:r>
          </a:p>
          <a:p>
            <a:pPr marL="1192213" indent="-534988">
              <a:spcBef>
                <a:spcPts val="0"/>
              </a:spcBef>
              <a:spcAft>
                <a:spcPts val="2400"/>
              </a:spcAft>
              <a:buClr>
                <a:srgbClr val="FFFF00"/>
              </a:buClr>
              <a:buSzPct val="100000"/>
              <a:buFont typeface="Wingdings 2" panose="05020102010507070707" pitchFamily="18" charset="2"/>
              <a:buChar char=""/>
            </a:pPr>
            <a:r>
              <a:rPr lang="en-US" sz="3600" i="1" u="sng" dirty="0" err="1">
                <a:effectLst>
                  <a:outerShdw blurRad="38100" dist="38100" dir="2700000" algn="tl">
                    <a:srgbClr val="000000">
                      <a:alpha val="43137"/>
                    </a:srgbClr>
                  </a:outerShdw>
                </a:effectLst>
                <a:latin typeface="Calibri" pitchFamily="34" charset="0"/>
              </a:rPr>
              <a:t>Uzzah</a:t>
            </a:r>
            <a:r>
              <a:rPr lang="en-US" sz="3600" dirty="0">
                <a:effectLst>
                  <a:outerShdw blurRad="38100" dist="38100" dir="2700000" algn="tl">
                    <a:srgbClr val="000000">
                      <a:alpha val="43137"/>
                    </a:srgbClr>
                  </a:outerShdw>
                </a:effectLst>
                <a:latin typeface="Calibri" pitchFamily="34" charset="0"/>
              </a:rPr>
              <a:t>:  </a:t>
            </a:r>
            <a:r>
              <a:rPr lang="en-US" sz="3600" dirty="0">
                <a:solidFill>
                  <a:srgbClr val="FFFF00"/>
                </a:solidFill>
                <a:effectLst>
                  <a:outerShdw blurRad="38100" dist="38100" dir="2700000" algn="tl">
                    <a:srgbClr val="000000">
                      <a:alpha val="43137"/>
                    </a:srgbClr>
                  </a:outerShdw>
                </a:effectLst>
                <a:latin typeface="Calibri" pitchFamily="34" charset="0"/>
              </a:rPr>
              <a:t>2 Sam. 6:6-7; Ex. 37:1-9; Num. 4:1-15; 1 Chron. 15:13</a:t>
            </a:r>
          </a:p>
          <a:p>
            <a:pPr marL="1192213" indent="-534988">
              <a:spcBef>
                <a:spcPts val="0"/>
              </a:spcBef>
              <a:spcAft>
                <a:spcPts val="2400"/>
              </a:spcAft>
              <a:buClr>
                <a:srgbClr val="FFFF00"/>
              </a:buClr>
              <a:buSzPct val="100000"/>
              <a:buFont typeface="Wingdings 2" panose="05020102010507070707" pitchFamily="18" charset="2"/>
              <a:buChar char=""/>
            </a:pPr>
            <a:r>
              <a:rPr lang="en-US" sz="3600" i="1" u="sng" dirty="0">
                <a:effectLst>
                  <a:outerShdw blurRad="38100" dist="38100" dir="2700000" algn="tl">
                    <a:srgbClr val="000000">
                      <a:alpha val="43137"/>
                    </a:srgbClr>
                  </a:outerShdw>
                </a:effectLst>
                <a:latin typeface="Calibri" pitchFamily="34" charset="0"/>
              </a:rPr>
              <a:t>Moses</a:t>
            </a:r>
            <a:r>
              <a:rPr lang="en-US" sz="3600" dirty="0">
                <a:effectLst>
                  <a:outerShdw blurRad="38100" dist="38100" dir="2700000" algn="tl">
                    <a:srgbClr val="000000">
                      <a:alpha val="43137"/>
                    </a:srgbClr>
                  </a:outerShdw>
                </a:effectLst>
                <a:latin typeface="Calibri" pitchFamily="34" charset="0"/>
              </a:rPr>
              <a:t>:</a:t>
            </a:r>
            <a:r>
              <a:rPr lang="en-US" sz="3600" dirty="0">
                <a:solidFill>
                  <a:srgbClr val="FFFF00"/>
                </a:solidFill>
                <a:effectLst>
                  <a:outerShdw blurRad="38100" dist="38100" dir="2700000" algn="tl">
                    <a:srgbClr val="000000">
                      <a:alpha val="43137"/>
                    </a:srgbClr>
                  </a:outerShdw>
                </a:effectLst>
                <a:latin typeface="Calibri" pitchFamily="34" charset="0"/>
              </a:rPr>
              <a:t>  Num. 20:8, 12</a:t>
            </a:r>
          </a:p>
          <a:p>
            <a:pPr marL="1192213" indent="-534988">
              <a:spcBef>
                <a:spcPts val="0"/>
              </a:spcBef>
              <a:spcAft>
                <a:spcPts val="2400"/>
              </a:spcAft>
              <a:buClr>
                <a:srgbClr val="FFFF00"/>
              </a:buClr>
              <a:buSzPct val="100000"/>
              <a:buFont typeface="Wingdings 2" panose="05020102010507070707" pitchFamily="18" charset="2"/>
              <a:buChar char=""/>
            </a:pPr>
            <a:r>
              <a:rPr lang="en-US" sz="3600" i="1" u="sng" dirty="0">
                <a:effectLst>
                  <a:outerShdw blurRad="38100" dist="38100" dir="2700000" algn="tl">
                    <a:srgbClr val="000000">
                      <a:alpha val="43137"/>
                    </a:srgbClr>
                  </a:outerShdw>
                </a:effectLst>
                <a:latin typeface="Calibri" pitchFamily="34" charset="0"/>
              </a:rPr>
              <a:t>Judaizers</a:t>
            </a:r>
            <a:r>
              <a:rPr lang="en-US" sz="3600" dirty="0">
                <a:effectLst>
                  <a:outerShdw blurRad="38100" dist="38100" dir="2700000" algn="tl">
                    <a:srgbClr val="000000">
                      <a:alpha val="43137"/>
                    </a:srgbClr>
                  </a:outerShdw>
                </a:effectLst>
                <a:latin typeface="Calibri" pitchFamily="34" charset="0"/>
              </a:rPr>
              <a:t>:</a:t>
            </a:r>
            <a:r>
              <a:rPr lang="en-US" sz="3600" dirty="0">
                <a:solidFill>
                  <a:srgbClr val="FFFF00"/>
                </a:solidFill>
                <a:effectLst>
                  <a:outerShdw blurRad="38100" dist="38100" dir="2700000" algn="tl">
                    <a:srgbClr val="000000">
                      <a:alpha val="43137"/>
                    </a:srgbClr>
                  </a:outerShdw>
                </a:effectLst>
                <a:latin typeface="Calibri" pitchFamily="34" charset="0"/>
              </a:rPr>
              <a:t>  Gal. 5:4</a:t>
            </a:r>
            <a:endParaRPr lang="en-US" sz="3600"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7</a:t>
            </a:fld>
            <a:endParaRPr lang="en-US" b="1" dirty="0">
              <a:solidFill>
                <a:schemeClr val="tx1"/>
              </a:solidFill>
            </a:endParaRPr>
          </a:p>
        </p:txBody>
      </p:sp>
    </p:spTree>
    <p:extLst>
      <p:ext uri="{BB962C8B-B14F-4D97-AF65-F5344CB8AC3E}">
        <p14:creationId xmlns:p14="http://schemas.microsoft.com/office/powerpoint/2010/main" val="3591198831"/>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4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900"/>
                            </p:stCondLst>
                            <p:childTnLst>
                              <p:par>
                                <p:cTn id="28" presetID="1" presetClass="entr" presetSubtype="0" fill="hold" grpId="0" nodeType="afterEffect">
                                  <p:stCondLst>
                                    <p:cond delay="5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400"/>
                            </p:stCondLst>
                            <p:childTnLst>
                              <p:par>
                                <p:cTn id="31" presetID="1" presetClass="entr" presetSubtype="0" fill="hold" grpId="0" nodeType="afterEffect">
                                  <p:stCondLst>
                                    <p:cond delay="3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3700"/>
                            </p:stCondLst>
                            <p:childTnLst>
                              <p:par>
                                <p:cTn id="34" presetID="1" presetClass="entr" presetSubtype="0" fill="hold" grpId="0" nodeType="afterEffect">
                                  <p:stCondLst>
                                    <p:cond delay="3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800" b="1" dirty="0">
                <a:solidFill>
                  <a:schemeClr val="bg1"/>
                </a:solidFill>
                <a:effectLst>
                  <a:reflection blurRad="6350" stA="55000" endA="300" endPos="45500" dir="5400000" sy="-100000" algn="bl" rotWithShape="0"/>
                </a:effectLst>
              </a:rPr>
              <a:t>     </a:t>
            </a:r>
            <a:r>
              <a:rPr lang="en-US" sz="28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8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A new hermeneutic</a:t>
            </a:r>
            <a:endParaRPr lang="en-US" sz="28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24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Bible authority established by the following hermeneutic:</a:t>
            </a:r>
            <a:endParaRPr lang="en-US" sz="3600" dirty="0">
              <a:solidFill>
                <a:srgbClr val="FFFF00"/>
              </a:solidFill>
              <a:effectLst>
                <a:outerShdw blurRad="38100" dist="38100" dir="2700000" algn="tl">
                  <a:srgbClr val="000000">
                    <a:alpha val="43137"/>
                  </a:srgbClr>
                </a:outerShdw>
              </a:effectLst>
              <a:latin typeface="Calibri" pitchFamily="34" charset="0"/>
            </a:endParaRPr>
          </a:p>
          <a:p>
            <a:pPr marL="1228725" indent="-571500">
              <a:spcBef>
                <a:spcPts val="0"/>
              </a:spcBef>
              <a:spcAft>
                <a:spcPts val="2400"/>
              </a:spcAft>
              <a:buClr>
                <a:srgbClr val="FFFF00"/>
              </a:buClr>
              <a:buSzPct val="100000"/>
              <a:buFont typeface="Wingdings 2" panose="05020102010507070707" pitchFamily="18" charset="2"/>
              <a:buChar char="R"/>
            </a:pPr>
            <a:r>
              <a:rPr lang="en-US" sz="3400" i="1" u="sng" dirty="0">
                <a:effectLst>
                  <a:outerShdw blurRad="38100" dist="38100" dir="2700000" algn="tl">
                    <a:srgbClr val="000000">
                      <a:alpha val="43137"/>
                    </a:srgbClr>
                  </a:outerShdw>
                </a:effectLst>
                <a:latin typeface="Calibri" pitchFamily="34" charset="0"/>
              </a:rPr>
              <a:t>Direct command</a:t>
            </a:r>
            <a:r>
              <a:rPr lang="en-US" sz="3400" dirty="0">
                <a:effectLst>
                  <a:outerShdw blurRad="38100" dist="38100" dir="2700000" algn="tl">
                    <a:srgbClr val="000000">
                      <a:alpha val="43137"/>
                    </a:srgbClr>
                  </a:outerShdw>
                </a:effectLst>
                <a:latin typeface="Calibri" pitchFamily="34" charset="0"/>
              </a:rPr>
              <a:t>:  </a:t>
            </a:r>
            <a:r>
              <a:rPr lang="en-US" sz="3400" dirty="0">
                <a:solidFill>
                  <a:srgbClr val="FFFF00"/>
                </a:solidFill>
                <a:effectLst>
                  <a:outerShdw blurRad="38100" dist="38100" dir="2700000" algn="tl">
                    <a:srgbClr val="000000">
                      <a:alpha val="43137"/>
                    </a:srgbClr>
                  </a:outerShdw>
                </a:effectLst>
                <a:latin typeface="Calibri" pitchFamily="34" charset="0"/>
              </a:rPr>
              <a:t>Acts 15:13-20</a:t>
            </a:r>
          </a:p>
          <a:p>
            <a:pPr marL="1192213" indent="-534988">
              <a:spcBef>
                <a:spcPts val="0"/>
              </a:spcBef>
              <a:spcAft>
                <a:spcPts val="2400"/>
              </a:spcAft>
              <a:buClr>
                <a:srgbClr val="FFFF00"/>
              </a:buClr>
              <a:buSzPct val="100000"/>
              <a:buFont typeface="Wingdings 2" panose="05020102010507070707" pitchFamily="18" charset="2"/>
              <a:buChar char="R"/>
            </a:pPr>
            <a:r>
              <a:rPr lang="en-US" sz="3400" i="1" u="sng" dirty="0">
                <a:effectLst>
                  <a:outerShdw blurRad="38100" dist="38100" dir="2700000" algn="tl">
                    <a:srgbClr val="000000">
                      <a:alpha val="43137"/>
                    </a:srgbClr>
                  </a:outerShdw>
                </a:effectLst>
                <a:latin typeface="Calibri" pitchFamily="34" charset="0"/>
              </a:rPr>
              <a:t>Approved example</a:t>
            </a:r>
            <a:r>
              <a:rPr lang="en-US" sz="3400" dirty="0">
                <a:effectLst>
                  <a:outerShdw blurRad="38100" dist="38100" dir="2700000" algn="tl">
                    <a:srgbClr val="000000">
                      <a:alpha val="43137"/>
                    </a:srgbClr>
                  </a:outerShdw>
                </a:effectLst>
                <a:latin typeface="Calibri" pitchFamily="34" charset="0"/>
              </a:rPr>
              <a:t>:  </a:t>
            </a:r>
            <a:r>
              <a:rPr lang="en-US" sz="3400" dirty="0">
                <a:solidFill>
                  <a:srgbClr val="FFFF00"/>
                </a:solidFill>
                <a:effectLst>
                  <a:outerShdw blurRad="38100" dist="38100" dir="2700000" algn="tl">
                    <a:srgbClr val="000000">
                      <a:alpha val="43137"/>
                    </a:srgbClr>
                  </a:outerShdw>
                </a:effectLst>
                <a:latin typeface="Calibri" pitchFamily="34" charset="0"/>
              </a:rPr>
              <a:t>Acts 15:12</a:t>
            </a:r>
          </a:p>
          <a:p>
            <a:pPr marL="1192213" indent="-534988">
              <a:spcBef>
                <a:spcPts val="0"/>
              </a:spcBef>
              <a:spcAft>
                <a:spcPts val="2400"/>
              </a:spcAft>
              <a:buClr>
                <a:srgbClr val="FFFF00"/>
              </a:buClr>
              <a:buSzPct val="100000"/>
              <a:buFont typeface="Wingdings 2" panose="05020102010507070707" pitchFamily="18" charset="2"/>
              <a:buChar char="R"/>
            </a:pPr>
            <a:r>
              <a:rPr lang="en-US" sz="3400" i="1" u="sng" dirty="0">
                <a:effectLst>
                  <a:outerShdw blurRad="38100" dist="38100" dir="2700000" algn="tl">
                    <a:srgbClr val="000000">
                      <a:alpha val="43137"/>
                    </a:srgbClr>
                  </a:outerShdw>
                </a:effectLst>
                <a:latin typeface="Calibri" pitchFamily="34" charset="0"/>
              </a:rPr>
              <a:t>Necessary conclusion</a:t>
            </a:r>
            <a:r>
              <a:rPr lang="en-US" sz="3400" dirty="0">
                <a:effectLst>
                  <a:outerShdw blurRad="38100" dist="38100" dir="2700000" algn="tl">
                    <a:srgbClr val="000000">
                      <a:alpha val="43137"/>
                    </a:srgbClr>
                  </a:outerShdw>
                </a:effectLst>
                <a:latin typeface="Calibri" pitchFamily="34" charset="0"/>
              </a:rPr>
              <a:t>:</a:t>
            </a:r>
            <a:r>
              <a:rPr lang="en-US" sz="3400" dirty="0">
                <a:solidFill>
                  <a:srgbClr val="FFFF00"/>
                </a:solidFill>
                <a:effectLst>
                  <a:outerShdw blurRad="38100" dist="38100" dir="2700000" algn="tl">
                    <a:srgbClr val="000000">
                      <a:alpha val="43137"/>
                    </a:srgbClr>
                  </a:outerShdw>
                </a:effectLst>
                <a:latin typeface="Calibri" pitchFamily="34" charset="0"/>
              </a:rPr>
              <a:t>  Acts 15:8-11</a:t>
            </a:r>
          </a:p>
          <a:p>
            <a:pPr marL="1192213" indent="-534988">
              <a:spcBef>
                <a:spcPts val="0"/>
              </a:spcBef>
              <a:spcAft>
                <a:spcPts val="2400"/>
              </a:spcAft>
              <a:buClr>
                <a:srgbClr val="FFFF00"/>
              </a:buClr>
              <a:buSzPct val="100000"/>
              <a:buFont typeface="Wingdings 2" panose="05020102010507070707" pitchFamily="18" charset="2"/>
              <a:buChar char="R"/>
            </a:pPr>
            <a:r>
              <a:rPr lang="en-US" sz="3400" i="1" u="sng" dirty="0">
                <a:effectLst>
                  <a:outerShdw blurRad="38100" dist="38100" dir="2700000" algn="tl">
                    <a:srgbClr val="000000">
                      <a:alpha val="43137"/>
                    </a:srgbClr>
                  </a:outerShdw>
                </a:effectLst>
                <a:latin typeface="Calibri" pitchFamily="34" charset="0"/>
              </a:rPr>
              <a:t>Silence of the Scriptures</a:t>
            </a:r>
            <a:r>
              <a:rPr lang="en-US" sz="3400" dirty="0">
                <a:effectLst>
                  <a:outerShdw blurRad="38100" dist="38100" dir="2700000" algn="tl">
                    <a:srgbClr val="000000">
                      <a:alpha val="43137"/>
                    </a:srgbClr>
                  </a:outerShdw>
                </a:effectLst>
                <a:latin typeface="Calibri" pitchFamily="34" charset="0"/>
              </a:rPr>
              <a:t>:</a:t>
            </a:r>
            <a:r>
              <a:rPr lang="en-US" sz="3400" dirty="0">
                <a:solidFill>
                  <a:srgbClr val="FFFF00"/>
                </a:solidFill>
                <a:effectLst>
                  <a:outerShdw blurRad="38100" dist="38100" dir="2700000" algn="tl">
                    <a:srgbClr val="000000">
                      <a:alpha val="43137"/>
                    </a:srgbClr>
                  </a:outerShdw>
                </a:effectLst>
                <a:latin typeface="Calibri" pitchFamily="34" charset="0"/>
              </a:rPr>
              <a:t>  Heb. 7:12-14</a:t>
            </a:r>
            <a:endParaRPr lang="en-US" sz="3400"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8</a:t>
            </a:fld>
            <a:endParaRPr lang="en-US" b="1" dirty="0">
              <a:solidFill>
                <a:schemeClr val="tx1"/>
              </a:solidFill>
            </a:endParaRPr>
          </a:p>
        </p:txBody>
      </p:sp>
      <p:sp>
        <p:nvSpPr>
          <p:cNvPr id="6" name="Rectangle: Rounded Corners 5"/>
          <p:cNvSpPr/>
          <p:nvPr/>
        </p:nvSpPr>
        <p:spPr>
          <a:xfrm>
            <a:off x="417076" y="1498797"/>
            <a:ext cx="8310276" cy="4517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rgbClr val="FFFF00"/>
                </a:solidFill>
              </a:rPr>
              <a:t>We must be content with what the Lord says!</a:t>
            </a:r>
          </a:p>
          <a:p>
            <a:pPr algn="ctr"/>
            <a:endParaRPr lang="en-US" sz="1600" i="1" dirty="0">
              <a:solidFill>
                <a:srgbClr val="FFFF00"/>
              </a:solidFill>
            </a:endParaRPr>
          </a:p>
          <a:p>
            <a:pPr algn="ctr"/>
            <a:r>
              <a:rPr lang="en-US" sz="4400" i="1" dirty="0"/>
              <a:t>1 Peter 4:11</a:t>
            </a:r>
          </a:p>
          <a:p>
            <a:pPr algn="ctr"/>
            <a:r>
              <a:rPr lang="en-US" sz="4400" i="1" dirty="0"/>
              <a:t>(cf. Gal. 1:6-9; Rev. 22:18-19)</a:t>
            </a:r>
          </a:p>
          <a:p>
            <a:pPr algn="ctr"/>
            <a:endParaRPr lang="en-US" sz="1600" i="1" dirty="0"/>
          </a:p>
          <a:p>
            <a:pPr algn="ctr"/>
            <a:r>
              <a:rPr lang="en-US" sz="4400" i="1" dirty="0">
                <a:solidFill>
                  <a:srgbClr val="FFFF00"/>
                </a:solidFill>
              </a:rPr>
              <a:t>1 Corinthians 2:9-10</a:t>
            </a:r>
            <a:endParaRPr lang="en-US" sz="4800" b="1" i="1" dirty="0">
              <a:solidFill>
                <a:srgbClr val="FFFF00"/>
              </a:solidFill>
            </a:endParaRPr>
          </a:p>
        </p:txBody>
      </p:sp>
    </p:spTree>
    <p:extLst>
      <p:ext uri="{BB962C8B-B14F-4D97-AF65-F5344CB8AC3E}">
        <p14:creationId xmlns:p14="http://schemas.microsoft.com/office/powerpoint/2010/main" val="4064407588"/>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4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400"/>
                            </p:stCondLst>
                            <p:childTnLst>
                              <p:par>
                                <p:cTn id="31" presetID="1" presetClass="entr" presetSubtype="0" fill="hold" grpId="0" nodeType="afterEffect">
                                  <p:stCondLst>
                                    <p:cond delay="5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3900"/>
                            </p:stCondLst>
                            <p:childTnLst>
                              <p:par>
                                <p:cTn id="34" presetID="1" presetClass="entr" presetSubtype="0" fill="hold" grpId="0" nodeType="afterEffect">
                                  <p:stCondLst>
                                    <p:cond delay="4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dissolve">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800" b="1" dirty="0">
                <a:solidFill>
                  <a:schemeClr val="bg1"/>
                </a:solidFill>
                <a:effectLst>
                  <a:reflection blurRad="6350" stA="55000" endA="300" endPos="45500" dir="5400000" sy="-100000" algn="bl" rotWithShape="0"/>
                </a:effectLst>
              </a:rPr>
              <a:t>     </a:t>
            </a:r>
            <a:r>
              <a:rPr lang="en-US" sz="28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8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A missionary society</a:t>
            </a:r>
            <a:endParaRPr lang="en-US" sz="28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71600"/>
            <a:ext cx="9144000" cy="5334000"/>
          </a:xfrm>
        </p:spPr>
        <p:txBody>
          <a:bodyPr>
            <a:noAutofit/>
          </a:bodyPr>
          <a:lstStyle/>
          <a:p>
            <a:pPr marL="571500" indent="-534988">
              <a:spcBef>
                <a:spcPts val="0"/>
              </a:spcBef>
              <a:spcAft>
                <a:spcPts val="3000"/>
              </a:spcAft>
              <a:buClr>
                <a:srgbClr val="FFFF00"/>
              </a:buClr>
              <a:buSzPct val="100000"/>
              <a:buFont typeface="Wingdings 2" panose="05020102010507070707" pitchFamily="18" charset="2"/>
              <a:buChar char=""/>
            </a:pPr>
            <a:r>
              <a:rPr lang="en-US" sz="3200" i="1" dirty="0">
                <a:effectLst>
                  <a:outerShdw blurRad="38100" dist="38100" dir="2700000" algn="tl">
                    <a:srgbClr val="000000">
                      <a:alpha val="43137"/>
                    </a:srgbClr>
                  </a:outerShdw>
                </a:effectLst>
                <a:latin typeface="Calibri" pitchFamily="34" charset="0"/>
                <a:cs typeface="Calibri" pitchFamily="34" charset="0"/>
              </a:rPr>
              <a:t>American Christian Missionary Society </a:t>
            </a:r>
            <a:r>
              <a:rPr lang="en-US" sz="3200" dirty="0">
                <a:effectLst>
                  <a:outerShdw blurRad="38100" dist="38100" dir="2700000" algn="tl">
                    <a:srgbClr val="000000">
                      <a:alpha val="43137"/>
                    </a:srgbClr>
                  </a:outerShdw>
                </a:effectLst>
                <a:latin typeface="Calibri" pitchFamily="34" charset="0"/>
                <a:cs typeface="Calibri" pitchFamily="34" charset="0"/>
              </a:rPr>
              <a:t>formed in 1849 to preach the gospel.</a:t>
            </a:r>
          </a:p>
          <a:p>
            <a:pPr marL="571500" indent="-534988">
              <a:spcBef>
                <a:spcPts val="0"/>
              </a:spcBef>
              <a:spcAft>
                <a:spcPts val="30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cs typeface="Calibri" pitchFamily="34" charset="0"/>
              </a:rPr>
              <a:t>Performed the work God gave the church:  </a:t>
            </a:r>
            <a:r>
              <a:rPr lang="en-US" sz="3200" dirty="0">
                <a:solidFill>
                  <a:srgbClr val="FFFF00"/>
                </a:solidFill>
                <a:effectLst>
                  <a:outerShdw blurRad="38100" dist="38100" dir="2700000" algn="tl">
                    <a:srgbClr val="000000">
                      <a:alpha val="43137"/>
                    </a:srgbClr>
                  </a:outerShdw>
                </a:effectLst>
                <a:latin typeface="Calibri" pitchFamily="34" charset="0"/>
                <a:cs typeface="Calibri" pitchFamily="34" charset="0"/>
              </a:rPr>
              <a:t>1 Tim. 3:15; 1 Thess. 1:8; Phil. 4:15-16</a:t>
            </a:r>
          </a:p>
          <a:p>
            <a:pPr marL="571500" indent="-534988">
              <a:spcBef>
                <a:spcPts val="0"/>
              </a:spcBef>
              <a:spcAft>
                <a:spcPts val="30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cs typeface="Calibri" pitchFamily="34" charset="0"/>
              </a:rPr>
              <a:t>Am I against evangelism because I believe the missionary society is unscriptural?  No!</a:t>
            </a:r>
          </a:p>
          <a:p>
            <a:pPr marL="571500" indent="-534988">
              <a:spcBef>
                <a:spcPts val="0"/>
              </a:spcBef>
              <a:spcAft>
                <a:spcPts val="3000"/>
              </a:spcAft>
              <a:buClr>
                <a:srgbClr val="FFFF00"/>
              </a:buClr>
              <a:buSzPct val="100000"/>
              <a:buFont typeface="Wingdings 2" panose="05020102010507070707" pitchFamily="18" charset="2"/>
              <a:buChar char=""/>
            </a:pPr>
            <a:r>
              <a:rPr lang="en-US" sz="3200" i="1" dirty="0">
                <a:solidFill>
                  <a:srgbClr val="FFFF00"/>
                </a:solidFill>
                <a:effectLst>
                  <a:outerShdw blurRad="38100" dist="38100" dir="2700000" algn="tl">
                    <a:srgbClr val="000000">
                      <a:alpha val="43137"/>
                    </a:srgbClr>
                  </a:outerShdw>
                </a:effectLst>
                <a:latin typeface="Calibri" pitchFamily="34" charset="0"/>
              </a:rPr>
              <a:t>Let the church be the church!</a:t>
            </a:r>
            <a:endParaRPr lang="en-US" sz="3200" i="1" dirty="0">
              <a:solidFill>
                <a:srgbClr val="FFFF00"/>
              </a:solidFill>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2910674" y="6483096"/>
            <a:ext cx="3359125"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Let the Church Be the Church</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9</a:t>
            </a:fld>
            <a:endParaRPr lang="en-US" b="1" dirty="0">
              <a:solidFill>
                <a:schemeClr val="tx1"/>
              </a:solidFill>
            </a:endParaRPr>
          </a:p>
        </p:txBody>
      </p:sp>
    </p:spTree>
    <p:extLst>
      <p:ext uri="{BB962C8B-B14F-4D97-AF65-F5344CB8AC3E}">
        <p14:creationId xmlns:p14="http://schemas.microsoft.com/office/powerpoint/2010/main" val="3172269311"/>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5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50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6230</TotalTime>
  <Words>1414</Words>
  <Application>Microsoft Office PowerPoint</Application>
  <PresentationFormat>On-screen Show (4:3)</PresentationFormat>
  <Paragraphs>165</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Franklin Gothic Book</vt:lpstr>
      <vt:lpstr>Franklin Gothic Demi</vt:lpstr>
      <vt:lpstr>Wingdings 2</vt:lpstr>
      <vt:lpstr>Technic</vt:lpstr>
      <vt:lpstr>PowerPoint Presentation</vt:lpstr>
      <vt:lpstr>          Introduction</vt:lpstr>
      <vt:lpstr>          Introduction</vt:lpstr>
      <vt:lpstr>Let the Church Be the Church</vt:lpstr>
      <vt:lpstr>          Introduction</vt:lpstr>
      <vt:lpstr>          A new hermeneutic</vt:lpstr>
      <vt:lpstr>          A new hermeneutic</vt:lpstr>
      <vt:lpstr>          A new hermeneutic</vt:lpstr>
      <vt:lpstr>          A missionary society</vt:lpstr>
      <vt:lpstr>          Benevolent institutions to relieve our needy</vt:lpstr>
      <vt:lpstr>          Benevolent institutions to relieve our needy</vt:lpstr>
      <vt:lpstr>          Benevolent institutions to relieve our needy</vt:lpstr>
      <vt:lpstr>          A college to edify our members</vt:lpstr>
      <vt:lpstr>          A fellowship hall in which to eat and drink</vt:lpstr>
      <vt:lpstr>          A fellowship hall in which to eat and drink</vt:lpstr>
      <vt:lpstr>          A fellowship hall in which to eat and drink</vt:lpstr>
      <vt:lpstr>          A fellowship hall in which to eat and drink</vt:lpstr>
      <vt:lpstr>          Gimmicks to attract and draw people</vt:lpstr>
      <vt:lpst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the Church Be the Church</dc:title>
  <dc:creator>Ryan Thomas</dc:creator>
  <dc:description>Westside:  04/30/2017 AM</dc:description>
  <cp:lastModifiedBy>Craig V. Thomas</cp:lastModifiedBy>
  <cp:revision>536</cp:revision>
  <dcterms:created xsi:type="dcterms:W3CDTF">2012-07-31T19:08:42Z</dcterms:created>
  <dcterms:modified xsi:type="dcterms:W3CDTF">2017-04-30T18:06:55Z</dcterms:modified>
</cp:coreProperties>
</file>