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8" r:id="rId2"/>
    <p:sldId id="259" r:id="rId3"/>
    <p:sldId id="256" r:id="rId4"/>
    <p:sldId id="297" r:id="rId5"/>
    <p:sldId id="340" r:id="rId6"/>
    <p:sldId id="341" r:id="rId7"/>
    <p:sldId id="342" r:id="rId8"/>
    <p:sldId id="343" r:id="rId9"/>
    <p:sldId id="344" r:id="rId10"/>
    <p:sldId id="345" r:id="rId11"/>
    <p:sldId id="346" r:id="rId12"/>
    <p:sldId id="347" r:id="rId13"/>
    <p:sldId id="348" r:id="rId14"/>
    <p:sldId id="349"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99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3" autoAdjust="0"/>
    <p:restoredTop sz="94660"/>
  </p:normalViewPr>
  <p:slideViewPr>
    <p:cSldViewPr>
      <p:cViewPr varScale="1">
        <p:scale>
          <a:sx n="80" d="100"/>
          <a:sy n="80" d="100"/>
        </p:scale>
        <p:origin x="1296"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44A6E-EFA6-445A-81C6-8C3FBE740540}" type="datetimeFigureOut">
              <a:rPr lang="en-US" smtClean="0"/>
              <a:t>6/18/2017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B8964-785C-471B-856F-3DC4A1A58C64}" type="slidenum">
              <a:rPr lang="en-US" smtClean="0"/>
              <a:t>‹#›</a:t>
            </a:fld>
            <a:endParaRPr lang="en-US"/>
          </a:p>
        </p:txBody>
      </p:sp>
    </p:spTree>
    <p:extLst>
      <p:ext uri="{BB962C8B-B14F-4D97-AF65-F5344CB8AC3E}">
        <p14:creationId xmlns:p14="http://schemas.microsoft.com/office/powerpoint/2010/main" val="268633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a:t>
            </a:fld>
            <a:endParaRPr lang="en-US" dirty="0"/>
          </a:p>
        </p:txBody>
      </p:sp>
    </p:spTree>
    <p:extLst>
      <p:ext uri="{BB962C8B-B14F-4D97-AF65-F5344CB8AC3E}">
        <p14:creationId xmlns:p14="http://schemas.microsoft.com/office/powerpoint/2010/main" val="1480324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10</a:t>
            </a:fld>
            <a:endParaRPr lang="en-US" dirty="0"/>
          </a:p>
        </p:txBody>
      </p:sp>
    </p:spTree>
    <p:extLst>
      <p:ext uri="{BB962C8B-B14F-4D97-AF65-F5344CB8AC3E}">
        <p14:creationId xmlns:p14="http://schemas.microsoft.com/office/powerpoint/2010/main" val="1793233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11</a:t>
            </a:fld>
            <a:endParaRPr lang="en-US" dirty="0"/>
          </a:p>
        </p:txBody>
      </p:sp>
    </p:spTree>
    <p:extLst>
      <p:ext uri="{BB962C8B-B14F-4D97-AF65-F5344CB8AC3E}">
        <p14:creationId xmlns:p14="http://schemas.microsoft.com/office/powerpoint/2010/main" val="2217883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12</a:t>
            </a:fld>
            <a:endParaRPr lang="en-US" dirty="0"/>
          </a:p>
        </p:txBody>
      </p:sp>
    </p:spTree>
    <p:extLst>
      <p:ext uri="{BB962C8B-B14F-4D97-AF65-F5344CB8AC3E}">
        <p14:creationId xmlns:p14="http://schemas.microsoft.com/office/powerpoint/2010/main" val="2716989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13</a:t>
            </a:fld>
            <a:endParaRPr lang="en-US" dirty="0"/>
          </a:p>
        </p:txBody>
      </p:sp>
    </p:spTree>
    <p:extLst>
      <p:ext uri="{BB962C8B-B14F-4D97-AF65-F5344CB8AC3E}">
        <p14:creationId xmlns:p14="http://schemas.microsoft.com/office/powerpoint/2010/main" val="2215023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14</a:t>
            </a:fld>
            <a:endParaRPr lang="en-US" dirty="0"/>
          </a:p>
        </p:txBody>
      </p:sp>
    </p:spTree>
    <p:extLst>
      <p:ext uri="{BB962C8B-B14F-4D97-AF65-F5344CB8AC3E}">
        <p14:creationId xmlns:p14="http://schemas.microsoft.com/office/powerpoint/2010/main" val="199971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2</a:t>
            </a:fld>
            <a:endParaRPr lang="en-US" dirty="0"/>
          </a:p>
        </p:txBody>
      </p:sp>
    </p:spTree>
    <p:extLst>
      <p:ext uri="{BB962C8B-B14F-4D97-AF65-F5344CB8AC3E}">
        <p14:creationId xmlns:p14="http://schemas.microsoft.com/office/powerpoint/2010/main" val="74771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3</a:t>
            </a:fld>
            <a:endParaRPr lang="en-US" dirty="0"/>
          </a:p>
        </p:txBody>
      </p:sp>
    </p:spTree>
    <p:extLst>
      <p:ext uri="{BB962C8B-B14F-4D97-AF65-F5344CB8AC3E}">
        <p14:creationId xmlns:p14="http://schemas.microsoft.com/office/powerpoint/2010/main" val="1162719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4</a:t>
            </a:fld>
            <a:endParaRPr lang="en-US" dirty="0"/>
          </a:p>
        </p:txBody>
      </p:sp>
    </p:spTree>
    <p:extLst>
      <p:ext uri="{BB962C8B-B14F-4D97-AF65-F5344CB8AC3E}">
        <p14:creationId xmlns:p14="http://schemas.microsoft.com/office/powerpoint/2010/main" val="3221944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5</a:t>
            </a:fld>
            <a:endParaRPr lang="en-US" dirty="0"/>
          </a:p>
        </p:txBody>
      </p:sp>
    </p:spTree>
    <p:extLst>
      <p:ext uri="{BB962C8B-B14F-4D97-AF65-F5344CB8AC3E}">
        <p14:creationId xmlns:p14="http://schemas.microsoft.com/office/powerpoint/2010/main" val="200501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6</a:t>
            </a:fld>
            <a:endParaRPr lang="en-US" dirty="0"/>
          </a:p>
        </p:txBody>
      </p:sp>
    </p:spTree>
    <p:extLst>
      <p:ext uri="{BB962C8B-B14F-4D97-AF65-F5344CB8AC3E}">
        <p14:creationId xmlns:p14="http://schemas.microsoft.com/office/powerpoint/2010/main" val="1033546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7</a:t>
            </a:fld>
            <a:endParaRPr lang="en-US" dirty="0"/>
          </a:p>
        </p:txBody>
      </p:sp>
    </p:spTree>
    <p:extLst>
      <p:ext uri="{BB962C8B-B14F-4D97-AF65-F5344CB8AC3E}">
        <p14:creationId xmlns:p14="http://schemas.microsoft.com/office/powerpoint/2010/main" val="3279356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8</a:t>
            </a:fld>
            <a:endParaRPr lang="en-US" dirty="0"/>
          </a:p>
        </p:txBody>
      </p:sp>
    </p:spTree>
    <p:extLst>
      <p:ext uri="{BB962C8B-B14F-4D97-AF65-F5344CB8AC3E}">
        <p14:creationId xmlns:p14="http://schemas.microsoft.com/office/powerpoint/2010/main" val="3061977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B8964-785C-471B-856F-3DC4A1A58C64}" type="slidenum">
              <a:rPr lang="en-US" smtClean="0"/>
              <a:t>9</a:t>
            </a:fld>
            <a:endParaRPr lang="en-US" dirty="0"/>
          </a:p>
        </p:txBody>
      </p:sp>
    </p:spTree>
    <p:extLst>
      <p:ext uri="{BB962C8B-B14F-4D97-AF65-F5344CB8AC3E}">
        <p14:creationId xmlns:p14="http://schemas.microsoft.com/office/powerpoint/2010/main" val="131756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7069EB6-6CB1-4C93-87BA-BA96A4E4D9A4}" type="datetime1">
              <a:rPr lang="en-US" smtClean="0"/>
              <a:t>6/18/2017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BB81DD-0D23-4425-AD06-45E7B64F68B2}" type="datetime1">
              <a:rPr lang="en-US" smtClean="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788D4D-016F-4FE3-93B3-022C94E34E32}" type="datetime1">
              <a:rPr lang="en-US" smtClean="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E07BF7-4465-4794-86A3-686CC8D66698}" type="datetime1">
              <a:rPr lang="en-US" smtClean="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C2C5136-3AA4-4983-82A0-E08780568D62}" type="datetime1">
              <a:rPr lang="en-US" smtClean="0"/>
              <a:t>6/18/2017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543BBA-A5D2-4BD3-BA38-9D4A02AB10B1}" type="datetime1">
              <a:rPr lang="en-US" smtClean="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A2BF1BC-9F53-4316-8CF6-E00E1946096A}" type="datetime1">
              <a:rPr lang="en-US" smtClean="0"/>
              <a:t>6/18/2017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ED4AAB5A-2B23-4E54-87C0-0141D06599C0}" type="datetime1">
              <a:rPr lang="en-US" smtClean="0"/>
              <a:t>6/18/2017</a:t>
            </a:fld>
            <a:endParaRPr lang="en-US" dirty="0"/>
          </a:p>
        </p:txBody>
      </p:sp>
      <p:sp>
        <p:nvSpPr>
          <p:cNvPr id="8" name="Slide Number Placeholder 7"/>
          <p:cNvSpPr>
            <a:spLocks noGrp="1"/>
          </p:cNvSpPr>
          <p:nvPr>
            <p:ph type="sldNum" sz="quarter" idx="11"/>
          </p:nvPr>
        </p:nvSpPr>
        <p:spPr/>
        <p:txBody>
          <a:bodyPr/>
          <a:lstStyle/>
          <a:p>
            <a:fld id="{DB9DEFC7-1B96-4A3D-ADE6-11AA145A1FEC}"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2BA28-14C2-48BA-92F6-25FE59A593DD}" type="datetime1">
              <a:rPr lang="en-US" smtClean="0"/>
              <a:t>6/18/2017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BE6D393-5D64-4729-BF72-2038F0AF1DC5}" type="datetime1">
              <a:rPr lang="en-US" smtClean="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DB9DEFC7-1B96-4A3D-ADE6-11AA145A1FE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B37F6BE-1990-47EA-AA33-3AE3A45495C0}" type="datetime1">
              <a:rPr lang="en-US" smtClean="0"/>
              <a:t>6/18/2017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9DEFC7-1B96-4A3D-ADE6-11AA145A1FE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69A98FE-48F7-48BC-A2FA-B59F86596CF6}" type="datetime1">
              <a:rPr lang="en-US" smtClean="0"/>
              <a:t>6/18/2017</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B9DEFC7-1B96-4A3D-ADE6-11AA145A1FE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0400301.jpg"/>
          <p:cNvPicPr>
            <a:picLocks noChangeAspect="1"/>
          </p:cNvPicPr>
          <p:nvPr/>
        </p:nvPicPr>
        <p:blipFill>
          <a:blip r:embed="rId3" cstate="print"/>
          <a:stretch>
            <a:fillRect/>
          </a:stretch>
        </p:blipFill>
        <p:spPr>
          <a:xfrm>
            <a:off x="3200400" y="1715559"/>
            <a:ext cx="2772156" cy="3466041"/>
          </a:xfrm>
          <a:prstGeom prst="roundRect">
            <a:avLst>
              <a:gd name="adj" fmla="val 16667"/>
            </a:avLst>
          </a:prstGeom>
          <a:noFill/>
          <a:ln>
            <a:solidFill>
              <a:schemeClr val="accent1">
                <a:lumMod val="20000"/>
                <a:lumOff val="80000"/>
              </a:schemeClr>
            </a:solidFill>
          </a:ln>
          <a:effectLst>
            <a:reflection blurRad="12700" stA="50000" endPos="75000" dist="101600" dir="5400000" sy="-100000" algn="bl" rotWithShape="0"/>
          </a:effectLst>
          <a:scene3d>
            <a:camera prst="isometricOffAxis2Left"/>
            <a:lightRig rig="threePt" dir="t"/>
          </a:scene3d>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5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God is faithful</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199"/>
            <a:ext cx="9144000" cy="5567989"/>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Centerpiece of the verse:  </a:t>
            </a:r>
            <a:r>
              <a:rPr lang="en-US" sz="3200" i="1" dirty="0">
                <a:effectLst>
                  <a:outerShdw blurRad="38100" dist="38100" dir="2700000" algn="tl">
                    <a:srgbClr val="000000">
                      <a:alpha val="43137"/>
                    </a:srgbClr>
                  </a:outerShdw>
                </a:effectLst>
                <a:latin typeface="Calibri" pitchFamily="34" charset="0"/>
                <a:cs typeface="Calibri" pitchFamily="34" charset="0"/>
              </a:rPr>
              <a:t>“God is faithful.”</a:t>
            </a:r>
            <a:endParaRPr lang="en-US" sz="3200" i="1"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571500" indent="-534988">
              <a:spcBef>
                <a:spcPts val="0"/>
              </a:spcBef>
              <a:spcAft>
                <a:spcPts val="18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We are used to men not keeping their word, but God </a:t>
            </a:r>
            <a:r>
              <a:rPr lang="en-US" sz="3200" u="sng" dirty="0">
                <a:effectLst>
                  <a:outerShdw blurRad="38100" dist="38100" dir="2700000" algn="tl">
                    <a:srgbClr val="000000">
                      <a:alpha val="43137"/>
                    </a:srgbClr>
                  </a:outerShdw>
                </a:effectLst>
                <a:latin typeface="Calibri" pitchFamily="34" charset="0"/>
              </a:rPr>
              <a:t>ALWAYS</a:t>
            </a:r>
            <a:r>
              <a:rPr lang="en-US" sz="3200" dirty="0">
                <a:effectLst>
                  <a:outerShdw blurRad="38100" dist="38100" dir="2700000" algn="tl">
                    <a:srgbClr val="000000">
                      <a:alpha val="43137"/>
                    </a:srgbClr>
                  </a:outerShdw>
                </a:effectLst>
                <a:latin typeface="Calibri" pitchFamily="34" charset="0"/>
              </a:rPr>
              <a:t> keeps His word:  </a:t>
            </a:r>
            <a:r>
              <a:rPr lang="en-US" sz="3200" dirty="0">
                <a:solidFill>
                  <a:srgbClr val="FFFF00"/>
                </a:solidFill>
                <a:effectLst>
                  <a:outerShdw blurRad="38100" dist="38100" dir="2700000" algn="tl">
                    <a:srgbClr val="000000">
                      <a:alpha val="43137"/>
                    </a:srgbClr>
                  </a:outerShdw>
                </a:effectLst>
                <a:latin typeface="Calibri" pitchFamily="34" charset="0"/>
              </a:rPr>
              <a:t>Deut. 7:9</a:t>
            </a:r>
          </a:p>
          <a:p>
            <a:pPr marL="571500" indent="-534988">
              <a:spcBef>
                <a:spcPts val="0"/>
              </a:spcBef>
              <a:spcAft>
                <a:spcPts val="18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He is 100% totally and completely reliable:  </a:t>
            </a:r>
            <a:r>
              <a:rPr lang="en-US" sz="3200" dirty="0">
                <a:solidFill>
                  <a:srgbClr val="FFFF00"/>
                </a:solidFill>
                <a:effectLst>
                  <a:outerShdw blurRad="38100" dist="38100" dir="2700000" algn="tl">
                    <a:srgbClr val="000000">
                      <a:alpha val="43137"/>
                    </a:srgbClr>
                  </a:outerShdw>
                </a:effectLst>
                <a:latin typeface="Calibri" pitchFamily="34" charset="0"/>
              </a:rPr>
              <a:t>Lam. 3:23; 2 Thess. 3:3; 2 Tim. 2:13; Titus 1:2; Heb. 6:18</a:t>
            </a:r>
          </a:p>
          <a:p>
            <a:pPr marL="571500" indent="-534988">
              <a:spcBef>
                <a:spcPts val="0"/>
              </a:spcBef>
              <a:spcAft>
                <a:spcPts val="18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We take it for granted the sun rises every morning and sets every evening.  Sometime that will cease.</a:t>
            </a:r>
          </a:p>
          <a:p>
            <a:pPr marL="571500" indent="-534988">
              <a:spcBef>
                <a:spcPts val="0"/>
              </a:spcBef>
              <a:spcAft>
                <a:spcPts val="18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rPr>
              <a:t>But God has always been and always will be:  </a:t>
            </a:r>
            <a:r>
              <a:rPr lang="en-US" sz="3200" dirty="0">
                <a:solidFill>
                  <a:srgbClr val="FFFF00"/>
                </a:solidFill>
                <a:effectLst>
                  <a:outerShdw blurRad="38100" dist="38100" dir="2700000" algn="tl">
                    <a:srgbClr val="000000">
                      <a:alpha val="43137"/>
                    </a:srgbClr>
                  </a:outerShdw>
                </a:effectLst>
                <a:latin typeface="Calibri" pitchFamily="34" charset="0"/>
              </a:rPr>
              <a:t>Mal. 3:6; Heb. 13:8</a:t>
            </a:r>
            <a:endParaRPr lang="en-US" sz="3200" dirty="0">
              <a:effectLst>
                <a:outerShdw blurRad="38100" dist="38100" dir="2700000" algn="tl">
                  <a:srgbClr val="000000">
                    <a:alpha val="43137"/>
                  </a:srgbClr>
                </a:outerShdw>
              </a:effectLst>
              <a:latin typeface="Calibri" pitchFamily="34" charset="0"/>
            </a:endParaRPr>
          </a:p>
          <a:p>
            <a:pPr marL="571500" indent="-534988">
              <a:spcBef>
                <a:spcPts val="0"/>
              </a:spcBef>
              <a:spcAft>
                <a:spcPts val="1800"/>
              </a:spcAft>
              <a:buClr>
                <a:srgbClr val="FFFF00"/>
              </a:buClr>
              <a:buSzPct val="100000"/>
              <a:buFont typeface="Wingdings 2" panose="05020102010507070707" pitchFamily="18" charset="2"/>
              <a:buChar char=""/>
            </a:pPr>
            <a:endParaRPr lang="en-US" sz="32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10</a:t>
            </a:fld>
            <a:endParaRPr lang="en-US" b="1" dirty="0">
              <a:solidFill>
                <a:schemeClr val="tx1"/>
              </a:solidFill>
            </a:endParaRPr>
          </a:p>
        </p:txBody>
      </p:sp>
    </p:spTree>
    <p:extLst>
      <p:ext uri="{BB962C8B-B14F-4D97-AF65-F5344CB8AC3E}">
        <p14:creationId xmlns:p14="http://schemas.microsoft.com/office/powerpoint/2010/main" val="204447662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3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8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100"/>
                            </p:stCondLst>
                            <p:childTnLst>
                              <p:par>
                                <p:cTn id="31" presetID="1" presetClass="entr" presetSubtype="0" fill="hold" grpId="0" nodeType="afterEffect">
                                  <p:stCondLst>
                                    <p:cond delay="5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600"/>
                            </p:stCondLst>
                            <p:childTnLst>
                              <p:par>
                                <p:cTn id="34" presetID="1" presetClass="entr" presetSubtype="0" fill="hold" grpId="0" nodeType="after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5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God is in control</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3581400"/>
          </a:xfrm>
        </p:spPr>
        <p:txBody>
          <a:bodyPr>
            <a:noAutofit/>
          </a:bodyPr>
          <a:lstStyle/>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Nobody enjoys chaos; everyone desires stability.</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God does not tempt us; He is greater than the tempter and exercises authority over him: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Jas. 1:13-15; Matt. 12:28-29; Job 1:11-12; 2:5-6</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God allows temptation, but limits its degree:  </a:t>
            </a:r>
            <a:r>
              <a:rPr lang="en-US" sz="2800" dirty="0">
                <a:solidFill>
                  <a:srgbClr val="FFFF00"/>
                </a:solidFill>
                <a:effectLst>
                  <a:outerShdw blurRad="38100" dist="38100" dir="2700000" algn="tl">
                    <a:srgbClr val="000000">
                      <a:alpha val="43137"/>
                    </a:srgbClr>
                  </a:outerShdw>
                </a:effectLst>
                <a:latin typeface="Calibri" pitchFamily="34" charset="0"/>
              </a:rPr>
              <a:t>1 Cor. 10:13</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Satan is extremely powerful:  </a:t>
            </a:r>
            <a:r>
              <a:rPr lang="en-US" sz="2800" dirty="0">
                <a:solidFill>
                  <a:srgbClr val="FFFF00"/>
                </a:solidFill>
                <a:effectLst>
                  <a:outerShdw blurRad="38100" dist="38100" dir="2700000" algn="tl">
                    <a:srgbClr val="000000">
                      <a:alpha val="43137"/>
                    </a:srgbClr>
                  </a:outerShdw>
                </a:effectLst>
                <a:latin typeface="Calibri" pitchFamily="34" charset="0"/>
              </a:rPr>
              <a:t>Hitler, Stalin, Mao, 9/11</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God is infinitely more powerful!  </a:t>
            </a:r>
            <a:r>
              <a:rPr lang="en-US" sz="2800" dirty="0">
                <a:solidFill>
                  <a:srgbClr val="FFFF00"/>
                </a:solidFill>
                <a:effectLst>
                  <a:outerShdw blurRad="38100" dist="38100" dir="2700000" algn="tl">
                    <a:srgbClr val="000000">
                      <a:alpha val="43137"/>
                    </a:srgbClr>
                  </a:outerShdw>
                </a:effectLst>
                <a:latin typeface="Calibri" pitchFamily="34" charset="0"/>
              </a:rPr>
              <a:t>Jn. 1:1-3; Heb. 11:3; Col. 1:16-17; Acts 2:24; Heb. 2:14; Matt. 12:29; 1 Cor. 15:26, 54</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The power of the resurrection is available to us:  </a:t>
            </a:r>
            <a:r>
              <a:rPr lang="en-US" sz="2800" dirty="0">
                <a:solidFill>
                  <a:srgbClr val="FFFF00"/>
                </a:solidFill>
                <a:effectLst>
                  <a:outerShdw blurRad="38100" dist="38100" dir="2700000" algn="tl">
                    <a:srgbClr val="000000">
                      <a:alpha val="43137"/>
                    </a:srgbClr>
                  </a:outerShdw>
                </a:effectLst>
                <a:latin typeface="Calibri" pitchFamily="34" charset="0"/>
              </a:rPr>
              <a:t>Eph. 1:16-20; 1 Jn. 4:4</a:t>
            </a:r>
            <a:endParaRPr lang="en-US" sz="28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11</a:t>
            </a:fld>
            <a:endParaRPr lang="en-US" b="1" dirty="0">
              <a:solidFill>
                <a:schemeClr val="tx1"/>
              </a:solidFill>
            </a:endParaRPr>
          </a:p>
        </p:txBody>
      </p:sp>
    </p:spTree>
    <p:extLst>
      <p:ext uri="{BB962C8B-B14F-4D97-AF65-F5344CB8AC3E}">
        <p14:creationId xmlns:p14="http://schemas.microsoft.com/office/powerpoint/2010/main" val="179167881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300"/>
                            </p:stCondLst>
                            <p:childTnLst>
                              <p:par>
                                <p:cTn id="31" presetID="1" presetClass="entr" presetSubtype="0" fill="hold" grpId="0" nodeType="afterEffect">
                                  <p:stCondLst>
                                    <p:cond delay="3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600"/>
                            </p:stCondLst>
                            <p:childTnLst>
                              <p:par>
                                <p:cTn id="34" presetID="1" presetClass="entr" presetSubtype="0" fill="hold" grpId="0" nodeType="afterEffect">
                                  <p:stCondLst>
                                    <p:cond delay="3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par>
                          <p:cTn id="36" fill="hold">
                            <p:stCondLst>
                              <p:cond delay="3900"/>
                            </p:stCondLst>
                            <p:childTnLst>
                              <p:par>
                                <p:cTn id="37" presetID="1" presetClass="entr" presetSubtype="0" fill="hold" grpId="0" nodeType="afterEffect">
                                  <p:stCondLst>
                                    <p:cond delay="50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God knows our limitation</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199"/>
            <a:ext cx="9144000" cy="5567989"/>
          </a:xfrm>
        </p:spPr>
        <p:txBody>
          <a:bodyPr>
            <a:noAutofit/>
          </a:bodyPr>
          <a:lstStyle/>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The automaker or airplane manufacturer knows precisely the limitations of its product.</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So it makes sense God, as our Maker, knows our </a:t>
            </a:r>
            <a:r>
              <a:rPr lang="en-US" sz="2800" dirty="0" err="1">
                <a:effectLst>
                  <a:outerShdw blurRad="38100" dist="38100" dir="2700000" algn="tl">
                    <a:srgbClr val="000000">
                      <a:alpha val="43137"/>
                    </a:srgbClr>
                  </a:outerShdw>
                </a:effectLst>
                <a:latin typeface="Calibri" pitchFamily="34" charset="0"/>
                <a:cs typeface="Calibri" pitchFamily="34" charset="0"/>
              </a:rPr>
              <a:t>limita-tions</a:t>
            </a:r>
            <a:r>
              <a:rPr lang="en-US" sz="2800" dirty="0">
                <a:effectLst>
                  <a:outerShdw blurRad="38100" dist="38100" dir="2700000" algn="tl">
                    <a:srgbClr val="000000">
                      <a:alpha val="43137"/>
                    </a:srgbClr>
                  </a:outerShdw>
                </a:effectLst>
                <a:latin typeface="Calibri" pitchFamily="34" charset="0"/>
                <a:cs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Gen. 1:26-27</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God allows temptation, but limits its degree:  </a:t>
            </a:r>
            <a:r>
              <a:rPr lang="en-US" sz="2800" dirty="0">
                <a:solidFill>
                  <a:srgbClr val="FFFF00"/>
                </a:solidFill>
                <a:effectLst>
                  <a:outerShdw blurRad="38100" dist="38100" dir="2700000" algn="tl">
                    <a:srgbClr val="000000">
                      <a:alpha val="43137"/>
                    </a:srgbClr>
                  </a:outerShdw>
                </a:effectLst>
                <a:latin typeface="Calibri" pitchFamily="34" charset="0"/>
              </a:rPr>
              <a:t>1 Cor. 10:13</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Example of Paul:</a:t>
            </a:r>
          </a:p>
          <a:p>
            <a:pPr marL="1087438" indent="-534988">
              <a:spcBef>
                <a:spcPts val="0"/>
              </a:spcBef>
              <a:spcAft>
                <a:spcPts val="12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Multiple persecutions</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2 Cor. 11:24-27</a:t>
            </a:r>
          </a:p>
          <a:p>
            <a:pPr marL="1087438" indent="-534988">
              <a:spcBef>
                <a:spcPts val="0"/>
              </a:spcBef>
              <a:spcAft>
                <a:spcPts val="12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Thorn in the flesh</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 2 Cor. 12:7-10</a:t>
            </a:r>
          </a:p>
          <a:p>
            <a:pPr marL="571500" indent="-534988">
              <a:spcBef>
                <a:spcPts val="0"/>
              </a:spcBef>
              <a:spcAft>
                <a:spcPts val="12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God knows how much adversity we can </a:t>
            </a:r>
            <a:r>
              <a:rPr lang="en-US" sz="2800" u="sng" dirty="0">
                <a:effectLst>
                  <a:outerShdw blurRad="38100" dist="38100" dir="2700000" algn="tl">
                    <a:srgbClr val="000000">
                      <a:alpha val="43137"/>
                    </a:srgbClr>
                  </a:outerShdw>
                </a:effectLst>
                <a:latin typeface="Calibri" pitchFamily="34" charset="0"/>
              </a:rPr>
              <a:t>handle</a:t>
            </a:r>
            <a:r>
              <a:rPr lang="en-US" sz="2800" dirty="0">
                <a:effectLst>
                  <a:outerShdw blurRad="38100" dist="38100" dir="2700000" algn="tl">
                    <a:srgbClr val="000000">
                      <a:alpha val="43137"/>
                    </a:srgbClr>
                  </a:outerShdw>
                </a:effectLst>
                <a:latin typeface="Calibri" pitchFamily="34" charset="0"/>
              </a:rPr>
              <a:t> and how much we </a:t>
            </a:r>
            <a:r>
              <a:rPr lang="en-US" sz="2800" u="sng" dirty="0">
                <a:effectLst>
                  <a:outerShdw blurRad="38100" dist="38100" dir="2700000" algn="tl">
                    <a:srgbClr val="000000">
                      <a:alpha val="43137"/>
                    </a:srgbClr>
                  </a:outerShdw>
                </a:effectLst>
                <a:latin typeface="Calibri" pitchFamily="34" charset="0"/>
              </a:rPr>
              <a:t>need</a:t>
            </a:r>
            <a:r>
              <a:rPr lang="en-US" sz="2800" dirty="0">
                <a:effectLst>
                  <a:outerShdw blurRad="38100" dist="38100" dir="2700000" algn="tl">
                    <a:srgbClr val="000000">
                      <a:alpha val="43137"/>
                    </a:srgbClr>
                  </a:outerShdw>
                </a:effectLst>
                <a:latin typeface="Calibri" pitchFamily="34" charset="0"/>
              </a:rPr>
              <a:t>:  </a:t>
            </a:r>
            <a:r>
              <a:rPr lang="en-US" sz="2800" dirty="0">
                <a:solidFill>
                  <a:srgbClr val="FFFF00"/>
                </a:solidFill>
                <a:effectLst>
                  <a:outerShdw blurRad="38100" dist="38100" dir="2700000" algn="tl">
                    <a:srgbClr val="000000">
                      <a:alpha val="43137"/>
                    </a:srgbClr>
                  </a:outerShdw>
                </a:effectLst>
                <a:latin typeface="Calibri" pitchFamily="34" charset="0"/>
              </a:rPr>
              <a:t>1 Pet. 1:6-7; Rom. 5:3; Jas. 1:2-3; 1:4</a:t>
            </a:r>
            <a:endParaRPr lang="en-US" sz="28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12</a:t>
            </a:fld>
            <a:endParaRPr lang="en-US" b="1" dirty="0">
              <a:solidFill>
                <a:schemeClr val="tx1"/>
              </a:solidFill>
            </a:endParaRPr>
          </a:p>
        </p:txBody>
      </p:sp>
    </p:spTree>
    <p:extLst>
      <p:ext uri="{BB962C8B-B14F-4D97-AF65-F5344CB8AC3E}">
        <p14:creationId xmlns:p14="http://schemas.microsoft.com/office/powerpoint/2010/main" val="404286246"/>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300"/>
                            </p:stCondLst>
                            <p:childTnLst>
                              <p:par>
                                <p:cTn id="31" presetID="1" presetClass="entr" presetSubtype="0" fill="hold" grpId="0" nodeType="afterEffect">
                                  <p:stCondLst>
                                    <p:cond delay="3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600"/>
                            </p:stCondLst>
                            <p:childTnLst>
                              <p:par>
                                <p:cTn id="34" presetID="1" presetClass="entr" presetSubtype="0" fill="hold" grpId="0" nodeType="afterEffect">
                                  <p:stCondLst>
                                    <p:cond delay="3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par>
                          <p:cTn id="36" fill="hold">
                            <p:stCondLst>
                              <p:cond delay="3900"/>
                            </p:stCondLst>
                            <p:childTnLst>
                              <p:par>
                                <p:cTn id="37" presetID="1" presetClass="entr" presetSubtype="0" fill="hold" grpId="0" nodeType="afterEffect">
                                  <p:stCondLst>
                                    <p:cond delay="30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par>
                          <p:cTn id="39" fill="hold">
                            <p:stCondLst>
                              <p:cond delay="4200"/>
                            </p:stCondLst>
                            <p:childTnLst>
                              <p:par>
                                <p:cTn id="40" presetID="1" presetClass="entr" presetSubtype="0" fill="hold" grpId="0" nodeType="afterEffect">
                                  <p:stCondLst>
                                    <p:cond delay="300"/>
                                  </p:stCondLst>
                                  <p:childTnLst>
                                    <p:set>
                                      <p:cBhvr>
                                        <p:cTn id="4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God is our deliverer</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90011"/>
            <a:ext cx="9144000" cy="5567989"/>
          </a:xfrm>
        </p:spPr>
        <p:txBody>
          <a:bodyPr>
            <a:noAutofit/>
          </a:bodyPr>
          <a:lstStyle/>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No temptation beyond our ability to resist </a:t>
            </a:r>
            <a:r>
              <a:rPr lang="en-US" sz="2800" b="1" u="sng" dirty="0">
                <a:effectLst>
                  <a:outerShdw blurRad="38100" dist="38100" dir="2700000" algn="tl">
                    <a:srgbClr val="000000">
                      <a:alpha val="43137"/>
                    </a:srgbClr>
                  </a:outerShdw>
                </a:effectLst>
                <a:latin typeface="Calibri" pitchFamily="34" charset="0"/>
                <a:cs typeface="Calibri" pitchFamily="34" charset="0"/>
              </a:rPr>
              <a:t>AND</a:t>
            </a:r>
            <a:r>
              <a:rPr lang="en-US" sz="2800" dirty="0">
                <a:effectLst>
                  <a:outerShdw blurRad="38100" dist="38100" dir="2700000" algn="tl">
                    <a:srgbClr val="000000">
                      <a:alpha val="43137"/>
                    </a:srgbClr>
                  </a:outerShdw>
                </a:effectLst>
                <a:latin typeface="Calibri" pitchFamily="34" charset="0"/>
                <a:cs typeface="Calibri" pitchFamily="34" charset="0"/>
              </a:rPr>
              <a:t> always a means of deliverance from every temptation.</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We are fools to “go it alone”!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Jer. 10:23; Prov. 14:12; Psa. 121</a:t>
            </a:r>
          </a:p>
          <a:p>
            <a:pPr marL="571500" indent="-534988">
              <a:spcBef>
                <a:spcPts val="0"/>
              </a:spcBef>
              <a:spcAft>
                <a:spcPts val="9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God is a great Deliverer!</a:t>
            </a:r>
            <a:endParaRPr lang="en-US" sz="2800" dirty="0">
              <a:effectLst>
                <a:outerShdw blurRad="38100" dist="38100" dir="2700000" algn="tl">
                  <a:srgbClr val="000000">
                    <a:alpha val="43137"/>
                  </a:srgbClr>
                </a:outerShdw>
              </a:effectLst>
              <a:latin typeface="Calibri" pitchFamily="34" charset="0"/>
            </a:endParaRPr>
          </a:p>
          <a:p>
            <a:pPr marL="1087438" indent="-534988">
              <a:spcBef>
                <a:spcPts val="0"/>
              </a:spcBef>
              <a:spcAft>
                <a:spcPts val="9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Noah</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Gen. 6-8; 1 Pet. 3:20</a:t>
            </a:r>
          </a:p>
          <a:p>
            <a:pPr marL="1087438" indent="-534988">
              <a:spcBef>
                <a:spcPts val="0"/>
              </a:spcBef>
              <a:spcAft>
                <a:spcPts val="9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Lot</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Gen. 19</a:t>
            </a:r>
          </a:p>
          <a:p>
            <a:pPr marL="1087438" indent="-534988">
              <a:spcBef>
                <a:spcPts val="0"/>
              </a:spcBef>
              <a:spcAft>
                <a:spcPts val="9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Jews</a:t>
            </a:r>
            <a:r>
              <a:rPr lang="en-US" sz="2600" dirty="0">
                <a:effectLst>
                  <a:outerShdw blurRad="38100" dist="38100" dir="2700000" algn="tl">
                    <a:srgbClr val="000000">
                      <a:alpha val="43137"/>
                    </a:srgbClr>
                  </a:outerShdw>
                </a:effectLst>
                <a:latin typeface="Calibri" pitchFamily="34" charset="0"/>
              </a:rPr>
              <a:t>:</a:t>
            </a:r>
            <a:r>
              <a:rPr lang="en-US" sz="2600" dirty="0">
                <a:solidFill>
                  <a:srgbClr val="FFFF00"/>
                </a:solidFill>
                <a:effectLst>
                  <a:outerShdw blurRad="38100" dist="38100" dir="2700000" algn="tl">
                    <a:srgbClr val="000000">
                      <a:alpha val="43137"/>
                    </a:srgbClr>
                  </a:outerShdw>
                </a:effectLst>
                <a:latin typeface="Calibri" pitchFamily="34" charset="0"/>
              </a:rPr>
              <a:t>  Ex. 3:8; Ezra 9:13; Est. 4:14</a:t>
            </a:r>
          </a:p>
          <a:p>
            <a:pPr marL="1087438" indent="-534988">
              <a:spcBef>
                <a:spcPts val="0"/>
              </a:spcBef>
              <a:spcAft>
                <a:spcPts val="9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Shadrach, Meshach and Abed-</a:t>
            </a:r>
            <a:r>
              <a:rPr lang="en-US" sz="2600" i="1" u="sng" dirty="0" err="1">
                <a:effectLst>
                  <a:outerShdw blurRad="38100" dist="38100" dir="2700000" algn="tl">
                    <a:srgbClr val="000000">
                      <a:alpha val="43137"/>
                    </a:srgbClr>
                  </a:outerShdw>
                </a:effectLst>
                <a:latin typeface="Calibri" pitchFamily="34" charset="0"/>
              </a:rPr>
              <a:t>Nego</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Dan. 3:17</a:t>
            </a:r>
          </a:p>
          <a:p>
            <a:pPr marL="1087438" indent="-534988">
              <a:spcBef>
                <a:spcPts val="0"/>
              </a:spcBef>
              <a:spcAft>
                <a:spcPts val="9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Daniel</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Dan. 6:22</a:t>
            </a:r>
            <a:endParaRPr lang="en-US" sz="28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13</a:t>
            </a:fld>
            <a:endParaRPr lang="en-US" b="1" dirty="0">
              <a:solidFill>
                <a:schemeClr val="tx1"/>
              </a:solidFill>
            </a:endParaRPr>
          </a:p>
        </p:txBody>
      </p:sp>
    </p:spTree>
    <p:extLst>
      <p:ext uri="{BB962C8B-B14F-4D97-AF65-F5344CB8AC3E}">
        <p14:creationId xmlns:p14="http://schemas.microsoft.com/office/powerpoint/2010/main" val="61372944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6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50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400"/>
                                  </p:stCondLst>
                                  <p:childTnLst>
                                    <p:set>
                                      <p:cBhvr>
                                        <p:cTn id="37" dur="1" fill="hold">
                                          <p:stCondLst>
                                            <p:cond delay="0"/>
                                          </p:stCondLst>
                                        </p:cTn>
                                        <p:tgtEl>
                                          <p:spTgt spid="3">
                                            <p:txEl>
                                              <p:pRg st="4" end="4"/>
                                            </p:txEl>
                                          </p:spTgt>
                                        </p:tgtEl>
                                        <p:attrNameLst>
                                          <p:attrName>style.visibility</p:attrName>
                                        </p:attrNameLst>
                                      </p:cBhvr>
                                      <p:to>
                                        <p:strVal val="visible"/>
                                      </p:to>
                                    </p:set>
                                  </p:childTnLst>
                                </p:cTn>
                              </p:par>
                            </p:childTnLst>
                          </p:cTn>
                        </p:par>
                        <p:par>
                          <p:cTn id="38" fill="hold">
                            <p:stCondLst>
                              <p:cond delay="900"/>
                            </p:stCondLst>
                            <p:childTnLst>
                              <p:par>
                                <p:cTn id="39" presetID="1" presetClass="entr" presetSubtype="0" fill="hold" grpId="0" nodeType="afterEffect">
                                  <p:stCondLst>
                                    <p:cond delay="300"/>
                                  </p:stCondLst>
                                  <p:childTnLst>
                                    <p:set>
                                      <p:cBhvr>
                                        <p:cTn id="40" dur="1" fill="hold">
                                          <p:stCondLst>
                                            <p:cond delay="0"/>
                                          </p:stCondLst>
                                        </p:cTn>
                                        <p:tgtEl>
                                          <p:spTgt spid="3">
                                            <p:txEl>
                                              <p:pRg st="5" end="5"/>
                                            </p:txEl>
                                          </p:spTgt>
                                        </p:tgtEl>
                                        <p:attrNameLst>
                                          <p:attrName>style.visibility</p:attrName>
                                        </p:attrNameLst>
                                      </p:cBhvr>
                                      <p:to>
                                        <p:strVal val="visible"/>
                                      </p:to>
                                    </p:set>
                                  </p:childTnLst>
                                </p:cTn>
                              </p:par>
                            </p:childTnLst>
                          </p:cTn>
                        </p:par>
                        <p:par>
                          <p:cTn id="41" fill="hold">
                            <p:stCondLst>
                              <p:cond delay="1200"/>
                            </p:stCondLst>
                            <p:childTnLst>
                              <p:par>
                                <p:cTn id="42" presetID="1" presetClass="entr" presetSubtype="0" fill="hold" grpId="0" nodeType="afterEffect">
                                  <p:stCondLst>
                                    <p:cond delay="300"/>
                                  </p:stCondLst>
                                  <p:childTnLst>
                                    <p:set>
                                      <p:cBhvr>
                                        <p:cTn id="43" dur="1" fill="hold">
                                          <p:stCondLst>
                                            <p:cond delay="0"/>
                                          </p:stCondLst>
                                        </p:cTn>
                                        <p:tgtEl>
                                          <p:spTgt spid="3">
                                            <p:txEl>
                                              <p:pRg st="6" end="6"/>
                                            </p:txEl>
                                          </p:spTgt>
                                        </p:tgtEl>
                                        <p:attrNameLst>
                                          <p:attrName>style.visibility</p:attrName>
                                        </p:attrNameLst>
                                      </p:cBhvr>
                                      <p:to>
                                        <p:strVal val="visible"/>
                                      </p:to>
                                    </p:set>
                                  </p:childTnLst>
                                </p:cTn>
                              </p:par>
                            </p:childTnLst>
                          </p:cTn>
                        </p:par>
                        <p:par>
                          <p:cTn id="44" fill="hold">
                            <p:stCondLst>
                              <p:cond delay="1500"/>
                            </p:stCondLst>
                            <p:childTnLst>
                              <p:par>
                                <p:cTn id="45" presetID="1" presetClass="entr" presetSubtype="0" fill="hold" grpId="0" nodeType="afterEffect">
                                  <p:stCondLst>
                                    <p:cond delay="40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God is our deliverer</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90011"/>
            <a:ext cx="9144000" cy="5567989"/>
          </a:xfrm>
        </p:spPr>
        <p:txBody>
          <a:bodyPr>
            <a:noAutofit/>
          </a:bodyPr>
          <a:lstStyle/>
          <a:p>
            <a:pPr marL="571500" indent="-534988">
              <a:spcBef>
                <a:spcPts val="0"/>
              </a:spcBef>
              <a:spcAft>
                <a:spcPts val="24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Peter uses Noah and Lot’s deliverance to make a critical point we must learn about temptation: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2 Pet. 2:4-9</a:t>
            </a:r>
          </a:p>
          <a:p>
            <a:pPr marL="571500" indent="-534988">
              <a:spcBef>
                <a:spcPts val="0"/>
              </a:spcBef>
              <a:spcAft>
                <a:spcPts val="24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God provides deliverance from every temptation, but we must:</a:t>
            </a:r>
            <a:endParaRPr lang="en-US" sz="2800" dirty="0">
              <a:effectLst>
                <a:outerShdw blurRad="38100" dist="38100" dir="2700000" algn="tl">
                  <a:srgbClr val="000000">
                    <a:alpha val="43137"/>
                  </a:srgbClr>
                </a:outerShdw>
              </a:effectLst>
              <a:latin typeface="Calibri" pitchFamily="34" charset="0"/>
            </a:endParaRPr>
          </a:p>
          <a:p>
            <a:pPr marL="1087438" indent="-534988">
              <a:spcBef>
                <a:spcPts val="0"/>
              </a:spcBef>
              <a:spcAft>
                <a:spcPts val="24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Have enough faith to look for “the way of escape”</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1 Cor. 10:13</a:t>
            </a:r>
          </a:p>
          <a:p>
            <a:pPr marL="1087438" indent="-534988">
              <a:spcBef>
                <a:spcPts val="0"/>
              </a:spcBef>
              <a:spcAft>
                <a:spcPts val="2400"/>
              </a:spcAft>
              <a:buClr>
                <a:srgbClr val="FFFF00"/>
              </a:buClr>
              <a:buSzPct val="100000"/>
              <a:buFont typeface="Wingdings 2" panose="05020102010507070707" pitchFamily="18" charset="2"/>
              <a:buChar char="E"/>
            </a:pPr>
            <a:r>
              <a:rPr lang="en-US" sz="2600" i="1" u="sng" dirty="0">
                <a:effectLst>
                  <a:outerShdw blurRad="38100" dist="38100" dir="2700000" algn="tl">
                    <a:srgbClr val="000000">
                      <a:alpha val="43137"/>
                    </a:srgbClr>
                  </a:outerShdw>
                </a:effectLst>
                <a:latin typeface="Calibri" pitchFamily="34" charset="0"/>
              </a:rPr>
              <a:t>Have enough faith, courage, trust, and determination to take it!</a:t>
            </a:r>
            <a:r>
              <a:rPr lang="en-US" sz="2600" dirty="0">
                <a:effectLst>
                  <a:outerShdw blurRad="38100" dist="38100" dir="2700000" algn="tl">
                    <a:srgbClr val="000000">
                      <a:alpha val="43137"/>
                    </a:srgbClr>
                  </a:outerShdw>
                </a:effectLst>
                <a:latin typeface="Calibri" pitchFamily="34" charset="0"/>
              </a:rPr>
              <a:t> </a:t>
            </a:r>
            <a:endParaRPr lang="en-US" sz="28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14</a:t>
            </a:fld>
            <a:endParaRPr lang="en-US" b="1" dirty="0">
              <a:solidFill>
                <a:schemeClr val="tx1"/>
              </a:solidFill>
            </a:endParaRPr>
          </a:p>
        </p:txBody>
      </p:sp>
      <p:sp>
        <p:nvSpPr>
          <p:cNvPr id="6" name="Rectangle: Rounded Corners 5">
            <a:extLst>
              <a:ext uri="{FF2B5EF4-FFF2-40B4-BE49-F238E27FC236}">
                <a16:creationId xmlns:a16="http://schemas.microsoft.com/office/drawing/2014/main" id="{C2633219-F24A-4DFC-966E-4EA9C6C00B7A}"/>
              </a:ext>
            </a:extLst>
          </p:cNvPr>
          <p:cNvSpPr/>
          <p:nvPr/>
        </p:nvSpPr>
        <p:spPr>
          <a:xfrm>
            <a:off x="184067" y="1391326"/>
            <a:ext cx="8812336" cy="487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FF00"/>
                </a:solidFill>
              </a:rPr>
              <a:t>We must look for and take </a:t>
            </a:r>
            <a:r>
              <a:rPr lang="en-US" sz="3000" b="1" i="1" dirty="0">
                <a:solidFill>
                  <a:srgbClr val="FFFF00"/>
                </a:solidFill>
              </a:rPr>
              <a:t>“the way of escape”</a:t>
            </a:r>
            <a:r>
              <a:rPr lang="en-US" sz="3000" b="1" dirty="0">
                <a:solidFill>
                  <a:srgbClr val="FFFF00"/>
                </a:solidFill>
              </a:rPr>
              <a:t>!  How?</a:t>
            </a:r>
          </a:p>
          <a:p>
            <a:pPr algn="ctr"/>
            <a:endParaRPr lang="en-US" sz="2600" dirty="0"/>
          </a:p>
          <a:p>
            <a:pPr marL="914400" indent="-517525">
              <a:buClr>
                <a:srgbClr val="FFFF00"/>
              </a:buClr>
              <a:buSzPct val="115000"/>
              <a:buFont typeface="Wingdings" panose="05000000000000000000" pitchFamily="2" charset="2"/>
              <a:buChar char="ü"/>
            </a:pPr>
            <a:r>
              <a:rPr lang="en-US" sz="2800" b="1" i="1" u="sng" dirty="0"/>
              <a:t>Knowledge of God’s Word</a:t>
            </a:r>
            <a:r>
              <a:rPr lang="en-US" sz="2800" dirty="0"/>
              <a:t>:  </a:t>
            </a:r>
            <a:r>
              <a:rPr lang="en-US" sz="2800" dirty="0">
                <a:solidFill>
                  <a:srgbClr val="FFFF00"/>
                </a:solidFill>
              </a:rPr>
              <a:t>Matt. 4:1-11</a:t>
            </a:r>
          </a:p>
          <a:p>
            <a:pPr marL="622300" indent="-225425"/>
            <a:endParaRPr lang="en-US" sz="2600" dirty="0"/>
          </a:p>
          <a:p>
            <a:pPr marL="914400" indent="-517525">
              <a:buClr>
                <a:srgbClr val="FFFF00"/>
              </a:buClr>
              <a:buSzPct val="115000"/>
              <a:buFont typeface="Wingdings" panose="05000000000000000000" pitchFamily="2" charset="2"/>
              <a:buChar char="ü"/>
            </a:pPr>
            <a:r>
              <a:rPr lang="en-US" sz="2800" b="1" i="1" u="sng" dirty="0"/>
              <a:t>Diligence in prayer</a:t>
            </a:r>
            <a:r>
              <a:rPr lang="en-US" sz="2800" dirty="0"/>
              <a:t>:  </a:t>
            </a:r>
            <a:r>
              <a:rPr lang="en-US" sz="2800" dirty="0">
                <a:solidFill>
                  <a:srgbClr val="FFFF00"/>
                </a:solidFill>
              </a:rPr>
              <a:t>Matt. 26:36-46</a:t>
            </a:r>
          </a:p>
          <a:p>
            <a:pPr marL="622300" indent="-225425"/>
            <a:endParaRPr lang="en-US" sz="2400" dirty="0"/>
          </a:p>
          <a:p>
            <a:pPr marL="914400" indent="-517525">
              <a:buClr>
                <a:srgbClr val="FFFF00"/>
              </a:buClr>
              <a:buSzPct val="115000"/>
              <a:buFont typeface="Wingdings" panose="05000000000000000000" pitchFamily="2" charset="2"/>
              <a:buChar char="ü"/>
            </a:pPr>
            <a:r>
              <a:rPr lang="en-US" sz="2800" b="1" i="1" u="sng" dirty="0"/>
              <a:t>Soberness, vigilance, watchfulness</a:t>
            </a:r>
            <a:r>
              <a:rPr lang="en-US" sz="2800" dirty="0"/>
              <a:t>:  </a:t>
            </a:r>
            <a:r>
              <a:rPr lang="en-US" sz="2800" dirty="0">
                <a:solidFill>
                  <a:srgbClr val="FFFF00"/>
                </a:solidFill>
              </a:rPr>
              <a:t>1 Pet. 5:8; Rom. 13:14</a:t>
            </a:r>
          </a:p>
        </p:txBody>
      </p:sp>
    </p:spTree>
    <p:extLst>
      <p:ext uri="{BB962C8B-B14F-4D97-AF65-F5344CB8AC3E}">
        <p14:creationId xmlns:p14="http://schemas.microsoft.com/office/powerpoint/2010/main" val="774664613"/>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4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par>
                          <p:cTn id="31" fill="hold">
                            <p:stCondLst>
                              <p:cond delay="400"/>
                            </p:stCondLst>
                            <p:childTnLst>
                              <p:par>
                                <p:cTn id="32" presetID="1" presetClass="entr" presetSubtype="0" fill="hold" grpId="0" nodeType="afterEffect">
                                  <p:stCondLst>
                                    <p:cond delay="40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dissolv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lstStyle/>
          <a:p>
            <a:r>
              <a:rPr lang="en-US" b="1" dirty="0">
                <a:solidFill>
                  <a:schemeClr val="bg1"/>
                </a:solidFill>
                <a:effectLst>
                  <a:reflection blurRad="6350" stA="55000" endA="300" endPos="45500" dir="5400000" sy="-100000" algn="bl" rotWithShape="0"/>
                </a:effectLst>
              </a:rPr>
              <a:t>     </a:t>
            </a:r>
            <a:r>
              <a:rPr lang="en-US"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C</a:t>
            </a:r>
            <a:r>
              <a:rPr lang="en-US" sz="54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ONCLUSION</a:t>
            </a:r>
            <a:endParaRPr lang="en-US"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76200" y="1371600"/>
            <a:ext cx="9067800" cy="5334000"/>
          </a:xfrm>
        </p:spPr>
        <p:txBody>
          <a:bodyPr>
            <a:normAutofit/>
          </a:bodyPr>
          <a:lstStyle/>
          <a:p>
            <a:pPr marL="688975" indent="-652463">
              <a:spcBef>
                <a:spcPts val="0"/>
              </a:spcBef>
              <a:spcAft>
                <a:spcPts val="3000"/>
              </a:spcAft>
              <a:buClr>
                <a:srgbClr val="FFFF00"/>
              </a:buClr>
              <a:buSzPct val="100000"/>
            </a:pPr>
            <a:r>
              <a:rPr lang="en-US" sz="3600" dirty="0">
                <a:effectLst>
                  <a:outerShdw blurRad="38100" dist="38100" dir="2700000" algn="tl">
                    <a:srgbClr val="000000">
                      <a:alpha val="43137"/>
                    </a:srgbClr>
                  </a:outerShdw>
                </a:effectLst>
                <a:latin typeface="Calibri" pitchFamily="34" charset="0"/>
                <a:cs typeface="Calibri" pitchFamily="34" charset="0"/>
              </a:rPr>
              <a:t>God has given us so many </a:t>
            </a:r>
            <a:r>
              <a:rPr lang="en-US" sz="3600" i="1" dirty="0">
                <a:effectLst>
                  <a:outerShdw blurRad="38100" dist="38100" dir="2700000" algn="tl">
                    <a:srgbClr val="000000">
                      <a:alpha val="43137"/>
                    </a:srgbClr>
                  </a:outerShdw>
                </a:effectLst>
                <a:latin typeface="Calibri" pitchFamily="34" charset="0"/>
                <a:cs typeface="Calibri" pitchFamily="34" charset="0"/>
              </a:rPr>
              <a:t>“great and precious promises”</a:t>
            </a:r>
            <a:r>
              <a:rPr lang="en-US" sz="3600" dirty="0">
                <a:effectLst>
                  <a:outerShdw blurRad="38100" dist="38100" dir="2700000" algn="tl">
                    <a:srgbClr val="000000">
                      <a:alpha val="43137"/>
                    </a:srgbClr>
                  </a:outerShdw>
                </a:effectLst>
                <a:latin typeface="Calibri" pitchFamily="34" charset="0"/>
                <a:cs typeface="Calibri" pitchFamily="34" charset="0"/>
              </a:rPr>
              <a:t>:  </a:t>
            </a:r>
            <a:r>
              <a:rPr lang="en-US" sz="3600" dirty="0">
                <a:solidFill>
                  <a:srgbClr val="FFFF00"/>
                </a:solidFill>
                <a:effectLst>
                  <a:outerShdw blurRad="38100" dist="38100" dir="2700000" algn="tl">
                    <a:srgbClr val="000000">
                      <a:alpha val="43137"/>
                    </a:srgbClr>
                  </a:outerShdw>
                </a:effectLst>
                <a:latin typeface="Calibri" pitchFamily="34" charset="0"/>
                <a:cs typeface="Calibri" pitchFamily="34" charset="0"/>
              </a:rPr>
              <a:t>2 Pet. 1:4</a:t>
            </a:r>
          </a:p>
          <a:p>
            <a:pPr marL="688975" indent="-652463">
              <a:spcBef>
                <a:spcPts val="0"/>
              </a:spcBef>
              <a:spcAft>
                <a:spcPts val="3000"/>
              </a:spcAft>
              <a:buClr>
                <a:srgbClr val="FFFF00"/>
              </a:buClr>
              <a:buSzPct val="100000"/>
            </a:pPr>
            <a:r>
              <a:rPr lang="en-US" sz="3600" dirty="0">
                <a:solidFill>
                  <a:srgbClr val="FFFF00"/>
                </a:solidFill>
                <a:effectLst>
                  <a:outerShdw blurRad="38100" dist="38100" dir="2700000" algn="tl">
                    <a:srgbClr val="000000">
                      <a:alpha val="43137"/>
                    </a:srgbClr>
                  </a:outerShdw>
                </a:effectLst>
                <a:latin typeface="Calibri" pitchFamily="34" charset="0"/>
                <a:cs typeface="Calibri" pitchFamily="34" charset="0"/>
              </a:rPr>
              <a:t>1 Corinthians 10:13 </a:t>
            </a:r>
            <a:r>
              <a:rPr lang="en-US" sz="3600" dirty="0">
                <a:effectLst>
                  <a:outerShdw blurRad="38100" dist="38100" dir="2700000" algn="tl">
                    <a:srgbClr val="000000">
                      <a:alpha val="43137"/>
                    </a:srgbClr>
                  </a:outerShdw>
                </a:effectLst>
                <a:latin typeface="Calibri" pitchFamily="34" charset="0"/>
                <a:cs typeface="Calibri" pitchFamily="34" charset="0"/>
              </a:rPr>
              <a:t>proffers one of God’s greatest promises.</a:t>
            </a:r>
            <a:endParaRPr lang="en-US" sz="3600" b="1" i="1"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688975" indent="-652463">
              <a:spcBef>
                <a:spcPts val="0"/>
              </a:spcBef>
              <a:spcAft>
                <a:spcPts val="3000"/>
              </a:spcAft>
              <a:buClr>
                <a:srgbClr val="FFFF00"/>
              </a:buClr>
              <a:buSzPct val="100000"/>
            </a:pPr>
            <a:r>
              <a:rPr lang="en-US" sz="3600" dirty="0">
                <a:effectLst>
                  <a:outerShdw blurRad="38100" dist="38100" dir="2700000" algn="tl">
                    <a:srgbClr val="000000">
                      <a:alpha val="43137"/>
                    </a:srgbClr>
                  </a:outerShdw>
                </a:effectLst>
                <a:latin typeface="Calibri" pitchFamily="34" charset="0"/>
                <a:cs typeface="Calibri" pitchFamily="34" charset="0"/>
              </a:rPr>
              <a:t>Are you taking full advantage of God’s </a:t>
            </a:r>
            <a:r>
              <a:rPr lang="en-US" sz="3600" i="1" dirty="0">
                <a:effectLst>
                  <a:outerShdw blurRad="38100" dist="38100" dir="2700000" algn="tl">
                    <a:srgbClr val="000000">
                      <a:alpha val="43137"/>
                    </a:srgbClr>
                  </a:outerShdw>
                </a:effectLst>
                <a:latin typeface="Calibri" pitchFamily="34" charset="0"/>
                <a:cs typeface="Calibri" pitchFamily="34" charset="0"/>
              </a:rPr>
              <a:t>“great and precious promises”?</a:t>
            </a:r>
            <a:endParaRPr lang="en-US" sz="3600" i="1"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p:txBody>
      </p:sp>
      <p:grpSp>
        <p:nvGrpSpPr>
          <p:cNvPr id="4" name="Group 3"/>
          <p:cNvGrpSpPr>
            <a:grpSpLocks/>
          </p:cNvGrpSpPr>
          <p:nvPr/>
        </p:nvGrpSpPr>
        <p:grpSpPr bwMode="auto">
          <a:xfrm>
            <a:off x="76200" y="152400"/>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2"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1"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15</a:t>
            </a:fld>
            <a:endParaRPr lang="en-US" b="1" dirty="0">
              <a:solidFill>
                <a:schemeClr val="tx1"/>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50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4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3900"/>
                            </p:stCondLst>
                            <p:childTnLst>
                              <p:par>
                                <p:cTn id="29" presetID="1" presetClass="entr" presetSubtype="0" fill="hold" grpId="0" nodeType="afterEffect">
                                  <p:stCondLst>
                                    <p:cond delay="4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rmAutofit/>
          </a:bodyPr>
          <a:lstStyle/>
          <a:p>
            <a:pPr marL="914400" indent="-914400"/>
            <a:r>
              <a:rPr lang="en-US" sz="3200" b="1" dirty="0">
                <a:solidFill>
                  <a:schemeClr val="bg1"/>
                </a:solidFill>
                <a:effectLst>
                  <a:reflection blurRad="6350" stA="55000" endA="300" endPos="45500" dir="5400000" sy="-100000" algn="bl" rotWithShape="0"/>
                </a:effectLst>
              </a:rPr>
              <a:t>     </a:t>
            </a:r>
            <a:r>
              <a:rPr lang="en-US" sz="32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54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Introduction</a:t>
            </a:r>
            <a:endParaRPr lang="en-US" sz="32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315278"/>
            <a:ext cx="9144000" cy="5334000"/>
          </a:xfrm>
        </p:spPr>
        <p:txBody>
          <a:bodyPr>
            <a:noAutofit/>
          </a:bodyPr>
          <a:lstStyle/>
          <a:p>
            <a:pPr marL="571500" indent="-534988">
              <a:spcBef>
                <a:spcPts val="0"/>
              </a:spcBef>
              <a:spcAft>
                <a:spcPts val="30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Many passages in the Bible provide us with comfort and build our faith, trust and confidence in God:  </a:t>
            </a:r>
            <a:r>
              <a:rPr lang="en-US" sz="3200" dirty="0">
                <a:solidFill>
                  <a:srgbClr val="FFFF00"/>
                </a:solidFill>
                <a:effectLst>
                  <a:outerShdw blurRad="38100" dist="38100" dir="2700000" algn="tl">
                    <a:srgbClr val="000000">
                      <a:alpha val="43137"/>
                    </a:srgbClr>
                  </a:outerShdw>
                </a:effectLst>
                <a:latin typeface="Calibri" pitchFamily="34" charset="0"/>
                <a:cs typeface="Calibri" pitchFamily="34" charset="0"/>
              </a:rPr>
              <a:t>Jn. 3:16; 2 Pet. 1:3-4; Eph. 3:20</a:t>
            </a:r>
            <a:endParaRPr lang="en-US" sz="3200" i="1" dirty="0">
              <a:effectLst>
                <a:outerShdw blurRad="38100" dist="38100" dir="2700000" algn="tl">
                  <a:srgbClr val="000000">
                    <a:alpha val="43137"/>
                  </a:srgbClr>
                </a:outerShdw>
              </a:effectLst>
              <a:latin typeface="Calibri" pitchFamily="34" charset="0"/>
              <a:cs typeface="Calibri" pitchFamily="34" charset="0"/>
            </a:endParaRPr>
          </a:p>
          <a:p>
            <a:pPr marL="571500" indent="-534988">
              <a:spcBef>
                <a:spcPts val="0"/>
              </a:spcBef>
              <a:spcAft>
                <a:spcPts val="30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Some call these “refrigerator verses.”</a:t>
            </a:r>
          </a:p>
          <a:p>
            <a:pPr marL="571500" indent="-534988">
              <a:spcBef>
                <a:spcPts val="0"/>
              </a:spcBef>
              <a:spcAft>
                <a:spcPts val="3000"/>
              </a:spcAft>
              <a:buClr>
                <a:srgbClr val="FFFF00"/>
              </a:buClr>
              <a:buSzPct val="100000"/>
              <a:buFont typeface="Wingdings 2" panose="05020102010507070707" pitchFamily="18" charset="2"/>
              <a:buChar char=""/>
            </a:pPr>
            <a:r>
              <a:rPr lang="en-US" sz="3200" dirty="0">
                <a:effectLst>
                  <a:outerShdw blurRad="38100" dist="38100" dir="2700000" algn="tl">
                    <a:srgbClr val="000000">
                      <a:alpha val="43137"/>
                    </a:srgbClr>
                  </a:outerShdw>
                </a:effectLst>
                <a:latin typeface="Calibri" pitchFamily="34" charset="0"/>
                <a:cs typeface="Calibri" pitchFamily="34" charset="0"/>
              </a:rPr>
              <a:t>We all could benefit by writing a key verse down on a piece of paper.  Carry it with us.  Read it often.  Memorize it.  Meditate on it.</a:t>
            </a:r>
          </a:p>
        </p:txBody>
      </p:sp>
      <p:grpSp>
        <p:nvGrpSpPr>
          <p:cNvPr id="4" name="Group 3"/>
          <p:cNvGrpSpPr>
            <a:grpSpLocks/>
          </p:cNvGrpSpPr>
          <p:nvPr/>
        </p:nvGrpSpPr>
        <p:grpSpPr bwMode="auto">
          <a:xfrm>
            <a:off x="79375" y="78864"/>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2</a:t>
            </a:fld>
            <a:endParaRPr lang="en-US" b="1" dirty="0">
              <a:solidFill>
                <a:schemeClr val="tx1"/>
              </a:solidFill>
            </a:endParaRPr>
          </a:p>
        </p:txBody>
      </p:sp>
      <p:sp>
        <p:nvSpPr>
          <p:cNvPr id="7" name="Rectangle: Rounded Corners 6">
            <a:extLst>
              <a:ext uri="{FF2B5EF4-FFF2-40B4-BE49-F238E27FC236}">
                <a16:creationId xmlns:a16="http://schemas.microsoft.com/office/drawing/2014/main" id="{0CFB1420-821C-4C07-84C7-A1E045DE4018}"/>
              </a:ext>
            </a:extLst>
          </p:cNvPr>
          <p:cNvSpPr/>
          <p:nvPr/>
        </p:nvSpPr>
        <p:spPr>
          <a:xfrm>
            <a:off x="231773" y="1447800"/>
            <a:ext cx="8683625" cy="449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i="1" dirty="0">
                <a:solidFill>
                  <a:srgbClr val="FFFF00"/>
                </a:solidFill>
                <a:latin typeface="Gill Sans MT" panose="020B0502020104020203" pitchFamily="34" charset="0"/>
              </a:rPr>
              <a:t>“No temptation has overtaken you except such as is common to man; but God is faithful, who will not allow you to be tempted beyond what you are able, but with the temptation will also make the way of escape, that you may be able to bear it.”</a:t>
            </a:r>
          </a:p>
          <a:p>
            <a:pPr algn="ctr"/>
            <a:endParaRPr lang="en-US" sz="3000" b="1" i="1" dirty="0">
              <a:latin typeface="Gill Sans MT" panose="020B0502020104020203" pitchFamily="34" charset="0"/>
            </a:endParaRPr>
          </a:p>
          <a:p>
            <a:pPr algn="r"/>
            <a:r>
              <a:rPr lang="en-US" sz="3000" b="1" i="1" dirty="0">
                <a:latin typeface="Gill Sans MT" panose="020B0502020104020203" pitchFamily="34" charset="0"/>
              </a:rPr>
              <a:t>1 Corinthians 10:13</a:t>
            </a:r>
            <a:endParaRPr lang="en-US"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1038"/>
                                        </p:tgtEl>
                                        <p:attrNameLst>
                                          <p:attrName>style.visibility</p:attrName>
                                        </p:attrNameLst>
                                      </p:cBhvr>
                                      <p:to>
                                        <p:strVal val="visible"/>
                                      </p:to>
                                    </p:set>
                                    <p:anim calcmode="lin" valueType="num">
                                      <p:cBhvr>
                                        <p:cTn id="19" dur="1000" fill="hold"/>
                                        <p:tgtEl>
                                          <p:spTgt spid="1038"/>
                                        </p:tgtEl>
                                        <p:attrNameLst>
                                          <p:attrName>ppt_w</p:attrName>
                                        </p:attrNameLst>
                                      </p:cBhvr>
                                      <p:tavLst>
                                        <p:tav tm="0">
                                          <p:val>
                                            <p:strVal val="#ppt_w+.3"/>
                                          </p:val>
                                        </p:tav>
                                        <p:tav tm="100000">
                                          <p:val>
                                            <p:strVal val="#ppt_w"/>
                                          </p:val>
                                        </p:tav>
                                      </p:tavLst>
                                    </p:anim>
                                    <p:anim calcmode="lin" valueType="num">
                                      <p:cBhvr>
                                        <p:cTn id="20" dur="1000" fill="hold"/>
                                        <p:tgtEl>
                                          <p:spTgt spid="1038"/>
                                        </p:tgtEl>
                                        <p:attrNameLst>
                                          <p:attrName>ppt_h</p:attrName>
                                        </p:attrNameLst>
                                      </p:cBhvr>
                                      <p:tavLst>
                                        <p:tav tm="0">
                                          <p:val>
                                            <p:strVal val="#ppt_h"/>
                                          </p:val>
                                        </p:tav>
                                        <p:tav tm="100000">
                                          <p:val>
                                            <p:strVal val="#ppt_h"/>
                                          </p:val>
                                        </p:tav>
                                      </p:tavLst>
                                    </p:anim>
                                    <p:animEffect transition="in" filter="fade">
                                      <p:cBhvr>
                                        <p:cTn id="21" dur="1000"/>
                                        <p:tgtEl>
                                          <p:spTgt spid="1038"/>
                                        </p:tgtEl>
                                      </p:cBhvr>
                                    </p:animEffec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30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3300"/>
                            </p:stCondLst>
                            <p:childTnLst>
                              <p:par>
                                <p:cTn id="29" presetID="1" presetClass="entr" presetSubtype="0" fill="hold" grpId="0" nodeType="afterEffect">
                                  <p:stCondLst>
                                    <p:cond delay="30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ssolv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974" y="1295400"/>
            <a:ext cx="8991600" cy="31242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0200" cap="none" spc="50" dirty="0">
                <a:ln w="11430"/>
                <a:solidFill>
                  <a:srgbClr val="FFFF00"/>
                </a:solidFill>
                <a:effectLst>
                  <a:outerShdw blurRad="60007" dist="310007" dir="7680000" sy="30000" kx="1300200" algn="ctr" rotWithShape="0">
                    <a:prstClr val="black">
                      <a:alpha val="32000"/>
                    </a:prstClr>
                  </a:outerShdw>
                  <a:reflection blurRad="6350" stA="55000" endA="300" endPos="45500" dir="5400000" sy="-100000" algn="bl" rotWithShape="0"/>
                </a:effectLst>
              </a:rPr>
              <a:t>No Temptation Has…</a:t>
            </a:r>
          </a:p>
        </p:txBody>
      </p:sp>
      <p:sp>
        <p:nvSpPr>
          <p:cNvPr id="4" name="TextBox 3"/>
          <p:cNvSpPr txBox="1"/>
          <p:nvPr/>
        </p:nvSpPr>
        <p:spPr>
          <a:xfrm>
            <a:off x="0" y="0"/>
            <a:ext cx="2895600" cy="400110"/>
          </a:xfrm>
          <a:prstGeom prst="rect">
            <a:avLst/>
          </a:prstGeom>
          <a:solidFill>
            <a:srgbClr val="000000"/>
          </a:solidFill>
        </p:spPr>
        <p:txBody>
          <a:bodyPr wrap="square" rtlCol="0">
            <a:spAutoFit/>
          </a:bodyPr>
          <a:lstStyle/>
          <a:p>
            <a:pPr algn="ctr"/>
            <a:r>
              <a:rPr lang="en-US" sz="2000" b="1" dirty="0">
                <a:effectLst>
                  <a:outerShdw blurRad="38100" dist="38100" dir="2700000" algn="tl">
                    <a:srgbClr val="000000">
                      <a:alpha val="43137"/>
                    </a:srgbClr>
                  </a:outerShdw>
                </a:effectLst>
              </a:rPr>
              <a:t>www.westsidecoc.org</a:t>
            </a:r>
            <a:endParaRPr lang="en-US" sz="2000" b="1" dirty="0">
              <a:solidFill>
                <a:schemeClr val="bg1"/>
              </a:solidFill>
              <a:effectLst>
                <a:outerShdw blurRad="38100" dist="38100" dir="2700000" algn="tl">
                  <a:srgbClr val="000000">
                    <a:alpha val="43137"/>
                  </a:srgbClr>
                </a:outerShdw>
              </a:effectLst>
            </a:endParaRPr>
          </a:p>
        </p:txBody>
      </p:sp>
      <p:sp>
        <p:nvSpPr>
          <p:cNvPr id="6" name="Content Placeholder 2"/>
          <p:cNvSpPr txBox="1">
            <a:spLocks/>
          </p:cNvSpPr>
          <p:nvPr/>
        </p:nvSpPr>
        <p:spPr>
          <a:xfrm>
            <a:off x="955224" y="5105400"/>
            <a:ext cx="7239000" cy="762000"/>
          </a:xfrm>
          <a:prstGeom prst="rect">
            <a:avLst/>
          </a:prstGeom>
        </p:spPr>
        <p:txBody>
          <a:bodyPr vert="horz" tIns="0" rIns="45720" bIns="0" anchor="t">
            <a:noAutofit/>
          </a:bodyPr>
          <a:lstStyle>
            <a:lvl1pPr marL="0" indent="0" algn="r"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0"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0"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pPr algn="ctr"/>
            <a:r>
              <a:rPr lang="en-US" sz="5400" b="1" i="1" dirty="0">
                <a:effectLst>
                  <a:outerShdw blurRad="38100" dist="38100" dir="2700000" algn="tl">
                    <a:srgbClr val="000000">
                      <a:alpha val="43137"/>
                    </a:srgbClr>
                  </a:outerShdw>
                </a:effectLst>
                <a:latin typeface="Calibri" pitchFamily="34" charset="0"/>
                <a:cs typeface="Calibri" pitchFamily="34" charset="0"/>
              </a:rPr>
              <a:t>1 Corinthians 10:13</a:t>
            </a:r>
            <a:endParaRPr lang="en-US" sz="5400" b="1" i="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1000"/>
                                        <p:tgtEl>
                                          <p:spTgt spid="4"/>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strVal val="#ppt_h"/>
                                          </p:val>
                                        </p:tav>
                                        <p:tav tm="100000">
                                          <p:val>
                                            <p:strVal val="#ppt_h"/>
                                          </p:val>
                                        </p:tav>
                                      </p:tavLst>
                                    </p:anim>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6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Temptation</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566412"/>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must remember:</a:t>
            </a:r>
            <a:endParaRPr lang="en-US" sz="36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4</a:t>
            </a:fld>
            <a:endParaRPr lang="en-US" b="1" dirty="0">
              <a:solidFill>
                <a:schemeClr val="tx1"/>
              </a:solidFill>
            </a:endParaRPr>
          </a:p>
        </p:txBody>
      </p:sp>
      <p:sp>
        <p:nvSpPr>
          <p:cNvPr id="16" name="Content Placeholder 2">
            <a:extLst>
              <a:ext uri="{FF2B5EF4-FFF2-40B4-BE49-F238E27FC236}">
                <a16:creationId xmlns:a16="http://schemas.microsoft.com/office/drawing/2014/main" id="{597C4E54-09F4-4A60-9C9A-AC543275410E}"/>
              </a:ext>
            </a:extLst>
          </p:cNvPr>
          <p:cNvSpPr txBox="1">
            <a:spLocks/>
          </p:cNvSpPr>
          <p:nvPr/>
        </p:nvSpPr>
        <p:spPr>
          <a:xfrm>
            <a:off x="448126" y="1828800"/>
            <a:ext cx="8619674" cy="4687308"/>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571500" indent="-534988">
              <a:spcBef>
                <a:spcPts val="0"/>
              </a:spcBef>
              <a:spcAft>
                <a:spcPts val="1200"/>
              </a:spcAft>
              <a:buClr>
                <a:srgbClr val="FFFF00"/>
              </a:buClr>
              <a:buSzPct val="115000"/>
              <a:buFont typeface="Wingdings 2" panose="05020102010507070707" pitchFamily="18" charset="2"/>
              <a:buChar char="u"/>
            </a:pPr>
            <a:r>
              <a:rPr lang="en-US" b="1" i="1" u="sng"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Temptation is inevitable</a:t>
            </a:r>
            <a:r>
              <a:rPr lang="en-US" b="1"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a:t>
            </a:r>
            <a:endParaRPr lang="en-US"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endParaRP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We are in the world, but not of the world</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Jn. 17:14-15; 1 Jn. 2:15-17</a:t>
            </a:r>
            <a:endParaRPr lang="en-US" sz="2600" i="1" u="sng"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Satan works 24/7, 365 days per year</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1 Pet. 5:8</a:t>
            </a: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Satan is smart:</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Eph. 6:11</a:t>
            </a: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Satan owns the world</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1 Jn. 5:19; 1 Jn. 3:10; Matt. 25:41; 2 Pet. 2:4; Jude 6</a:t>
            </a: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Satan forever plots and changes strategy</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Lk. 4:13</a:t>
            </a:r>
          </a:p>
          <a:p>
            <a:pPr marL="914400" indent="-534988">
              <a:spcBef>
                <a:spcPts val="0"/>
              </a:spcBef>
              <a:spcAft>
                <a:spcPts val="1200"/>
              </a:spcAft>
              <a:buClr>
                <a:srgbClr val="FFFF00"/>
              </a:buClr>
              <a:buSzPct val="115000"/>
              <a:buFont typeface="Wingdings 2" panose="05020102010507070707" pitchFamily="18" charset="2"/>
              <a:buChar char="R"/>
            </a:pPr>
            <a:r>
              <a:rPr lang="en-US" sz="2600" b="1" dirty="0">
                <a:solidFill>
                  <a:srgbClr val="FFFF00"/>
                </a:solidFill>
                <a:effectLst>
                  <a:outerShdw blurRad="38100" dist="38100" dir="2700000" algn="tl">
                    <a:srgbClr val="000000">
                      <a:alpha val="43137"/>
                    </a:srgbClr>
                  </a:outerShdw>
                </a:effectLst>
                <a:latin typeface="Calibri" pitchFamily="34" charset="0"/>
                <a:cs typeface="Calibri" pitchFamily="34" charset="0"/>
              </a:rPr>
              <a:t>Satan is no joke and can never be taken lightly!</a:t>
            </a:r>
          </a:p>
          <a:p>
            <a:pPr marL="571500" indent="-534988">
              <a:spcBef>
                <a:spcPts val="0"/>
              </a:spcBef>
              <a:spcAft>
                <a:spcPts val="1200"/>
              </a:spcAft>
              <a:buClr>
                <a:srgbClr val="FFFF00"/>
              </a:buClr>
              <a:buSzPct val="115000"/>
              <a:buFont typeface="Wingdings 2" panose="05020102010507070707" pitchFamily="18" charset="2"/>
              <a:buChar char="E"/>
            </a:pPr>
            <a:endParaRPr lang="en-US" sz="2400" dirty="0">
              <a:solidFill>
                <a:srgbClr val="FFFF00"/>
              </a:solidFill>
            </a:endParaRPr>
          </a:p>
        </p:txBody>
      </p:sp>
    </p:spTree>
    <p:extLst>
      <p:ext uri="{BB962C8B-B14F-4D97-AF65-F5344CB8AC3E}">
        <p14:creationId xmlns:p14="http://schemas.microsoft.com/office/powerpoint/2010/main" val="2536654317"/>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400"/>
                                  </p:stCondLst>
                                  <p:childTnLst>
                                    <p:set>
                                      <p:cBhvr>
                                        <p:cTn id="29" dur="1" fill="hold">
                                          <p:stCondLst>
                                            <p:cond delay="0"/>
                                          </p:stCondLst>
                                        </p:cTn>
                                        <p:tgtEl>
                                          <p:spTgt spid="16">
                                            <p:txEl>
                                              <p:pRg st="1" end="1"/>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400"/>
                                  </p:stCondLst>
                                  <p:childTnLst>
                                    <p:set>
                                      <p:cBhvr>
                                        <p:cTn id="32" dur="1" fill="hold">
                                          <p:stCondLst>
                                            <p:cond delay="0"/>
                                          </p:stCondLst>
                                        </p:cTn>
                                        <p:tgtEl>
                                          <p:spTgt spid="16">
                                            <p:txEl>
                                              <p:pRg st="2" end="2"/>
                                            </p:txEl>
                                          </p:spTgt>
                                        </p:tgtEl>
                                        <p:attrNameLst>
                                          <p:attrName>style.visibility</p:attrName>
                                        </p:attrNameLst>
                                      </p:cBhvr>
                                      <p:to>
                                        <p:strVal val="visible"/>
                                      </p:to>
                                    </p:set>
                                  </p:childTnLst>
                                </p:cTn>
                              </p:par>
                            </p:childTnLst>
                          </p:cTn>
                        </p:par>
                        <p:par>
                          <p:cTn id="33" fill="hold">
                            <p:stCondLst>
                              <p:cond delay="3800"/>
                            </p:stCondLst>
                            <p:childTnLst>
                              <p:par>
                                <p:cTn id="34" presetID="1" presetClass="entr" presetSubtype="0" fill="hold" grpId="0" nodeType="afterEffect">
                                  <p:stCondLst>
                                    <p:cond delay="400"/>
                                  </p:stCondLst>
                                  <p:childTnLst>
                                    <p:set>
                                      <p:cBhvr>
                                        <p:cTn id="35" dur="1" fill="hold">
                                          <p:stCondLst>
                                            <p:cond delay="0"/>
                                          </p:stCondLst>
                                        </p:cTn>
                                        <p:tgtEl>
                                          <p:spTgt spid="16">
                                            <p:txEl>
                                              <p:pRg st="3" end="3"/>
                                            </p:txEl>
                                          </p:spTgt>
                                        </p:tgtEl>
                                        <p:attrNameLst>
                                          <p:attrName>style.visibility</p:attrName>
                                        </p:attrNameLst>
                                      </p:cBhvr>
                                      <p:to>
                                        <p:strVal val="visible"/>
                                      </p:to>
                                    </p:set>
                                  </p:childTnLst>
                                </p:cTn>
                              </p:par>
                            </p:childTnLst>
                          </p:cTn>
                        </p:par>
                        <p:par>
                          <p:cTn id="36" fill="hold">
                            <p:stCondLst>
                              <p:cond delay="4200"/>
                            </p:stCondLst>
                            <p:childTnLst>
                              <p:par>
                                <p:cTn id="37" presetID="1" presetClass="entr" presetSubtype="0" fill="hold" grpId="0" nodeType="afterEffect">
                                  <p:stCondLst>
                                    <p:cond delay="300"/>
                                  </p:stCondLst>
                                  <p:childTnLst>
                                    <p:set>
                                      <p:cBhvr>
                                        <p:cTn id="38" dur="1" fill="hold">
                                          <p:stCondLst>
                                            <p:cond delay="0"/>
                                          </p:stCondLst>
                                        </p:cTn>
                                        <p:tgtEl>
                                          <p:spTgt spid="16">
                                            <p:txEl>
                                              <p:pRg st="4" end="4"/>
                                            </p:txEl>
                                          </p:spTgt>
                                        </p:tgtEl>
                                        <p:attrNameLst>
                                          <p:attrName>style.visibility</p:attrName>
                                        </p:attrNameLst>
                                      </p:cBhvr>
                                      <p:to>
                                        <p:strVal val="visible"/>
                                      </p:to>
                                    </p:set>
                                  </p:childTnLst>
                                </p:cTn>
                              </p:par>
                            </p:childTnLst>
                          </p:cTn>
                        </p:par>
                        <p:par>
                          <p:cTn id="39" fill="hold">
                            <p:stCondLst>
                              <p:cond delay="4500"/>
                            </p:stCondLst>
                            <p:childTnLst>
                              <p:par>
                                <p:cTn id="40" presetID="1" presetClass="entr" presetSubtype="0" fill="hold" grpId="0" nodeType="afterEffect">
                                  <p:stCondLst>
                                    <p:cond delay="400"/>
                                  </p:stCondLst>
                                  <p:childTnLst>
                                    <p:set>
                                      <p:cBhvr>
                                        <p:cTn id="41" dur="1" fill="hold">
                                          <p:stCondLst>
                                            <p:cond delay="0"/>
                                          </p:stCondLst>
                                        </p:cTn>
                                        <p:tgtEl>
                                          <p:spTgt spid="16">
                                            <p:txEl>
                                              <p:pRg st="5" end="5"/>
                                            </p:txEl>
                                          </p:spTgt>
                                        </p:tgtEl>
                                        <p:attrNameLst>
                                          <p:attrName>style.visibility</p:attrName>
                                        </p:attrNameLst>
                                      </p:cBhvr>
                                      <p:to>
                                        <p:strVal val="visible"/>
                                      </p:to>
                                    </p:set>
                                  </p:childTnLst>
                                </p:cTn>
                              </p:par>
                            </p:childTnLst>
                          </p:cTn>
                        </p:par>
                        <p:par>
                          <p:cTn id="42" fill="hold">
                            <p:stCondLst>
                              <p:cond delay="4900"/>
                            </p:stCondLst>
                            <p:childTnLst>
                              <p:par>
                                <p:cTn id="43" presetID="1" presetClass="entr" presetSubtype="0" fill="hold" grpId="0" nodeType="afterEffect">
                                  <p:stCondLst>
                                    <p:cond delay="400"/>
                                  </p:stCondLst>
                                  <p:childTnLst>
                                    <p:set>
                                      <p:cBhvr>
                                        <p:cTn id="4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1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6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Temptation</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566412"/>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must remember:</a:t>
            </a:r>
            <a:endParaRPr lang="en-US" sz="36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5</a:t>
            </a:fld>
            <a:endParaRPr lang="en-US" b="1" dirty="0">
              <a:solidFill>
                <a:schemeClr val="tx1"/>
              </a:solidFill>
            </a:endParaRPr>
          </a:p>
        </p:txBody>
      </p:sp>
      <p:sp>
        <p:nvSpPr>
          <p:cNvPr id="16" name="Content Placeholder 2">
            <a:extLst>
              <a:ext uri="{FF2B5EF4-FFF2-40B4-BE49-F238E27FC236}">
                <a16:creationId xmlns:a16="http://schemas.microsoft.com/office/drawing/2014/main" id="{597C4E54-09F4-4A60-9C9A-AC543275410E}"/>
              </a:ext>
            </a:extLst>
          </p:cNvPr>
          <p:cNvSpPr txBox="1">
            <a:spLocks/>
          </p:cNvSpPr>
          <p:nvPr/>
        </p:nvSpPr>
        <p:spPr>
          <a:xfrm>
            <a:off x="448126" y="1828800"/>
            <a:ext cx="8619674" cy="4687308"/>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571500" indent="-534988">
              <a:spcBef>
                <a:spcPts val="0"/>
              </a:spcBef>
              <a:spcAft>
                <a:spcPts val="2400"/>
              </a:spcAft>
              <a:buClr>
                <a:srgbClr val="FFFF00"/>
              </a:buClr>
              <a:buSzPct val="115000"/>
              <a:buFont typeface="Wingdings 2" panose="05020102010507070707" pitchFamily="18" charset="2"/>
              <a:buChar char=""/>
            </a:pPr>
            <a:r>
              <a:rPr lang="en-US" b="1" i="1" u="sng"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Our temptations are not unusual</a:t>
            </a:r>
            <a:r>
              <a:rPr lang="en-US" b="1"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a:t>
            </a:r>
            <a:endParaRPr lang="en-US"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endParaRP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It’s a temptation to think otherwise</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1 Cor. 10:13</a:t>
            </a:r>
            <a:endParaRPr lang="en-US" sz="2600" i="1" u="sng"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Many have experienced what we experience</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1 Pet. 5:9</a:t>
            </a: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No personal “pity party”</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Prov. 15:13; 17:22</a:t>
            </a:r>
            <a:endParaRPr lang="en-US" sz="2400" dirty="0">
              <a:solidFill>
                <a:srgbClr val="FFFF00"/>
              </a:solidFill>
            </a:endParaRPr>
          </a:p>
        </p:txBody>
      </p:sp>
    </p:spTree>
    <p:extLst>
      <p:ext uri="{BB962C8B-B14F-4D97-AF65-F5344CB8AC3E}">
        <p14:creationId xmlns:p14="http://schemas.microsoft.com/office/powerpoint/2010/main" val="253216869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400"/>
                                  </p:stCondLst>
                                  <p:childTnLst>
                                    <p:set>
                                      <p:cBhvr>
                                        <p:cTn id="29" dur="1" fill="hold">
                                          <p:stCondLst>
                                            <p:cond delay="0"/>
                                          </p:stCondLst>
                                        </p:cTn>
                                        <p:tgtEl>
                                          <p:spTgt spid="16">
                                            <p:txEl>
                                              <p:pRg st="1" end="1"/>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400"/>
                                  </p:stCondLst>
                                  <p:childTnLst>
                                    <p:set>
                                      <p:cBhvr>
                                        <p:cTn id="32" dur="1" fill="hold">
                                          <p:stCondLst>
                                            <p:cond delay="0"/>
                                          </p:stCondLst>
                                        </p:cTn>
                                        <p:tgtEl>
                                          <p:spTgt spid="16">
                                            <p:txEl>
                                              <p:pRg st="2" end="2"/>
                                            </p:txEl>
                                          </p:spTgt>
                                        </p:tgtEl>
                                        <p:attrNameLst>
                                          <p:attrName>style.visibility</p:attrName>
                                        </p:attrNameLst>
                                      </p:cBhvr>
                                      <p:to>
                                        <p:strVal val="visible"/>
                                      </p:to>
                                    </p:set>
                                  </p:childTnLst>
                                </p:cTn>
                              </p:par>
                            </p:childTnLst>
                          </p:cTn>
                        </p:par>
                        <p:par>
                          <p:cTn id="33" fill="hold">
                            <p:stCondLst>
                              <p:cond delay="3800"/>
                            </p:stCondLst>
                            <p:childTnLst>
                              <p:par>
                                <p:cTn id="34" presetID="1" presetClass="entr" presetSubtype="0" fill="hold" grpId="0" nodeType="afterEffect">
                                  <p:stCondLst>
                                    <p:cond delay="400"/>
                                  </p:stCondLst>
                                  <p:childTnLst>
                                    <p:set>
                                      <p:cBhvr>
                                        <p:cTn id="35"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1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6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Temptation</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566412"/>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must remember:</a:t>
            </a:r>
            <a:endParaRPr lang="en-US" sz="36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6</a:t>
            </a:fld>
            <a:endParaRPr lang="en-US" b="1" dirty="0">
              <a:solidFill>
                <a:schemeClr val="tx1"/>
              </a:solidFill>
            </a:endParaRPr>
          </a:p>
        </p:txBody>
      </p:sp>
      <p:sp>
        <p:nvSpPr>
          <p:cNvPr id="16" name="Content Placeholder 2">
            <a:extLst>
              <a:ext uri="{FF2B5EF4-FFF2-40B4-BE49-F238E27FC236}">
                <a16:creationId xmlns:a16="http://schemas.microsoft.com/office/drawing/2014/main" id="{597C4E54-09F4-4A60-9C9A-AC543275410E}"/>
              </a:ext>
            </a:extLst>
          </p:cNvPr>
          <p:cNvSpPr txBox="1">
            <a:spLocks/>
          </p:cNvSpPr>
          <p:nvPr/>
        </p:nvSpPr>
        <p:spPr>
          <a:xfrm>
            <a:off x="448126" y="1828800"/>
            <a:ext cx="8619674" cy="4687308"/>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571500" indent="-534988">
              <a:spcBef>
                <a:spcPts val="0"/>
              </a:spcBef>
              <a:spcAft>
                <a:spcPts val="2400"/>
              </a:spcAft>
              <a:buClr>
                <a:srgbClr val="FFFF00"/>
              </a:buClr>
              <a:buSzPct val="115000"/>
              <a:buFont typeface="Wingdings 2" panose="05020102010507070707" pitchFamily="18" charset="2"/>
              <a:buChar char=""/>
            </a:pPr>
            <a:r>
              <a:rPr lang="en-US" b="1" i="1" u="sng"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Temptation serves a useful purpose</a:t>
            </a:r>
            <a:r>
              <a:rPr lang="en-US" b="1"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a:t>
            </a:r>
            <a:endParaRPr lang="en-US"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endParaRP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Gain God’s approval</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Jas. 1:12</a:t>
            </a:r>
            <a:endParaRPr lang="en-US" sz="2600" i="1" u="sng"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Purify our faith</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1 Pet. 1:6-9</a:t>
            </a: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Build our hope</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Rom. 5:3-4</a:t>
            </a:r>
            <a:endParaRPr lang="en-US" sz="2400" dirty="0">
              <a:solidFill>
                <a:srgbClr val="FFFF00"/>
              </a:solidFill>
            </a:endParaRPr>
          </a:p>
        </p:txBody>
      </p:sp>
    </p:spTree>
    <p:extLst>
      <p:ext uri="{BB962C8B-B14F-4D97-AF65-F5344CB8AC3E}">
        <p14:creationId xmlns:p14="http://schemas.microsoft.com/office/powerpoint/2010/main" val="461989020"/>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400"/>
                                  </p:stCondLst>
                                  <p:childTnLst>
                                    <p:set>
                                      <p:cBhvr>
                                        <p:cTn id="29" dur="1" fill="hold">
                                          <p:stCondLst>
                                            <p:cond delay="0"/>
                                          </p:stCondLst>
                                        </p:cTn>
                                        <p:tgtEl>
                                          <p:spTgt spid="16">
                                            <p:txEl>
                                              <p:pRg st="1" end="1"/>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400"/>
                                  </p:stCondLst>
                                  <p:childTnLst>
                                    <p:set>
                                      <p:cBhvr>
                                        <p:cTn id="32" dur="1" fill="hold">
                                          <p:stCondLst>
                                            <p:cond delay="0"/>
                                          </p:stCondLst>
                                        </p:cTn>
                                        <p:tgtEl>
                                          <p:spTgt spid="16">
                                            <p:txEl>
                                              <p:pRg st="2" end="2"/>
                                            </p:txEl>
                                          </p:spTgt>
                                        </p:tgtEl>
                                        <p:attrNameLst>
                                          <p:attrName>style.visibility</p:attrName>
                                        </p:attrNameLst>
                                      </p:cBhvr>
                                      <p:to>
                                        <p:strVal val="visible"/>
                                      </p:to>
                                    </p:set>
                                  </p:childTnLst>
                                </p:cTn>
                              </p:par>
                            </p:childTnLst>
                          </p:cTn>
                        </p:par>
                        <p:par>
                          <p:cTn id="33" fill="hold">
                            <p:stCondLst>
                              <p:cond delay="3800"/>
                            </p:stCondLst>
                            <p:childTnLst>
                              <p:par>
                                <p:cTn id="34" presetID="1" presetClass="entr" presetSubtype="0" fill="hold" grpId="0" nodeType="afterEffect">
                                  <p:stCondLst>
                                    <p:cond delay="400"/>
                                  </p:stCondLst>
                                  <p:childTnLst>
                                    <p:set>
                                      <p:cBhvr>
                                        <p:cTn id="35"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1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6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Temptation</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566412"/>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must remember:</a:t>
            </a:r>
            <a:endParaRPr lang="en-US" sz="36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7</a:t>
            </a:fld>
            <a:endParaRPr lang="en-US" b="1" dirty="0">
              <a:solidFill>
                <a:schemeClr val="tx1"/>
              </a:solidFill>
            </a:endParaRPr>
          </a:p>
        </p:txBody>
      </p:sp>
      <p:sp>
        <p:nvSpPr>
          <p:cNvPr id="16" name="Content Placeholder 2">
            <a:extLst>
              <a:ext uri="{FF2B5EF4-FFF2-40B4-BE49-F238E27FC236}">
                <a16:creationId xmlns:a16="http://schemas.microsoft.com/office/drawing/2014/main" id="{597C4E54-09F4-4A60-9C9A-AC543275410E}"/>
              </a:ext>
            </a:extLst>
          </p:cNvPr>
          <p:cNvSpPr txBox="1">
            <a:spLocks/>
          </p:cNvSpPr>
          <p:nvPr/>
        </p:nvSpPr>
        <p:spPr>
          <a:xfrm>
            <a:off x="448126" y="1752600"/>
            <a:ext cx="8619674" cy="4687308"/>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571500" indent="-534988">
              <a:spcBef>
                <a:spcPts val="0"/>
              </a:spcBef>
              <a:spcAft>
                <a:spcPts val="1200"/>
              </a:spcAft>
              <a:buClr>
                <a:srgbClr val="FFFF00"/>
              </a:buClr>
              <a:buSzPct val="115000"/>
              <a:buFont typeface="Wingdings 2" panose="05020102010507070707" pitchFamily="18" charset="2"/>
              <a:buChar char=""/>
            </a:pPr>
            <a:r>
              <a:rPr lang="en-US" b="1" i="1" u="sng"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We must be ready for temptation</a:t>
            </a:r>
            <a:r>
              <a:rPr lang="en-US" b="1"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a:t>
            </a:r>
            <a:endParaRPr lang="en-US"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endParaRP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Inevitability and commonness demands readiness!</a:t>
            </a:r>
            <a:endParaRPr lang="en-US" sz="2600" i="1" u="sng"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914400" indent="-534988">
              <a:spcBef>
                <a:spcPts val="0"/>
              </a:spcBef>
              <a:spcAft>
                <a:spcPts val="12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Must exercise “due diligence” insofar as temptation concerned</a:t>
            </a:r>
            <a:r>
              <a:rPr lang="en-US" sz="2600" dirty="0">
                <a:effectLst>
                  <a:outerShdw blurRad="38100" dist="38100" dir="2700000" algn="tl">
                    <a:srgbClr val="000000">
                      <a:alpha val="43137"/>
                    </a:srgbClr>
                  </a:outerShdw>
                </a:effectLst>
                <a:latin typeface="Calibri" pitchFamily="34" charset="0"/>
                <a:cs typeface="Calibri" pitchFamily="34" charset="0"/>
              </a:rPr>
              <a:t>:</a:t>
            </a:r>
            <a:endPar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1377950" indent="-534988">
              <a:spcBef>
                <a:spcPts val="0"/>
              </a:spcBef>
              <a:spcAft>
                <a:spcPts val="1000"/>
              </a:spcAft>
              <a:buClr>
                <a:srgbClr val="FFFF00"/>
              </a:buClr>
              <a:buSzPct val="115000"/>
              <a:buFont typeface="Wingdings 2" panose="05020102010507070707" pitchFamily="18" charset="2"/>
              <a:buChar char=""/>
            </a:pPr>
            <a:r>
              <a:rPr lang="en-US" sz="2600" b="1" dirty="0">
                <a:effectLst>
                  <a:outerShdw blurRad="38100" dist="38100" dir="2700000" algn="tl">
                    <a:srgbClr val="000000">
                      <a:alpha val="43137"/>
                    </a:srgbClr>
                  </a:outerShdw>
                </a:effectLst>
                <a:latin typeface="Calibri" pitchFamily="34" charset="0"/>
                <a:cs typeface="Calibri" pitchFamily="34" charset="0"/>
              </a:rPr>
              <a:t>Sobriety &amp; diligence</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1 Pet. 5:8</a:t>
            </a:r>
          </a:p>
          <a:p>
            <a:pPr marL="1377950" indent="-534988">
              <a:spcBef>
                <a:spcPts val="0"/>
              </a:spcBef>
              <a:spcAft>
                <a:spcPts val="1000"/>
              </a:spcAft>
              <a:buClr>
                <a:srgbClr val="FFFF00"/>
              </a:buClr>
              <a:buSzPct val="115000"/>
              <a:buFont typeface="Wingdings 2" panose="05020102010507070707" pitchFamily="18" charset="2"/>
              <a:buChar char=""/>
            </a:pPr>
            <a:r>
              <a:rPr lang="en-US" sz="2600" b="1" dirty="0">
                <a:effectLst>
                  <a:outerShdw blurRad="38100" dist="38100" dir="2700000" algn="tl">
                    <a:srgbClr val="000000">
                      <a:alpha val="43137"/>
                    </a:srgbClr>
                  </a:outerShdw>
                </a:effectLst>
                <a:latin typeface="Calibri" pitchFamily="34" charset="0"/>
              </a:rPr>
              <a:t>Be </a:t>
            </a:r>
            <a:r>
              <a:rPr lang="en-US" sz="2600" b="1" i="1" dirty="0">
                <a:effectLst>
                  <a:outerShdw blurRad="38100" dist="38100" dir="2700000" algn="tl">
                    <a:srgbClr val="000000">
                      <a:alpha val="43137"/>
                    </a:srgbClr>
                  </a:outerShdw>
                </a:effectLst>
                <a:latin typeface="Calibri" pitchFamily="34" charset="0"/>
              </a:rPr>
              <a:t>“watchful”</a:t>
            </a:r>
            <a:r>
              <a:rPr lang="en-US" sz="2600" b="1"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2 Tim. 4:5; 1 Pet. 4:7</a:t>
            </a:r>
          </a:p>
          <a:p>
            <a:pPr marL="1377950" indent="-534988">
              <a:spcBef>
                <a:spcPts val="0"/>
              </a:spcBef>
              <a:spcAft>
                <a:spcPts val="1000"/>
              </a:spcAft>
              <a:buClr>
                <a:srgbClr val="FFFF00"/>
              </a:buClr>
              <a:buSzPct val="115000"/>
              <a:buFont typeface="Wingdings 2" panose="05020102010507070707" pitchFamily="18" charset="2"/>
              <a:buChar char=""/>
            </a:pPr>
            <a:r>
              <a:rPr lang="en-US" sz="2600" b="1" dirty="0">
                <a:effectLst>
                  <a:outerShdw blurRad="38100" dist="38100" dir="2700000" algn="tl">
                    <a:srgbClr val="000000">
                      <a:alpha val="43137"/>
                    </a:srgbClr>
                  </a:outerShdw>
                </a:effectLst>
                <a:latin typeface="Calibri" pitchFamily="34" charset="0"/>
              </a:rPr>
              <a:t>Put up a fight</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1 Pet. 5:9; Jas. 4:7</a:t>
            </a:r>
          </a:p>
          <a:p>
            <a:pPr marL="1377950" indent="-534988">
              <a:spcBef>
                <a:spcPts val="0"/>
              </a:spcBef>
              <a:spcAft>
                <a:spcPts val="1000"/>
              </a:spcAft>
              <a:buClr>
                <a:srgbClr val="FFFF00"/>
              </a:buClr>
              <a:buSzPct val="115000"/>
              <a:buFont typeface="Wingdings 2" panose="05020102010507070707" pitchFamily="18" charset="2"/>
              <a:buChar char=""/>
            </a:pPr>
            <a:r>
              <a:rPr lang="en-US" sz="2600" b="1" dirty="0">
                <a:effectLst>
                  <a:outerShdw blurRad="38100" dist="38100" dir="2700000" algn="tl">
                    <a:srgbClr val="000000">
                      <a:alpha val="43137"/>
                    </a:srgbClr>
                  </a:outerShdw>
                </a:effectLst>
                <a:latin typeface="Calibri" pitchFamily="34" charset="0"/>
              </a:rPr>
              <a:t>Couple resistance w/obedience</a:t>
            </a:r>
            <a:r>
              <a:rPr lang="en-US" sz="2600" dirty="0">
                <a:effectLst>
                  <a:outerShdw blurRad="38100" dist="38100" dir="2700000" algn="tl">
                    <a:srgbClr val="000000">
                      <a:alpha val="43137"/>
                    </a:srgbClr>
                  </a:outerShdw>
                </a:effectLst>
                <a:latin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rPr>
              <a:t>Jas. 4:8; 1 Jn. 4:4</a:t>
            </a:r>
          </a:p>
          <a:p>
            <a:pPr marL="1377950" indent="-534988">
              <a:spcBef>
                <a:spcPts val="0"/>
              </a:spcBef>
              <a:spcAft>
                <a:spcPts val="1000"/>
              </a:spcAft>
              <a:buClr>
                <a:srgbClr val="FFFF00"/>
              </a:buClr>
              <a:buSzPct val="115000"/>
              <a:buFont typeface="Wingdings 2" panose="05020102010507070707" pitchFamily="18" charset="2"/>
              <a:buChar char=""/>
            </a:pPr>
            <a:r>
              <a:rPr lang="en-US" sz="2600" b="1" dirty="0">
                <a:effectLst>
                  <a:outerShdw blurRad="38100" dist="38100" dir="2700000" algn="tl">
                    <a:srgbClr val="000000">
                      <a:alpha val="43137"/>
                    </a:srgbClr>
                  </a:outerShdw>
                </a:effectLst>
                <a:latin typeface="Calibri" pitchFamily="34" charset="0"/>
              </a:rPr>
              <a:t>No </a:t>
            </a:r>
            <a:r>
              <a:rPr lang="en-US" sz="2600" b="1" i="1" dirty="0">
                <a:effectLst>
                  <a:outerShdw blurRad="38100" dist="38100" dir="2700000" algn="tl">
                    <a:srgbClr val="000000">
                      <a:alpha val="43137"/>
                    </a:srgbClr>
                  </a:outerShdw>
                </a:effectLst>
                <a:latin typeface="Calibri" pitchFamily="34" charset="0"/>
              </a:rPr>
              <a:t>“provision for the flesh”</a:t>
            </a:r>
            <a:r>
              <a:rPr lang="en-US" sz="2600" b="1" dirty="0">
                <a:effectLst>
                  <a:outerShdw blurRad="38100" dist="38100" dir="2700000" algn="tl">
                    <a:srgbClr val="000000">
                      <a:alpha val="43137"/>
                    </a:srgbClr>
                  </a:outerShdw>
                </a:effectLst>
                <a:latin typeface="Calibri" pitchFamily="34" charset="0"/>
              </a:rPr>
              <a:t>:</a:t>
            </a:r>
            <a:r>
              <a:rPr lang="en-US" sz="2600" dirty="0">
                <a:solidFill>
                  <a:srgbClr val="FFFF00"/>
                </a:solidFill>
                <a:effectLst>
                  <a:outerShdw blurRad="38100" dist="38100" dir="2700000" algn="tl">
                    <a:srgbClr val="000000">
                      <a:alpha val="43137"/>
                    </a:srgbClr>
                  </a:outerShdw>
                </a:effectLst>
                <a:latin typeface="Calibri" pitchFamily="34" charset="0"/>
              </a:rPr>
              <a:t>  Rom. 13:14</a:t>
            </a:r>
            <a:endParaRPr lang="en-US" sz="2400" dirty="0">
              <a:solidFill>
                <a:srgbClr val="FFFF00"/>
              </a:solidFill>
            </a:endParaRPr>
          </a:p>
        </p:txBody>
      </p:sp>
    </p:spTree>
    <p:extLst>
      <p:ext uri="{BB962C8B-B14F-4D97-AF65-F5344CB8AC3E}">
        <p14:creationId xmlns:p14="http://schemas.microsoft.com/office/powerpoint/2010/main" val="2386949498"/>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400"/>
                                  </p:stCondLst>
                                  <p:childTnLst>
                                    <p:set>
                                      <p:cBhvr>
                                        <p:cTn id="29" dur="1" fill="hold">
                                          <p:stCondLst>
                                            <p:cond delay="0"/>
                                          </p:stCondLst>
                                        </p:cTn>
                                        <p:tgtEl>
                                          <p:spTgt spid="16">
                                            <p:txEl>
                                              <p:pRg st="1" end="1"/>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400"/>
                                  </p:stCondLst>
                                  <p:childTnLst>
                                    <p:set>
                                      <p:cBhvr>
                                        <p:cTn id="32" dur="1" fill="hold">
                                          <p:stCondLst>
                                            <p:cond delay="0"/>
                                          </p:stCondLst>
                                        </p:cTn>
                                        <p:tgtEl>
                                          <p:spTgt spid="16">
                                            <p:txEl>
                                              <p:pRg st="2" end="2"/>
                                            </p:txEl>
                                          </p:spTgt>
                                        </p:tgtEl>
                                        <p:attrNameLst>
                                          <p:attrName>style.visibility</p:attrName>
                                        </p:attrNameLst>
                                      </p:cBhvr>
                                      <p:to>
                                        <p:strVal val="visible"/>
                                      </p:to>
                                    </p:set>
                                  </p:childTnLst>
                                </p:cTn>
                              </p:par>
                            </p:childTnLst>
                          </p:cTn>
                        </p:par>
                        <p:par>
                          <p:cTn id="33" fill="hold">
                            <p:stCondLst>
                              <p:cond delay="3800"/>
                            </p:stCondLst>
                            <p:childTnLst>
                              <p:par>
                                <p:cTn id="34" presetID="1" presetClass="entr" presetSubtype="0" fill="hold" grpId="0" nodeType="afterEffect">
                                  <p:stCondLst>
                                    <p:cond delay="400"/>
                                  </p:stCondLst>
                                  <p:childTnLst>
                                    <p:set>
                                      <p:cBhvr>
                                        <p:cTn id="35" dur="1" fill="hold">
                                          <p:stCondLst>
                                            <p:cond delay="0"/>
                                          </p:stCondLst>
                                        </p:cTn>
                                        <p:tgtEl>
                                          <p:spTgt spid="16">
                                            <p:txEl>
                                              <p:pRg st="3" end="3"/>
                                            </p:txEl>
                                          </p:spTgt>
                                        </p:tgtEl>
                                        <p:attrNameLst>
                                          <p:attrName>style.visibility</p:attrName>
                                        </p:attrNameLst>
                                      </p:cBhvr>
                                      <p:to>
                                        <p:strVal val="visible"/>
                                      </p:to>
                                    </p:set>
                                  </p:childTnLst>
                                </p:cTn>
                              </p:par>
                            </p:childTnLst>
                          </p:cTn>
                        </p:par>
                        <p:par>
                          <p:cTn id="36" fill="hold">
                            <p:stCondLst>
                              <p:cond delay="4200"/>
                            </p:stCondLst>
                            <p:childTnLst>
                              <p:par>
                                <p:cTn id="37" presetID="1" presetClass="entr" presetSubtype="0" fill="hold" grpId="0" nodeType="afterEffect">
                                  <p:stCondLst>
                                    <p:cond delay="400"/>
                                  </p:stCondLst>
                                  <p:childTnLst>
                                    <p:set>
                                      <p:cBhvr>
                                        <p:cTn id="38" dur="1" fill="hold">
                                          <p:stCondLst>
                                            <p:cond delay="0"/>
                                          </p:stCondLst>
                                        </p:cTn>
                                        <p:tgtEl>
                                          <p:spTgt spid="16">
                                            <p:txEl>
                                              <p:pRg st="4" end="4"/>
                                            </p:txEl>
                                          </p:spTgt>
                                        </p:tgtEl>
                                        <p:attrNameLst>
                                          <p:attrName>style.visibility</p:attrName>
                                        </p:attrNameLst>
                                      </p:cBhvr>
                                      <p:to>
                                        <p:strVal val="visible"/>
                                      </p:to>
                                    </p:set>
                                  </p:childTnLst>
                                </p:cTn>
                              </p:par>
                            </p:childTnLst>
                          </p:cTn>
                        </p:par>
                        <p:par>
                          <p:cTn id="39" fill="hold">
                            <p:stCondLst>
                              <p:cond delay="4600"/>
                            </p:stCondLst>
                            <p:childTnLst>
                              <p:par>
                                <p:cTn id="40" presetID="1" presetClass="entr" presetSubtype="0" fill="hold" grpId="0" nodeType="afterEffect">
                                  <p:stCondLst>
                                    <p:cond delay="300"/>
                                  </p:stCondLst>
                                  <p:childTnLst>
                                    <p:set>
                                      <p:cBhvr>
                                        <p:cTn id="41" dur="1" fill="hold">
                                          <p:stCondLst>
                                            <p:cond delay="0"/>
                                          </p:stCondLst>
                                        </p:cTn>
                                        <p:tgtEl>
                                          <p:spTgt spid="16">
                                            <p:txEl>
                                              <p:pRg st="5" end="5"/>
                                            </p:txEl>
                                          </p:spTgt>
                                        </p:tgtEl>
                                        <p:attrNameLst>
                                          <p:attrName>style.visibility</p:attrName>
                                        </p:attrNameLst>
                                      </p:cBhvr>
                                      <p:to>
                                        <p:strVal val="visible"/>
                                      </p:to>
                                    </p:set>
                                  </p:childTnLst>
                                </p:cTn>
                              </p:par>
                            </p:childTnLst>
                          </p:cTn>
                        </p:par>
                        <p:par>
                          <p:cTn id="42" fill="hold">
                            <p:stCondLst>
                              <p:cond delay="4900"/>
                            </p:stCondLst>
                            <p:childTnLst>
                              <p:par>
                                <p:cTn id="43" presetID="1" presetClass="entr" presetSubtype="0" fill="hold" grpId="0" nodeType="afterEffect">
                                  <p:stCondLst>
                                    <p:cond delay="400"/>
                                  </p:stCondLst>
                                  <p:childTnLst>
                                    <p:set>
                                      <p:cBhvr>
                                        <p:cTn id="44" dur="1" fill="hold">
                                          <p:stCondLst>
                                            <p:cond delay="0"/>
                                          </p:stCondLst>
                                        </p:cTn>
                                        <p:tgtEl>
                                          <p:spTgt spid="16">
                                            <p:txEl>
                                              <p:pRg st="6" end="6"/>
                                            </p:txEl>
                                          </p:spTgt>
                                        </p:tgtEl>
                                        <p:attrNameLst>
                                          <p:attrName>style.visibility</p:attrName>
                                        </p:attrNameLst>
                                      </p:cBhvr>
                                      <p:to>
                                        <p:strVal val="visible"/>
                                      </p:to>
                                    </p:set>
                                  </p:childTnLst>
                                </p:cTn>
                              </p:par>
                            </p:childTnLst>
                          </p:cTn>
                        </p:par>
                        <p:par>
                          <p:cTn id="45" fill="hold">
                            <p:stCondLst>
                              <p:cond delay="5300"/>
                            </p:stCondLst>
                            <p:childTnLst>
                              <p:par>
                                <p:cTn id="46" presetID="1" presetClass="entr" presetSubtype="0" fill="hold" grpId="0" nodeType="afterEffect">
                                  <p:stCondLst>
                                    <p:cond delay="600"/>
                                  </p:stCondLst>
                                  <p:childTnLst>
                                    <p:set>
                                      <p:cBhvr>
                                        <p:cTn id="47"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1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66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Temptation</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566412"/>
          </a:xfrm>
        </p:spPr>
        <p:txBody>
          <a:bodyPr>
            <a:noAutofit/>
          </a:bodyPr>
          <a:lstStyle/>
          <a:p>
            <a:pPr marL="571500" indent="-534988">
              <a:spcBef>
                <a:spcPts val="0"/>
              </a:spcBef>
              <a:spcAft>
                <a:spcPts val="1800"/>
              </a:spcAft>
              <a:buClr>
                <a:srgbClr val="FFFF00"/>
              </a:buClr>
              <a:buSzPct val="100000"/>
              <a:buFont typeface="Wingdings 2" panose="05020102010507070707" pitchFamily="18" charset="2"/>
              <a:buChar char=""/>
            </a:pPr>
            <a:r>
              <a:rPr lang="en-US" sz="3600" dirty="0">
                <a:effectLst>
                  <a:outerShdw blurRad="38100" dist="38100" dir="2700000" algn="tl">
                    <a:srgbClr val="000000">
                      <a:alpha val="43137"/>
                    </a:srgbClr>
                  </a:outerShdw>
                </a:effectLst>
                <a:latin typeface="Calibri" pitchFamily="34" charset="0"/>
                <a:cs typeface="Calibri" pitchFamily="34" charset="0"/>
              </a:rPr>
              <a:t>We must remember:</a:t>
            </a:r>
            <a:endParaRPr lang="en-US" sz="36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8</a:t>
            </a:fld>
            <a:endParaRPr lang="en-US" b="1" dirty="0">
              <a:solidFill>
                <a:schemeClr val="tx1"/>
              </a:solidFill>
            </a:endParaRPr>
          </a:p>
        </p:txBody>
      </p:sp>
      <p:sp>
        <p:nvSpPr>
          <p:cNvPr id="16" name="Content Placeholder 2">
            <a:extLst>
              <a:ext uri="{FF2B5EF4-FFF2-40B4-BE49-F238E27FC236}">
                <a16:creationId xmlns:a16="http://schemas.microsoft.com/office/drawing/2014/main" id="{597C4E54-09F4-4A60-9C9A-AC543275410E}"/>
              </a:ext>
            </a:extLst>
          </p:cNvPr>
          <p:cNvSpPr txBox="1">
            <a:spLocks/>
          </p:cNvSpPr>
          <p:nvPr/>
        </p:nvSpPr>
        <p:spPr>
          <a:xfrm>
            <a:off x="448126" y="1828800"/>
            <a:ext cx="8619674" cy="4687308"/>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571500" indent="-534988">
              <a:spcBef>
                <a:spcPts val="0"/>
              </a:spcBef>
              <a:spcAft>
                <a:spcPts val="2400"/>
              </a:spcAft>
              <a:buClr>
                <a:srgbClr val="FFFF00"/>
              </a:buClr>
              <a:buSzPct val="115000"/>
              <a:buFont typeface="Wingdings 2" panose="05020102010507070707" pitchFamily="18" charset="2"/>
              <a:buChar char=""/>
            </a:pPr>
            <a:r>
              <a:rPr lang="en-US" b="1" i="1" u="sng"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Never, ever underestimate Satan</a:t>
            </a:r>
            <a:r>
              <a:rPr lang="en-US" b="1"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rPr>
              <a:t>:</a:t>
            </a:r>
            <a:endParaRPr lang="en-US" dirty="0">
              <a:solidFill>
                <a:srgbClr val="FFFF00"/>
              </a:solidFill>
              <a:effectLst>
                <a:outerShdw blurRad="38100" dist="38100" dir="2700000" algn="tl">
                  <a:srgbClr val="000000">
                    <a:alpha val="43137"/>
                  </a:srgbClr>
                </a:outerShdw>
              </a:effectLst>
              <a:latin typeface="Gill Sans MT" panose="020B0502020104020203" pitchFamily="34" charset="0"/>
              <a:cs typeface="Calibri" pitchFamily="34" charset="0"/>
            </a:endParaRP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Satan had the courage to take on Jesus one-on-one</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Matt. 4:1-11</a:t>
            </a:r>
            <a:endParaRPr lang="en-US" sz="2600" i="1" u="sng" dirty="0">
              <a:solidFill>
                <a:srgbClr val="FFFF00"/>
              </a:solidFill>
              <a:effectLst>
                <a:outerShdw blurRad="38100" dist="38100" dir="2700000" algn="tl">
                  <a:srgbClr val="000000">
                    <a:alpha val="43137"/>
                  </a:srgbClr>
                </a:outerShdw>
              </a:effectLst>
              <a:latin typeface="Calibri" pitchFamily="34" charset="0"/>
              <a:cs typeface="Calibri" pitchFamily="34" charset="0"/>
            </a:endParaRPr>
          </a:p>
          <a:p>
            <a:pPr marL="914400" indent="-534988">
              <a:spcBef>
                <a:spcPts val="0"/>
              </a:spcBef>
              <a:spcAft>
                <a:spcPts val="2400"/>
              </a:spcAft>
              <a:buClr>
                <a:srgbClr val="FFFF00"/>
              </a:buClr>
              <a:buSzPct val="115000"/>
              <a:buFont typeface="Wingdings 2" panose="05020102010507070707" pitchFamily="18" charset="2"/>
              <a:buChar char="R"/>
            </a:pPr>
            <a:r>
              <a:rPr lang="en-US" sz="2600" i="1" u="sng" dirty="0">
                <a:effectLst>
                  <a:outerShdw blurRad="38100" dist="38100" dir="2700000" algn="tl">
                    <a:srgbClr val="000000">
                      <a:alpha val="43137"/>
                    </a:srgbClr>
                  </a:outerShdw>
                </a:effectLst>
                <a:latin typeface="Calibri" pitchFamily="34" charset="0"/>
                <a:cs typeface="Calibri" pitchFamily="34" charset="0"/>
              </a:rPr>
              <a:t>Even though he failed, he didn’t give up</a:t>
            </a:r>
            <a:r>
              <a:rPr lang="en-US" sz="2600" dirty="0">
                <a:effectLst>
                  <a:outerShdw blurRad="38100" dist="38100" dir="2700000" algn="tl">
                    <a:srgbClr val="000000">
                      <a:alpha val="43137"/>
                    </a:srgbClr>
                  </a:outerShdw>
                </a:effectLst>
                <a:latin typeface="Calibri" pitchFamily="34" charset="0"/>
                <a:cs typeface="Calibri" pitchFamily="34" charset="0"/>
              </a:rPr>
              <a:t>:  </a:t>
            </a:r>
            <a:r>
              <a:rPr lang="en-US" sz="2600" dirty="0">
                <a:solidFill>
                  <a:srgbClr val="FFFF00"/>
                </a:solidFill>
                <a:effectLst>
                  <a:outerShdw blurRad="38100" dist="38100" dir="2700000" algn="tl">
                    <a:srgbClr val="000000">
                      <a:alpha val="43137"/>
                    </a:srgbClr>
                  </a:outerShdw>
                </a:effectLst>
                <a:latin typeface="Calibri" pitchFamily="34" charset="0"/>
                <a:cs typeface="Calibri" pitchFamily="34" charset="0"/>
              </a:rPr>
              <a:t>Lk. 4:13</a:t>
            </a:r>
            <a:endParaRPr lang="en-US" sz="2400" dirty="0">
              <a:solidFill>
                <a:srgbClr val="FFFF00"/>
              </a:solidFill>
            </a:endParaRPr>
          </a:p>
        </p:txBody>
      </p:sp>
    </p:spTree>
    <p:extLst>
      <p:ext uri="{BB962C8B-B14F-4D97-AF65-F5344CB8AC3E}">
        <p14:creationId xmlns:p14="http://schemas.microsoft.com/office/powerpoint/2010/main" val="2506521759"/>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50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grpId="0" nodeType="afterEffect">
                                  <p:stCondLst>
                                    <p:cond delay="400"/>
                                  </p:stCondLst>
                                  <p:childTnLst>
                                    <p:set>
                                      <p:cBhvr>
                                        <p:cTn id="29" dur="1" fill="hold">
                                          <p:stCondLst>
                                            <p:cond delay="0"/>
                                          </p:stCondLst>
                                        </p:cTn>
                                        <p:tgtEl>
                                          <p:spTgt spid="16">
                                            <p:txEl>
                                              <p:pRg st="1" end="1"/>
                                            </p:txEl>
                                          </p:spTgt>
                                        </p:tgtEl>
                                        <p:attrNameLst>
                                          <p:attrName>style.visibility</p:attrName>
                                        </p:attrNameLst>
                                      </p:cBhvr>
                                      <p:to>
                                        <p:strVal val="visible"/>
                                      </p:to>
                                    </p:set>
                                  </p:childTnLst>
                                </p:cTn>
                              </p:par>
                            </p:childTnLst>
                          </p:cTn>
                        </p:par>
                        <p:par>
                          <p:cTn id="30" fill="hold">
                            <p:stCondLst>
                              <p:cond delay="3400"/>
                            </p:stCondLst>
                            <p:childTnLst>
                              <p:par>
                                <p:cTn id="31" presetID="1" presetClass="entr" presetSubtype="0" fill="hold" grpId="0" nodeType="afterEffect">
                                  <p:stCondLst>
                                    <p:cond delay="400"/>
                                  </p:stCondLst>
                                  <p:childTnLst>
                                    <p:set>
                                      <p:cBhvr>
                                        <p:cTn id="3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1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219200"/>
          </a:xfr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2700000" scaled="1"/>
            <a:tileRect/>
          </a:gradFill>
        </p:spPr>
        <p:txBody>
          <a:bodyPr>
            <a:noAutofit/>
          </a:bodyPr>
          <a:lstStyle/>
          <a:p>
            <a:pPr marL="914400" indent="-914400"/>
            <a:r>
              <a:rPr lang="en-US" sz="2000" b="1" dirty="0">
                <a:solidFill>
                  <a:schemeClr val="bg1"/>
                </a:solidFill>
                <a:effectLst>
                  <a:reflection blurRad="6350" stA="55000" endA="300" endPos="45500" dir="5400000" sy="-100000" algn="bl" rotWithShape="0"/>
                </a:effectLst>
              </a:rPr>
              <a:t>     </a:t>
            </a:r>
            <a:r>
              <a:rPr lang="en-US" sz="2000" b="1" dirty="0">
                <a:solidFill>
                  <a:schemeClr val="bg1"/>
                </a:solidFill>
                <a:effectLst>
                  <a:outerShdw blurRad="38100" dist="38100" dir="2700000" algn="tl">
                    <a:srgbClr val="000000">
                      <a:alpha val="43137"/>
                    </a:srgbClr>
                  </a:outerShdw>
                  <a:reflection blurRad="6350" stA="55000" endA="300" endPos="45500" dir="5400000" sy="-100000" algn="bl" rotWithShape="0"/>
                </a:effectLst>
              </a:rPr>
              <a:t>        </a:t>
            </a:r>
            <a:r>
              <a:rPr lang="en-US" sz="4000" b="1"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rPr>
              <a:t>God is no respecter of persons</a:t>
            </a:r>
            <a:endParaRPr lang="en-US" sz="2000" dirty="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Franklin Gothic Demi" pitchFamily="34" charset="0"/>
            </a:endParaRPr>
          </a:p>
        </p:txBody>
      </p:sp>
      <p:sp>
        <p:nvSpPr>
          <p:cNvPr id="3" name="Content Placeholder 2"/>
          <p:cNvSpPr>
            <a:spLocks noGrp="1"/>
          </p:cNvSpPr>
          <p:nvPr>
            <p:ph idx="1"/>
          </p:nvPr>
        </p:nvSpPr>
        <p:spPr>
          <a:xfrm>
            <a:off x="0" y="1219200"/>
            <a:ext cx="9144000" cy="3581400"/>
          </a:xfrm>
        </p:spPr>
        <p:txBody>
          <a:bodyPr>
            <a:noAutofit/>
          </a:bodyPr>
          <a:lstStyle/>
          <a:p>
            <a:pPr marL="571500" indent="-534988">
              <a:spcBef>
                <a:spcPts val="0"/>
              </a:spcBef>
              <a:spcAft>
                <a:spcPts val="15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cs typeface="Calibri" pitchFamily="34" charset="0"/>
              </a:rPr>
              <a:t>God is not our enemy!  </a:t>
            </a:r>
            <a:r>
              <a:rPr lang="en-US" sz="2800" dirty="0">
                <a:solidFill>
                  <a:srgbClr val="FFFF00"/>
                </a:solidFill>
                <a:effectLst>
                  <a:outerShdw blurRad="38100" dist="38100" dir="2700000" algn="tl">
                    <a:srgbClr val="000000">
                      <a:alpha val="43137"/>
                    </a:srgbClr>
                  </a:outerShdw>
                </a:effectLst>
                <a:latin typeface="Calibri" pitchFamily="34" charset="0"/>
                <a:cs typeface="Calibri" pitchFamily="34" charset="0"/>
              </a:rPr>
              <a:t>Ezek. 33:11; Rom. 8:32; Eccl. 7:29</a:t>
            </a:r>
          </a:p>
          <a:p>
            <a:pPr marL="571500" indent="-534988">
              <a:spcBef>
                <a:spcPts val="0"/>
              </a:spcBef>
              <a:spcAft>
                <a:spcPts val="15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God does not single us out regarding temptation:  </a:t>
            </a:r>
            <a:r>
              <a:rPr lang="en-US" sz="2800" dirty="0">
                <a:solidFill>
                  <a:srgbClr val="FFFF00"/>
                </a:solidFill>
                <a:effectLst>
                  <a:outerShdw blurRad="38100" dist="38100" dir="2700000" algn="tl">
                    <a:srgbClr val="000000">
                      <a:alpha val="43137"/>
                    </a:srgbClr>
                  </a:outerShdw>
                </a:effectLst>
                <a:latin typeface="Calibri" pitchFamily="34" charset="0"/>
              </a:rPr>
              <a:t>Jas. 1:13-15</a:t>
            </a:r>
          </a:p>
          <a:p>
            <a:pPr marL="571500" indent="-534988">
              <a:spcBef>
                <a:spcPts val="0"/>
              </a:spcBef>
              <a:spcAft>
                <a:spcPts val="15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Think!  If God tempted us, He would be a cruel, sadistic monster.  God forbid!  </a:t>
            </a:r>
            <a:r>
              <a:rPr lang="en-US" sz="2800" dirty="0">
                <a:solidFill>
                  <a:srgbClr val="FFFF00"/>
                </a:solidFill>
                <a:effectLst>
                  <a:outerShdw blurRad="38100" dist="38100" dir="2700000" algn="tl">
                    <a:srgbClr val="000000">
                      <a:alpha val="43137"/>
                    </a:srgbClr>
                  </a:outerShdw>
                </a:effectLst>
                <a:latin typeface="Calibri" pitchFamily="34" charset="0"/>
              </a:rPr>
              <a:t>Matt. 18:6</a:t>
            </a:r>
          </a:p>
          <a:p>
            <a:pPr marL="571500" indent="-534988">
              <a:spcBef>
                <a:spcPts val="0"/>
              </a:spcBef>
              <a:spcAft>
                <a:spcPts val="15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We are made of flesh and subject to temptations of the flesh:  </a:t>
            </a:r>
            <a:r>
              <a:rPr lang="en-US" sz="2800" dirty="0">
                <a:solidFill>
                  <a:srgbClr val="FFFF00"/>
                </a:solidFill>
                <a:effectLst>
                  <a:outerShdw blurRad="38100" dist="38100" dir="2700000" algn="tl">
                    <a:srgbClr val="000000">
                      <a:alpha val="43137"/>
                    </a:srgbClr>
                  </a:outerShdw>
                </a:effectLst>
                <a:latin typeface="Calibri" pitchFamily="34" charset="0"/>
              </a:rPr>
              <a:t>1 Jn. 2:16</a:t>
            </a:r>
          </a:p>
          <a:p>
            <a:pPr marL="571500" indent="-534988">
              <a:spcBef>
                <a:spcPts val="0"/>
              </a:spcBef>
              <a:spcAft>
                <a:spcPts val="1500"/>
              </a:spcAft>
              <a:buClr>
                <a:srgbClr val="FFFF00"/>
              </a:buClr>
              <a:buSzPct val="100000"/>
              <a:buFont typeface="Wingdings 2" panose="05020102010507070707" pitchFamily="18" charset="2"/>
              <a:buChar char=""/>
            </a:pPr>
            <a:r>
              <a:rPr lang="en-US" sz="2800" dirty="0">
                <a:effectLst>
                  <a:outerShdw blurRad="38100" dist="38100" dir="2700000" algn="tl">
                    <a:srgbClr val="000000">
                      <a:alpha val="43137"/>
                    </a:srgbClr>
                  </a:outerShdw>
                </a:effectLst>
                <a:latin typeface="Calibri" pitchFamily="34" charset="0"/>
              </a:rPr>
              <a:t>Despite our struggles we need to remember:  1) God is not “out for us,” 2) God doesn’t tempt us more than He does others (</a:t>
            </a:r>
            <a:r>
              <a:rPr lang="en-US" sz="2800" dirty="0">
                <a:solidFill>
                  <a:srgbClr val="FFFF00"/>
                </a:solidFill>
                <a:effectLst>
                  <a:outerShdw blurRad="38100" dist="38100" dir="2700000" algn="tl">
                    <a:srgbClr val="000000">
                      <a:alpha val="43137"/>
                    </a:srgbClr>
                  </a:outerShdw>
                </a:effectLst>
                <a:latin typeface="Calibri" pitchFamily="34" charset="0"/>
              </a:rPr>
              <a:t>Rom. 8:32; Eph. 3:20; Psa. 84:11</a:t>
            </a:r>
            <a:r>
              <a:rPr lang="en-US" sz="2800" dirty="0">
                <a:effectLst>
                  <a:outerShdw blurRad="38100" dist="38100" dir="2700000" algn="tl">
                    <a:srgbClr val="000000">
                      <a:alpha val="43137"/>
                    </a:srgbClr>
                  </a:outerShdw>
                </a:effectLst>
                <a:latin typeface="Calibri" pitchFamily="34" charset="0"/>
              </a:rPr>
              <a:t>).</a:t>
            </a:r>
          </a:p>
          <a:p>
            <a:pPr marL="571500" indent="-534988">
              <a:spcBef>
                <a:spcPts val="0"/>
              </a:spcBef>
              <a:spcAft>
                <a:spcPts val="1500"/>
              </a:spcAft>
              <a:buClr>
                <a:srgbClr val="FFFF00"/>
              </a:buClr>
              <a:buSzPct val="100000"/>
              <a:buFont typeface="Wingdings 2" panose="05020102010507070707" pitchFamily="18" charset="2"/>
              <a:buChar char=""/>
            </a:pPr>
            <a:endParaRPr lang="en-US" sz="2800" dirty="0">
              <a:solidFill>
                <a:srgbClr val="FFFF00"/>
              </a:solidFill>
            </a:endParaRPr>
          </a:p>
        </p:txBody>
      </p:sp>
      <p:grpSp>
        <p:nvGrpSpPr>
          <p:cNvPr id="4" name="Group 3"/>
          <p:cNvGrpSpPr>
            <a:grpSpLocks/>
          </p:cNvGrpSpPr>
          <p:nvPr/>
        </p:nvGrpSpPr>
        <p:grpSpPr bwMode="auto">
          <a:xfrm>
            <a:off x="79375" y="150813"/>
            <a:ext cx="762000" cy="838200"/>
            <a:chOff x="106844790" y="105697590"/>
            <a:chExt cx="1143000" cy="1141590"/>
          </a:xfrm>
        </p:grpSpPr>
        <p:sp>
          <p:nvSpPr>
            <p:cNvPr id="1028" name="Rectangle 4" hidden="1"/>
            <p:cNvSpPr>
              <a:spLocks noChangeArrowheads="1" noChangeShapeType="1"/>
            </p:cNvSpPr>
            <p:nvPr/>
          </p:nvSpPr>
          <p:spPr bwMode="auto">
            <a:xfrm>
              <a:off x="106844790" y="105697590"/>
              <a:ext cx="1143000" cy="114159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29" name="Rectangle 5"/>
            <p:cNvSpPr>
              <a:spLocks noChangeArrowheads="1" noChangeShapeType="1"/>
            </p:cNvSpPr>
            <p:nvPr/>
          </p:nvSpPr>
          <p:spPr bwMode="auto">
            <a:xfrm>
              <a:off x="107404008" y="106261457"/>
              <a:ext cx="583781" cy="577723"/>
            </a:xfrm>
            <a:prstGeom prst="rect">
              <a:avLst/>
            </a:prstGeom>
            <a:solidFill>
              <a:srgbClr val="CCCC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0" name="Rectangle 6"/>
            <p:cNvSpPr>
              <a:spLocks noChangeArrowheads="1" noChangeShapeType="1"/>
            </p:cNvSpPr>
            <p:nvPr/>
          </p:nvSpPr>
          <p:spPr bwMode="auto">
            <a:xfrm>
              <a:off x="106994624" y="105852336"/>
              <a:ext cx="409122" cy="409121"/>
            </a:xfrm>
            <a:prstGeom prst="rect">
              <a:avLst/>
            </a:prstGeom>
            <a:solidFill>
              <a:srgbClr val="663333"/>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1" name="Rectangle 7"/>
            <p:cNvSpPr>
              <a:spLocks noChangeArrowheads="1" noChangeShapeType="1"/>
            </p:cNvSpPr>
            <p:nvPr/>
          </p:nvSpPr>
          <p:spPr bwMode="auto">
            <a:xfrm>
              <a:off x="107403746" y="106027027"/>
              <a:ext cx="234430" cy="234430"/>
            </a:xfrm>
            <a:prstGeom prst="rect">
              <a:avLst/>
            </a:prstGeom>
            <a:solidFill>
              <a:srgbClr val="E0D6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2" name="Rectangle 8"/>
            <p:cNvSpPr>
              <a:spLocks noChangeArrowheads="1" noChangeShapeType="1"/>
            </p:cNvSpPr>
            <p:nvPr/>
          </p:nvSpPr>
          <p:spPr bwMode="auto">
            <a:xfrm>
              <a:off x="107169316" y="106261457"/>
              <a:ext cx="234430" cy="234430"/>
            </a:xfrm>
            <a:prstGeom prst="rect">
              <a:avLst/>
            </a:prstGeom>
            <a:solidFill>
              <a:srgbClr val="9999CC"/>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3" name="Line 9"/>
            <p:cNvSpPr>
              <a:spLocks noChangeShapeType="1"/>
            </p:cNvSpPr>
            <p:nvPr/>
          </p:nvSpPr>
          <p:spPr bwMode="auto">
            <a:xfrm>
              <a:off x="106844790" y="106261457"/>
              <a:ext cx="1143000" cy="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1034" name="Line 10"/>
            <p:cNvSpPr>
              <a:spLocks noChangeShapeType="1"/>
            </p:cNvSpPr>
            <p:nvPr/>
          </p:nvSpPr>
          <p:spPr bwMode="auto">
            <a:xfrm>
              <a:off x="107404008" y="105697590"/>
              <a:ext cx="0" cy="1141590"/>
            </a:xfrm>
            <a:prstGeom prst="line">
              <a:avLst/>
            </a:prstGeom>
            <a:no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grpSp>
      <p:sp>
        <p:nvSpPr>
          <p:cNvPr id="1036" name="AutoShape 12" descr="data:image/jpeg;base64,/9j/4AAQSkZJRgABAQAAAQABAAD/2wCEAAkGBhQSEBUUEhQUFBQWFRYUGBgYGBcYFxgXFxcXFRgXFxcXHCYeFxwjGRcUHy8gIycpLCwsFR4xNTAqNSYrLCkBCQoKDgwOGg8PGiwgHyQsLCwsLCwsLCwpLCwsLCwsLCwsKSwsKSwsLCwsKSwsKSwsKSksLCwsLCksLCksLCksLP/AABEIAMIBAwMBIgACEQEDEQH/xAAcAAAABwEBAAAAAAAAAAAAAAAAAgMEBQYHAQj/xABCEAACAQIEAwUECQMDAwMFAAABAhEAAwQSITEFQVEGEyJhcQcygZEjQlJiobHB0fAUcuFDkvE0U4IWJDMIRHOywv/EABoBAAMBAQEBAAAAAAAAAAAAAAECAwQABQb/xAAvEQACAQMDAgQEBgMAAAAAAAAAAQIDESEEEjFBURMiYfAycYGRBRShsdHhQsHx/9oADAMBAAIRAxEAPwCa7b9pLvD8Q5UM+Evd2zIHZWXV3usTOa2bhCoD4RBMAmIqOC9q6hLveXMTcL2xEOlu4XzM2hysbQBuQGzEkJPQCR9snEQzXrdwOlxQQoLBe8RrgKEBfCVAtMcrSxzKRtlXGlpWwmzWvbHbttbYKLipmgXDce8Gcy7AlsoGZQYMQH8I3UM8X7Z3dRaEshulmZwqsyBiygKAVT3V6yWOmwrKraEmACSeQp9b4K5EtCjz1P4UrlbkKTZpr+3B5DGM5uHN3KvlCBDbB+kchwSQ4GUHwkHUyGWL9sznM6Tbe6FtXZGbUF/p0RgyxkyDuydD11LUrDcBQ6ZzPpT4djc2zN+FK60UHYy64X26kNMlVDMdVzu+yop+xbE5yfeJBXzK1n2zoGXNdxBVS7lgLZZi0ImjaBQsnuwNyPEINZ5e7C3hqNfUftUbieAXk9623wo+JF8M7a1yjSbftgQd0xObK7vcVS9sEuzpbULr7qQ7ESpIXTMAadXPbUgFwlnzdzCMpbPnzZVAR5TRPExMyRuM0DGLuHg6zPnSTIacU2TB+2py8ki0SQNDnUpmRhJYEW2guC2oknQCKWf23OUujwgqwNvR2LBg3h12CQgzTJMn62mNoaNmpXcdWNYf2w+BRDs+RSWzm2EZVzlVC6lTcJAXYKqQZFSVn2z/AElvxFhlth8zMqgqBnjSSSCwDeGTEjQGsUBpRLtB3CrGxWfa6SDdzZbiuq5GLMBZMAhDIzHNDeIknXlArlz2y3FyzdQ5EBLZTmd4ByZQp0MQTIHOQQKyE3ab37kmljuYz2mv3PbW5tqRdlw40ZHUBc85nCN49GaQvK2o1zEjl/21km2xAzBbjjKMxRir2Vt52kxlhywAJJAPMnHc1KMwqguDV19slwAPnLXWRSwfN3Vt1cqFRQCdUysxHMabkU6HtwZ2AYOiAgkyvikoIYZWlcucZR1B11FY6LlOcKmY67fhQbtkdRizVcB7XrrZT4rWQMe7Vj3RKsHAJZWcq4lSJzA6iATQve2HEi2wB8TuLhIzSkAg2lVgRlYgGQwjvBHums/WIjamuLxYXQan51FVZN2QZQilc0a57brqqXXIjy2a3kusGls3huO3h3fWIltFgQVcb7VlvJajGPZuFLjHKLqWrbFf9QDO11xBCBSFMgnKSQMiFt3bnPnRbqgHUD4a1oTM5uPD/bRaLM5a87kDIGI7u2TmDgIApgDJDNnJ12majOI+1u7bUqtxO8COSxa4wuOxZg6knwZdAEA10GYAQMkw+Ez6jQfzanf9AOZJ8zSOaT5HUW0aJZ9swS81zNibhZLcguQhdbnemAGHdIcxBUKxhMssDNSFz20Wnvghr1u2pYKdNUDI2ZhlZszwwyrkygascxjJmwK8jSLWIpt6YNjRr+J9ta5EWy5CBnLd8rOzCJt2yqsBEgqSJ0ZZzakpXfbzdOdVQZYYjMZLFmhAPsqqkSBqSNwKyFrRrtpYNG4LGyYn2wq1pLd8tcuK+Y3ECMMoZ86aQJZIVSJAzAk6GkOH+1W7fxGt3u1bO0HW3bcIFsl9Az+L38syGbwwoJyhN6n+yWf+pUW8smRLFQokEas4KqNYJI+VI52G2m7JiidVsYxgSYZL10I4kxcQLfVQrjxABQAGGlCnXC+G3zZQjF3F8I8KgMoI0YKVOUgGYjSu1S4lhn7T+xacQtHLlS8s5HYeEtA8LEa6gQDrEbb15y4pwu7hrzWb6FLiGGU/mDswI1BG9ereNXQGPLyImfTptVV7U9kcPxGzluALdA+juj3lJ1g/aQ9Kwuvsm1LgrsvG6MZ4TfsZQtv3yNSw8RPP/inl2zImoHtD2dxHD8R3d4ZWHiRxqrryZDzHluKneE8TW7bn64EMOh6/GjONvMsoMZXwxF7BH704w3E3TmSKWuW59fOkHsVO9+RyxcM7Rg6GZ6VYbPErTiGRT6gVmxswd/lvTnCcVZdNx50kqafAUy+YrsrgsR71sKTzX9qrXEfY+p1sXJ8pg/jpTrAdpJjWrFguMfpypVOpDhhtGRl2P9n9yyfH3i+eUMPmtMD2Z6XB/tNbvYx86EAj4Uhi+zeFvatbVT1Xwn8Kdap9RfCXQw7/ANMn/uD5GjDsyf8AuD/aa1HG+znnZufBh+oqBxnZLEW97cjqpBqqr36i7LFGxHZy6okQ48jr8jUK6mddK0FlZdGBHkaY8R4NbvCfdf7Q5+vWrRqdxZRKWKMTTnHcKuWT4xpyYaj/ABTYCavckEp3h3gb03KUdaWWUNFjwYio+9dJaTv5Uqx01prXQikdOTZIWsQAhOYyfmKbC6W8M6T0FIUrh96O1LIL3JdCIAFOljaohLtOFxFZZQZqjJC9/C84+VNxZJ+qDXTe8zR0xHTeirpAwxE4ZuXyoj4c8wRUil3rR2Iih4jQfDTIxYCwd+tS/Z3KzsnhzOhVcxgZjGXmNzpOwDEnamV+Mp0rnA7Y7xpZli27aJ3gJUZgGWdFMQTrE6giarHzCOLR6pwXCCLaC07LbCqqjPdMAAAAHvNtNPKu1GcA41e/p0yYfIPEMrEFlIYhgchyjxTougEDlXavgz5HPHbpGZXEEyRqYZQwiNdPe2jlURh3gTJ0jf8ACn/aq7OoWfqzrB1k7TssdN+lQdq9AHh0n7R115iK8nUfGaqfA94zwSzjrBs31zKdQdnRuTIfqn8DzrC+1fZDEcKvhpzWmJ7u6B4WH2HH1WjcfEVuti6JOjA+oMeg5+gp1iMNbv2XtXlW5bcQyNp6aHaORpaVVwx0OnC+TDeGcTS+sjRh7y8x+486dm3Mnp8PiaR7dezy9w25/UYcs+GnRvrW5+pdHMcs2x8jTbhXGFvL0YbjnPUeXnWmUU1ujwIpdGOrlr5/yKRu4YDf5U9Lx5aR0/4/nOiGx006z+VTuOR5020/nWnmG4m67/jQe39mCY+MdRyikHsxM69ddR6k010+QFk4fx8dTr5fnNWLCcU/u/Cs0MjbQn+etOsLxdl96SOvT+etJKnfgZSNaw/EP31Ip9bvA7jes2wHGvXy2/EHap3DcZ6nQ9OXXQ1ncGh0yz4jhtu57yqfUfrUNjOxdhvqZT5U5w3FOnOpSzxAHfUUE2glJxXYbcI4I6MKqnFPZo+6KFP3TKn4cq2hUVxp8jSTYSP5+VUjXlEVwTPN/Euzl+x/8lsx9oaj/FRgr062GU7jTzANV/ivs7wWIktb7tvtW/C3xA0NaY6tf5Im6PYwJqTy1pfG/YreUFsLdS8AJyN4Lnw+qfwrPsfw65YcpeRrbjkwg/5rXCpGfwshKLXI1K0a0kUAKOBVGBBpoF6RO9dzGhYO4V76ui9FJxQoWQbsdW8RSpxFMga7mqbgiim0LX78iKdcB7vvYvCUKspbLmKyCuZQTGYZhBgmQIE1E3W1qa7Gsv8AVqHdEBVgM7OqliPACU+/lOpA03FUjGxOU2z0XgeySPbVnFzMwzNkv3rSy2p+jF0ZW110GsmK7S/B8PaXD2Rcs3lfukzCyl/ugSoPhyiPM+ZNCnsJcJ2ttBC8LlzZSrCIO+aeY1bzkx1FVzDuBEkNt00nTSPenzqwdrnAQhgGukgSCohQd8ognYHXmx8qrdp5YW2iZ2yktmAkGQdNJ3OleXXXmNVPgkFuAbkBhoy7Rp08xrtzp9bxQPUjlEHX13jcac6iLWL1kw3WZ5EiJgxtuOlPLGrQPUbg9Y15zPrE1maKE4t0MsGHVlgggMD1Uqdx+dY/7QPZY2HnF4AHuwczWhJe1rqyfaQHcbr5jbURiDmk7gAbR6fzyNPrGIkgzvBnaPWqU6jg7oSUEzz3wXj4fwtAff7pj7PQ1M23030302g7b+ewqye0T2Ti9mxOBULdnM9ldFudWtD6r9V2PKDoc44Tx4hsl6QwldRGuxDA7NynyrVtU1uh9iabWGWGdNOZ+M+v5nlypE29B+EbHzE7f3Glc4PT0+rpz/sHTrRi2h5jfXUj7zDqeQqY4zZecEE9NiesH9aRKH+HSek8/hUg9jUiZ2Jn836n7ooty2AdtTyG8f8A8iimdYYIhG2n5/hr8zUhhuLAb+W35kj96a3resHbkI38gBq3rtSBt66D9Y8idh8Jo4fIC3YPjM6wPiRr+k1MYTjvLT5fwVn1u4UIBYSduvzNSGE4mZ0UAj7Rk/Depyp9hkzSsPxUaSB8h+lSlniB2j8/81nOF408+8dtRt+UmpfCcZB2ZwPMyZ9J2qDgOmXbvVO4iitY57+lQNni8bkj/wAjEdRNSWH4nOuknlpr6Ulgi7WSNj+dNuIcPW+mS/bS6nRgGj0O4p8mKB8tfT86UyTy+VdewTOOL+xmxck4Z2sN9l5e3PSfeH41n/aLsHi8FJu28yf9y3LJ8TEr8RXoJrfMTQW6Rz0O4OxHpWiGpnHnJN04s8sEUFFb52h9nGDxcsFFi6fr2tierJsfhFZ7xr2S4uxLWsmIQfYkPHmh/QmtsNTCXoQdKSKTFFpe/h2RsrqVYbhgQfkaTir3ECCuk12KKwonBGWak+zWL7vEJmNtVLpmZ5hArq+aUBYRl+r+NRhp7wQ/+5tf3qBKh9SYAylWnXyPWDtRFPU3B+C23w9tu6F3MobOxNtmB1BKAaaR67nehSHZ+4wwtoMzM2XUh2XXpCgiRsSNyJgTAFMAa9pQUJWAhctIEnNJYqZVRlkM0k6EsfKqulw+7DamYIBM9ZL+W/n51Yu1XjLsg0mMrKQ7SJuCGiRIX7ukDWq5hsITuhUyPEMiFYP1YkwennXlVviNcOB0GkSMpKjMR4dBsJiZgSRGvWntt4UgEEEjeQYjQwE+EdOdMbWHuTvA/wDyP+nI/vT2zgjmBOXnPvkyRuCW01jSs7KjvDKxPhAka6GAOf2RJp0uIBMzB67axMBTsfw0pnb4bqTmWTH1Ty1IMtrP4U9tYIwASDAIBhgdTOsNtPKlOHlq/JJ5wo5kecHp61Tu3fs2tcRBu2strFwDmOiXuWV/vbeP59Ra1wB+0I5akQPiDTzuWyidYOw3gc/vfIb08JuLuhJRTPM9rGXcJdaxiUZGQ5SGGqxsD1XnpvVhw15Wgg7yQ24P3j8dq1ftr2Is8Rt5bv0d1R9HeC+JfusNM6eXKJFYVxDA4nheINnEIY3G+V15PbbmP4a2pxqrGGRzDktGbKABvqddgObsetI92J1Bg6men2nPPyWmuA4kHUMhmeU/WO8g7AU6F2eZgagn8XPx2HpUmmil7nBhZ8RJAI1nQ/E8httFI3iTtK66aat1gHbWNacZc4G8bhWnX71zoOg8qNeUbjUNyGpc9BPur50DiMVImIPWT/8As/XypNk05R8h/t3anr2pGmUZSAZ1RdJ8I+seRpJ7e0kzyJH0hk8hyFOmATs4pog5tpExOnMKKkcJxUzlnfTxEfPKv70yOF3nw67Dn6mui2BsIrnZhsWzBXxp1ndYX/P41O4TErt131J+c1ntjFMNBPkPOrjwXgeJugFkNsdXlT6hdz8azVLRy2UjngsuHvrERpUjZdT1HxpDA9mlA8dxmPl4R+pqZw3Dba7IPjJ/OsjrR6DtW5G4UHn/AD9aTuYU9J9KmrdkfZHypUYdT9UUVUTJuaRWb1gjkaQuWyNqtxwCny/nnSF7ganb+fKrqMmroCqxKXxHBJeXLetpdH3gD8jVR4j7McJck2y9g+RzL8j+9ajiOzTctvnUZiOEMvMj4GmUpw9BvLL1MY4j7Mb6a23t3R8Vb5HT8areM7PX7fv2nH/iSPmK3u7w3zPwB/Smdzs/cY+Bbh9A37VeOpl1FdNHn9rNPuzmFZsZYCnI3epDTGUgyGn6sGNToNzW2v2EuXtLmGVh1dVU/PQ1Dcf9lC4dbd8P3Cm6EuAMGVUIJLSxEAQBBJBn4HRDUpuzRJ010ZpvA+IXjh7f0JnKAZEkEaESJBgyJ5xQpDg6vbw9pEtJlCLBy3XkROYtaTIxb3iV0k0K2XIWGvaYMH1i5KzmiIyuQQPj+XPcwVl/hU12mxEZ/qwxTIoA3kgqfQCTtJ6zVXOLA1jX7xmvFrztM3U44JVbg6ilkxQH8/eoA487aAeXTpoa4uKI6Dz0/Gs7myu0sy45fM/CnC4/7j/Cq1bxx6z03Nd/qT19dzFTc2NsRaF4yB9R6c2uNLzVx8J/KqvYxLbnbTqNac28Sddfx/SaHiNHbEy2WOLW20zfMU17Q9lsNxCwbN4BhqVZSM1ttsyH6p8tjzFQy3vOac2X2OoPIjl1p46hxYkqKZhXa/sViuEX/F4rTGEugeC4N8rD6rdV+U0pwvji3dOYGq6azplHVRW+4mL1trN9Uv2nEFX6evI9DyrDO3fs3fAk4jCl7mHBmf8AUsGdBcjcdHGh5xz9KlqKdfDwzJKEqfyHgM6EiNMx+03JBHLrSkkaZiCILtyEbW0HM7fCqxwjtDJC3PC3uqw0AJ3YzsfPzq4WWDcgT9TlmYCCQdv+K6cXHkaLuJPhwWA+KqAISdSxnnXTgo13J3P7dB5VMWMHA1gsfeMRJ60lfs1DcVSIS5ap9wbsvcxOo8Fvm5G/kg+sfwqb4P2cDkPeHh+qn2vNug8udW62J2gAfAAdB+1Zqup24iVjSvljLgvZ6xhtUWX+22rfDkvwqcs/wmm6kf5pdG+NedKTk7sva3A8t+tOEuU1tMelOFmuTIyQ8Q0orUjZNLRWiLwY5ciqmlRSKilFr0tPMixQGusoNEmjBq9CFRPysULlijZ6IxrhaourtukEMxFRvHsB3uHZdQwh1IEkMhzLHnIp6TRkes6qqUsjLGSA7PcZc4W1muW3IXKWVHglSV5tuIg+YNCpNeHIugFoAcoI/AEChXqKWANZKP25B7xzqoLkAagNkHibXcyYgdB1qogRMD4fzerz24u++uoJKl9GiV9wa9FOpE6kbVTbNonWdPWK8bUYmzdS+EKiNyAjmI/Cj2bTE7R8vhrS62+ogDz/AEpa1b89vlWVsscs4Y+tPltyNd/50pNNN5Efz4Uc3PP89fWkbGFGBjfrRwxgc+mm/wDBSSMxG2h8unKjoSP5zpGwi9sE9eg/waf4cxrHKm1hZHOeg/kVIWB6eY6/CpNhYtbtjUTHrqI56RIo3czpzMggwVYcxrowPSu94P8AP6+YpW1roRP838j6UtyTMZ9pXsu7lWxeDU91qbtoa9195Bv3fUfV9NqZwLtM+HYBh3iAQBzX+016kW2DOYAyCDI0YHQgj00Irzh7R+yP9BjGtqPonBuWj9wkjL6qdPSK93R1/Fj4dTLME1td4lv4H2htYjRDr0O9T2EwAZszCVHLqfPyFY72S4iLWLtEkKrMFJOwnSTW6LA8OwG/l0H61DWLwnZdTVQ8+WLKdydBzPPyAHWjG9Mch03NM3v5v7Rt+/qa6HjU/wAHwryWbbEhZuTT60dOvXyHWqP2m7c2MEsE57p2tL73kXP1BtvqeQ51lfH+3uLxchrhS2f9O2Sqn+7WX+JrZQ0FStnhGerXjDHLN04n7RMDhpFzEIWH1Um40+iTHxNQy+3HDs+TD4XEX2OwAAJ+GprDcIyCPAbjHTKSQs8tF1b5ipVeJMqgXLvdqJi3aAU7fWCxv5mdK9Bfh1OHdv32MbrOXODdsL7UHJAbAPbkwM9+yGnaMh8U+UVbeHcba6BNh1nnmVh8xXmPAdvLuHH/ALZLdsndyuZyesnnEijXfaXxFv8A7q6s6wsLt6CmWlqp42pfL/v7iOUD1fpRgK8mW/aHxEGRjMR/u/xUjhPa5xRNsSzf3ojfmKqtPJdvoTwepM1ELjqK8+YP298QWM6WLnqjAn5NUthv/qEu/wCpg7Z/tcj8waE4Tax7/UKibaWEb0i19RuwrJbft+tkePBsT/evyox9vVoe7gz8WUfoazTpVJPhDqCNVbFJylj5SaKl5ydLZA6nw1mGB9rPEMUcuDwAbzloHq2g/Gl8Zf4qzL/W4m3g0bSLIUusmJzMTtM6H9xNU0pLdLP0X8lFD09/oarB+0PkKFQnZ5H/AKWyWF24SgYt32ac3i97Nrv+FCvZUF6/dma5We3mLthozSBESAEAIkKGUxMiYIBgeQqjXuPWlzZ7g05CTH6bU+9s+NRCyv3oNwhwFYELcUEL3gZJUlGnwtMADQbY5cxY13J89TWWppd8rtmiNbarGl3u2lhJykuQBEc56NrTFu3jQctoRyJJPw94eVZ+2PPL8qI2MP5Vy0UQPUM0Fu316dBbA21AmPMHc0tY7f3gBJtc9lH4R5bis1OKaZmNZ+O011sW5MljO8z13pvyUDvzEjXcN2+uc0tGI1mBHKY010161ZuH9rEdJNp83hEWyrDoTLHrPyrz6Ma+vjbUZTruo0A9Ip3he0WItkFLrCNtjHoDUJ/hyfwsdarueh34xh1YKbqIx18fgHWAx8M/Gn63Cu4bXWTr+NYpwz2qvomMsWsRb8lCuNtjseeh0M6zUzgOJOma5we+btokZ8HdMECfqAnQAn6pAg84rDPQyjzj16ffp9fuXVdPjP7mqd4Ovl5/GKUOPCiWPqdN/KqV2W7W28YCE8N1R4rZjMNdcp2ZZnUfGNJtmH4Tm0cmsFSm6ctssMstsle4hje2IX3QT+OvL/ms59qGJuYnDpecE92Tsp0VoDSQNBIU61p1zDWregVS3T9T0FJM6XA1twGVxDqdmWDIjpE0+nreHUUrAlTUotJHmAmtf7Bdp/6rDd05+mtQG+/b0Ct8Nj8KzjtXwL+lxDKP/jaXtnqhOgPmNj6U14Hxl8LfW7b3U6jkyn3lPqK+jr0o6ml5fmjzqU3Snn6m7tfAHkNvM9aqPa/t1/TDJag32EiRItqdnI5sd1HLfpRO0Ha9BYFxGU5h9Gm5P9wGwHP0rL8RiGuOzuSzMSST1NedotHue+osLoa9RX2rbEJdulmLMSzEySTJJPMk70e1YnU6Dr+w511LPWlXckyTPL5bCvbb7HnpXDm7EhBlB+JOkGT59KSoUKQY7XQaLXZrghproNEFHVJoBDA0pbQk6VJcI7OXL7AKp1rZuxXsitoFuYgSYnL+9ZKmojF7Y5fYqoWV5YRmPZf2dYvGkd2hVObtoo/etg7M+xbCYcBr837g+17gPko3+NX7D2FtqFQBVGgA0FMuK8VFpSanVlGnHdVd/Rcf37wKpOT2wQ24rxG1hLUKqqAICqAB8hWJ9o+1Bu3zm8QJOmVWAggyUfRhAOmnrUr2x7Um4SM3WqRwbFE4pTOxDfVgspBUEv4VGbLqxAHXasmni6s98lbsuxqcVShbr1PQ3Z/hTHC2iL90goCO8tIrgHYFY0gQI6AUKZcEt4j+ntlbatmUXCy3LiKWfxuQufTxM3qZPOhXvHmmf+2jiF5LDW7rIFNx0WzmVmNtznt3YNtSFBtgSCxBMFuRw6tl9seP75LuRrhU3EY51SCbT3LcWyCDEuAfe91fc543lNMA5QrsVyuOBQoUK44FChQrjgUrhsU1tgyMVYbEUlQrji14XGm+4xGH+jxtrxuo2vAbsg+0B7ybESRzrbsL2la7hbLhSpe2rFjrMge6BvzE+Vea8LimturoSrKQykciNRW0dme2eGXhalzkfvGRVQMWQRnuQF91cxJX+6K8b8RoSlFbFf37sehpJRcvN799SwXcWzbSZkTGpPmedNbdtyGgyT4BEmS2kCNzuKjsb28wssLVvEXV7v6IgC1lcgHMWYg6HUGDVbxHb/EsbRtnDWDazDPOd5ZsxLZhEzroOdeZT0dWXp799D0nVowXcsXaTsQuLw7ZWLMv/wATASO9P+mTuAYIM7ECsTvWSjFWBVlJUg6EEGCCOs1bsXx+44Iv4y7cls5VSchJ3gLAB1mdqrnE1Rjmth/vFtdes7/E17mipzpR2Sd0eVqpRqPdFWErTZlycxqv6r8fz9aKtrr8v1pAGn7NnGedSYb+7r6H85rc8GRZEjXKMVoRSFLBaFGy0YW6651gkV0LTi1hSalcDwed6lOrGI8YNkbhcAznQVcuzfYo3GWRUjwTggBEgQavvCbCr4Rp/OdeNqtbLiJtp0UssmeynZe1YUHKMwq1C5ULZxoUDWfL9q5d44qiTWKlqNnHJCrTnORJY3HhFMmKzbtd2gLAgHT+bUl2k7WSTrHx/WaoPFeKZiTm/X8arGM68t0jRCCpL1I7i2LJJ1mmnB7L3LjBHKSjBo94o3hYBZl9xIHITypvir5Jo3CGfv1NskHYkAGA3gO/XNH/AJV7lGG1GSpK56M4D2na3hraGzi75C63CiKW1J2zctp5xMmZoUwXjtpdDdvJEwqG7kUfVVYWNBA+Gw2rlbbmUoXtws/SA5To5EtsDClltkkkjVDlMZQSQIaayeth9s15bZNu5ctPeZTm8BNweINb8WgClQJGoUqkSWZjj1BjLgEVyK7QFAJzIOgrndCjRXa651kJ9yKKbB5UsK6K67O2obZOsijCz504ovdCu3HbBMWKf4DiFyyrrbaFeMwIBBjYww3Guo602Fs9Z9afYPCjdhU5yVs5KQhnAlexFy60sWYnf+CnOF4I76mB+dPrYHKKe4a9WSdeVvLg0xox6hcH2ctj3vF+XyqWXAplKhFykEERuDyothqkbCV51SrNu7ZpjCK4RmHGeGGxdKHbdT1U7ft8Kb4a/lPUHQjqK0TtXwPv7MqPpEll8xzX47jz9azava01ZVoX69Ty61Pw5EsMN01B1HmKMuDnlXOA4sT3bc/d9enx/Op4WBUqs3B2LU4qauQycPNOrHDqkhZpe2ka1CVZlVTQlhcCOlTODwwAk00t3AKeDF7R6f8ANY6kpMtFJEzhsQAQOXnyqw4bGQDqI3G36fKqbZvgATprpOo+fI0a5xXKABMHltP4QaxypOTKp2Lhf40Y3PqByqu8X7RmDlcnaZUH59D+1QuJ4sY3Px2qExXEST1+AH/NVpaXORZTsGx/Eydz8h+nKoW/c8zXb96TvTVmr16dNRRjnO5xmp72fCf1CG7mKKcxCiWOXUKPEu7QJkRNR7Gn/Z+07YhBaRnefCE94E+EEehI02OxrUkZ2z0pwe7ct2EUW0XTNANq2AXJc+DKcpljIkiZgmhSXAX/AKjDpdtoAjZsoKu5hWK+9buZTty0G1CrkTNva4WZHUtdYi5cAN4JlW3aJb6F0gt4iV8YJ1CzzOQzWq+2m5csP3KuRbuszuihghIuO4bxSASzliAdzMEQayomlY6BQrldoBOzQoRQoBBXRQrsVwwAKOBXAKURaVsZIUs25NSCGm9taVzVlm7mqCsg7a0fDMwP6H96bl6cWtam1gZImMFf6iKm7F0RUDhLgp42IEVgqRuyywSGIxNUHtRw0I/eIPCx1A5N/nf51P4jGdTTTEXw6lX1BEf5HmK06a9KVyFaKqRsU8GrbwniXepr76+95/eqrYiwUYg/8jrSuBuMjBl/PQjmDXq1aaqRPPpzcJFya5/PwNAXf5+lMreJDLIP79CPyrhfzrzNnc9K6eUPGu8x8unn6Ua1itenkefpTFb34fz8qU74Rodfz/au2AuSi4+BoR+ImmF3F6mSTTC7iPSkHf4U0aSQrmPHxhHM+tNbt6edIG5SbPV4wsRczrt50iTXSaIaskSbAafcDtzeVs2XIyuD4ZkOuwZlzegM0wmpPszjO6xdp+7F1hcQqpBYZswK+Ee9rAjz6xToRnpHs4Jwyd3fSygzqLdr6S2mV2XKrkAtqDy3mhSXC+B95ZR7hxGHuFRntWrl9LaMNGCInhVZBIA686FWJGZe2Z1Ny9LMPGpRYuKjMCbbuBlAZxkZS5JEKqrOpGT1vvta4QmIIzYhbS5j3iPMZ1ByMGIMN3YYclGsmTrlb+zzEJlNwMoNs3TCO3hDkQjqCjtkBuRmAjnStDJlVrtTt7sjcREd3tqtwsq6k6oAxkBdiDowkE6TvHeKdjL9hnV8s25NyMxyARqxiNTnUAEmbbdNQMQNGqx3+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a5lslkCllZS2cMARmgCHUqZP1SRpEtG7GYjxRbLFZDZQSoYBTBYgKDBPOfDtqJnsfYbcu5W7rk01uOy7ajoash7KXwWVkYMGCABS2cnN7kDUZVZvMR1pSx2Ivs1wFH+jVHaEbRXXPJEZhAIJGU/lVYp9iUrPqU7ERcHnyn8qjtRV2vdhLrAsviAVnLqDlVULA5y+XKZUQOebcEEVGnsVec3Ia3FpkS4xMAFnFsEESHSSPGpIiDpWym+hjqrNyF4fjsjQfdbQ/v8KmA/n+3r6UhxLsZibDEXEAClA3jRmXvHZEDojEhiUbwiT8xUxc7HYmwxw91GN1WAAVWdSCGLEOoIMAA5fe1IjSlq075Q1GpbDI/vqJcuzU/d9n+LRmFxCmVgkkMQxK5iyQPEijVmEwBzppZ7GYm53YtJ3jXFzBVmV8fdgNpCzuCeQJ0g1BUy7qIhGbzohNTL9jsUqqXthQ0ZZZZLEgKuWZViWXRgNDO1OeI9hr1q1bYK7M+bQKwgDugJBGnicgmTqpECDTqJNyRWyaJmqf/wDShNwot1S0W2VSCpuC4yL4d1BBuL7xC6HXQ07X2e3mFwjMFtgkl7bKBlzFlZtVVlQKxBP141imSEbKmTRTVsxHs5xFu13twoE8RBQm6CqrOfMmgSSASTuRoaTs+z3EtbJVQ9yLb5FII7q4ARdNz3MskCJkQSQAJpkgXKtNP+C4U3LyhZJHiAVSzMRAChQZOYkCBrrzqZv+zrFKzKQkguAM2rMid4UUbFsktE7Ca5w/s3ibGIQFB4yye8oVlkrKOQVhhmCvsTttTWFPQnB8f9AndW72SPDmOoE6L4lnw+7r0oUTg/aPDJh7SC6cPkRU7rKT3ZQZSuZkzNBG51NCqEydvYRHvgsitlSRKgwSWBInYkVG4bh1qLR7u3KBFQ5V8Km4AQunhGg0HQUKFEAw7GWgQCQCe9viSNY7y6sT/aqj0UdKsGHwaFpKITN3UqCdLhjX4n5mhQoBIxcGhcsUQsLlmCVBIklTB81AHoKXuiOI21Gi9xdeBtmzoM0dY0mhQrjhpxayvc2NB47y59B4vBc977Ww36Cl8PZVsNaZlDMLigMQCQDfCESdfdJHoSKFCgEf3rQbFIGAI7m5uJ+tbH5Urw2yoVoUD6S4dAN8xE+sUKFEAyxqA4d5AOa9DeY79Ug9RlAHoAKF7TE5RovcloGgzd4omOsaTXKFcEYcHwaf01vwJomJYeEb5yJ9YZhP3j1pUoBcwCAAIyXJUaKfo1bUbHXX1oUKR/wP/f8Asa4XB22EsiE97d1KgnS3djUjzPzqTtYZP6xxlWGRXYQPEwyQzdSIGp6ChQrkdIc4BZZZ1g3yJ5HvIkdNCR8ageMWV/p7xgScQxJgSSLlxRJ5+FVHooHKhQovgC5JDhXDbXer9Fb/AOltL7i+6HJA22B1imuBwFv+pvfRp/1AT3R7hsSV290lVMbeEdKFCiDuJ8YwaN3uZEOrbqD/AKtgcxTPBsWxXDwxzA4S9cIOoLwi5zP1oJE7wTQoUwhazhUFowiiO9YQAIZs+YjoTJk85NI43CorFlRVZkcsQACxBQgkjfUk/GhQoBGvDLQdLjOAxCRJAJgBwBJ5Qzf7j1pDtPhU7m/4V/6G+dhuoJU+oLMQeWY9aFCh0O6ifYvBW+5AyJpbw4HhGkWlIjTTUD5USzh1GLe0FUWg9oi3AyAw50TYagcuVChXBHXZzhto2lJtW5BcA5FkAkOQDGgzAN661EXNMTZA0AvXwANgEd8oA5AculChXHC1rBovE8qogUZYAUADPZus+g+0SSes1JcAwqBioRQqtdCrAhQpthco2EB3AjbMepoUKICX4TbAsWwAAAigCNAAIAHlFChQ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038" name="Picture 14" descr="http://t0.gstatic.com/images?q=tbn:ANd9GcRJpw7qyklDIYfF04lDSebvRkSCKmROOOTnf9_9IZPboIpKqYnH"/>
          <p:cNvPicPr>
            <a:picLocks noChangeAspect="1" noChangeArrowheads="1"/>
          </p:cNvPicPr>
          <p:nvPr/>
        </p:nvPicPr>
        <p:blipFill>
          <a:blip r:embed="rId3" cstate="print">
            <a:grayscl/>
          </a:blip>
          <a:srcRect/>
          <a:stretch>
            <a:fillRect/>
          </a:stretch>
        </p:blipFill>
        <p:spPr bwMode="auto">
          <a:xfrm>
            <a:off x="7315200" y="0"/>
            <a:ext cx="1828800" cy="1219199"/>
          </a:xfrm>
          <a:prstGeom prst="rect">
            <a:avLst/>
          </a:prstGeom>
          <a:noFill/>
        </p:spPr>
      </p:pic>
      <p:sp>
        <p:nvSpPr>
          <p:cNvPr id="17" name="Rectangle 16"/>
          <p:cNvSpPr/>
          <p:nvPr/>
        </p:nvSpPr>
        <p:spPr>
          <a:xfrm>
            <a:off x="3371632" y="6483096"/>
            <a:ext cx="2437206" cy="400110"/>
          </a:xfrm>
          <a:prstGeom prst="rect">
            <a:avLst/>
          </a:prstGeom>
          <a:solidFill>
            <a:schemeClr val="tx1"/>
          </a:solidFill>
          <a:effectLst>
            <a:softEdge rad="31750"/>
          </a:effectLst>
        </p:spPr>
        <p:txBody>
          <a:bodyPr wrap="none" lIns="91440" tIns="45720" rIns="91440" bIns="45720">
            <a:spAutoFit/>
          </a:bodyPr>
          <a:lstStyle/>
          <a:p>
            <a:pPr algn="ctr"/>
            <a:r>
              <a:rPr lang="en-US" sz="2000" b="1" dirty="0">
                <a:ln w="10541" cmpd="sng">
                  <a:solidFill>
                    <a:schemeClr val="accent1">
                      <a:shade val="88000"/>
                      <a:satMod val="110000"/>
                    </a:schemeClr>
                  </a:solidFill>
                  <a:prstDash val="solid"/>
                </a:ln>
                <a:solidFill>
                  <a:srgbClr val="002060"/>
                </a:solidFill>
                <a:latin typeface="+mj-lt"/>
              </a:rPr>
              <a:t>No Temptation Has...</a:t>
            </a:r>
          </a:p>
        </p:txBody>
      </p:sp>
      <p:sp>
        <p:nvSpPr>
          <p:cNvPr id="5" name="Slide Number Placeholder 4"/>
          <p:cNvSpPr>
            <a:spLocks noGrp="1"/>
          </p:cNvSpPr>
          <p:nvPr>
            <p:ph type="sldNum" sz="quarter" idx="12"/>
          </p:nvPr>
        </p:nvSpPr>
        <p:spPr/>
        <p:txBody>
          <a:bodyPr/>
          <a:lstStyle/>
          <a:p>
            <a:fld id="{DB9DEFC7-1B96-4A3D-ADE6-11AA145A1FEC}" type="slidenum">
              <a:rPr lang="en-US" b="1" smtClean="0">
                <a:solidFill>
                  <a:schemeClr val="tx1"/>
                </a:solidFill>
              </a:rPr>
              <a:pPr/>
              <a:t>9</a:t>
            </a:fld>
            <a:endParaRPr lang="en-US" b="1" dirty="0">
              <a:solidFill>
                <a:schemeClr val="tx1"/>
              </a:solidFill>
            </a:endParaRPr>
          </a:p>
        </p:txBody>
      </p:sp>
    </p:spTree>
    <p:extLst>
      <p:ext uri="{BB962C8B-B14F-4D97-AF65-F5344CB8AC3E}">
        <p14:creationId xmlns:p14="http://schemas.microsoft.com/office/powerpoint/2010/main" val="4165173104"/>
      </p:ext>
    </p:extLst>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1038"/>
                                        </p:tgtEl>
                                        <p:attrNameLst>
                                          <p:attrName>style.visibility</p:attrName>
                                        </p:attrNameLst>
                                      </p:cBhvr>
                                      <p:to>
                                        <p:strVal val="visible"/>
                                      </p:to>
                                    </p:set>
                                    <p:anim calcmode="lin" valueType="num">
                                      <p:cBhvr>
                                        <p:cTn id="18" dur="1000" fill="hold"/>
                                        <p:tgtEl>
                                          <p:spTgt spid="1038"/>
                                        </p:tgtEl>
                                        <p:attrNameLst>
                                          <p:attrName>ppt_w</p:attrName>
                                        </p:attrNameLst>
                                      </p:cBhvr>
                                      <p:tavLst>
                                        <p:tav tm="0">
                                          <p:val>
                                            <p:strVal val="#ppt_w+.3"/>
                                          </p:val>
                                        </p:tav>
                                        <p:tav tm="100000">
                                          <p:val>
                                            <p:strVal val="#ppt_w"/>
                                          </p:val>
                                        </p:tav>
                                      </p:tavLst>
                                    </p:anim>
                                    <p:anim calcmode="lin" valueType="num">
                                      <p:cBhvr>
                                        <p:cTn id="19" dur="1000" fill="hold"/>
                                        <p:tgtEl>
                                          <p:spTgt spid="1038"/>
                                        </p:tgtEl>
                                        <p:attrNameLst>
                                          <p:attrName>ppt_h</p:attrName>
                                        </p:attrNameLst>
                                      </p:cBhvr>
                                      <p:tavLst>
                                        <p:tav tm="0">
                                          <p:val>
                                            <p:strVal val="#ppt_h"/>
                                          </p:val>
                                        </p:tav>
                                        <p:tav tm="100000">
                                          <p:val>
                                            <p:strVal val="#ppt_h"/>
                                          </p:val>
                                        </p:tav>
                                      </p:tavLst>
                                    </p:anim>
                                    <p:animEffect transition="in" filter="fade">
                                      <p:cBhvr>
                                        <p:cTn id="20" dur="1000"/>
                                        <p:tgtEl>
                                          <p:spTgt spid="1038"/>
                                        </p:tgtEl>
                                      </p:cBhvr>
                                    </p:animEffect>
                                  </p:childTnLst>
                                </p:cTn>
                              </p:par>
                            </p:childTnLst>
                          </p:cTn>
                        </p:par>
                        <p:par>
                          <p:cTn id="21" fill="hold">
                            <p:stCondLst>
                              <p:cond delay="2000"/>
                            </p:stCondLst>
                            <p:childTnLst>
                              <p:par>
                                <p:cTn id="22" presetID="1" presetClass="entr" presetSubtype="0" fill="hold" grpId="0" nodeType="afterEffect">
                                  <p:stCondLst>
                                    <p:cond delay="50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presetSubtype="0" fill="hold" grpId="0" nodeType="afterEffect">
                                  <p:stCondLst>
                                    <p:cond delay="30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par>
                          <p:cTn id="27" fill="hold">
                            <p:stCondLst>
                              <p:cond delay="2800"/>
                            </p:stCondLst>
                            <p:childTnLst>
                              <p:par>
                                <p:cTn id="28" presetID="1" presetClass="entr" presetSubtype="0" fill="hold" grpId="0" nodeType="afterEffect">
                                  <p:stCondLst>
                                    <p:cond delay="300"/>
                                  </p:stCondLst>
                                  <p:childTnLst>
                                    <p:set>
                                      <p:cBhvr>
                                        <p:cTn id="29" dur="1" fill="hold">
                                          <p:stCondLst>
                                            <p:cond delay="0"/>
                                          </p:stCondLst>
                                        </p:cTn>
                                        <p:tgtEl>
                                          <p:spTgt spid="3">
                                            <p:txEl>
                                              <p:pRg st="2" end="2"/>
                                            </p:txEl>
                                          </p:spTgt>
                                        </p:tgtEl>
                                        <p:attrNameLst>
                                          <p:attrName>style.visibility</p:attrName>
                                        </p:attrNameLst>
                                      </p:cBhvr>
                                      <p:to>
                                        <p:strVal val="visible"/>
                                      </p:to>
                                    </p:set>
                                  </p:childTnLst>
                                </p:cTn>
                              </p:par>
                            </p:childTnLst>
                          </p:cTn>
                        </p:par>
                        <p:par>
                          <p:cTn id="30" fill="hold">
                            <p:stCondLst>
                              <p:cond delay="3100"/>
                            </p:stCondLst>
                            <p:childTnLst>
                              <p:par>
                                <p:cTn id="31" presetID="1" presetClass="entr" presetSubtype="0" fill="hold" grpId="0" nodeType="afterEffect">
                                  <p:stCondLst>
                                    <p:cond delay="50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par>
                          <p:cTn id="33" fill="hold">
                            <p:stCondLst>
                              <p:cond delay="3600"/>
                            </p:stCondLst>
                            <p:childTnLst>
                              <p:par>
                                <p:cTn id="34" presetID="1" presetClass="entr" presetSubtype="0" fill="hold" grpId="0" nodeType="afterEffect">
                                  <p:stCondLst>
                                    <p:cond delay="4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7991</TotalTime>
  <Words>1197</Words>
  <Application>Microsoft Office PowerPoint</Application>
  <PresentationFormat>On-screen Show (4:3)</PresentationFormat>
  <Paragraphs>138</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Franklin Gothic Book</vt:lpstr>
      <vt:lpstr>Franklin Gothic Demi</vt:lpstr>
      <vt:lpstr>Gill Sans MT</vt:lpstr>
      <vt:lpstr>Wingdings</vt:lpstr>
      <vt:lpstr>Wingdings 2</vt:lpstr>
      <vt:lpstr>Technic</vt:lpstr>
      <vt:lpstr>PowerPoint Presentation</vt:lpstr>
      <vt:lpstr>          Introduction</vt:lpstr>
      <vt:lpstr>No Temptation Has…</vt:lpstr>
      <vt:lpstr>             Temptation</vt:lpstr>
      <vt:lpstr>             Temptation</vt:lpstr>
      <vt:lpstr>             Temptation</vt:lpstr>
      <vt:lpstr>             Temptation</vt:lpstr>
      <vt:lpstr>             Temptation</vt:lpstr>
      <vt:lpstr>             God is no respecter of persons</vt:lpstr>
      <vt:lpstr>             God is faithful</vt:lpstr>
      <vt:lpstr>             God is in control</vt:lpstr>
      <vt:lpstr>             God knows our limitation</vt:lpstr>
      <vt:lpstr>             God is our deliverer</vt:lpstr>
      <vt:lpstr>             God is our deliverer</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Temptation Has...</dc:title>
  <dc:creator>Ryan Thomas</dc:creator>
  <dc:description>Westside:  06/18/2017 PM</dc:description>
  <cp:lastModifiedBy>Craig Thomas</cp:lastModifiedBy>
  <cp:revision>730</cp:revision>
  <dcterms:created xsi:type="dcterms:W3CDTF">2012-07-31T19:08:42Z</dcterms:created>
  <dcterms:modified xsi:type="dcterms:W3CDTF">2017-06-18T17:53:44Z</dcterms:modified>
</cp:coreProperties>
</file>