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5"/>
  </p:notesMasterIdLst>
  <p:sldIdLst>
    <p:sldId id="756" r:id="rId2"/>
    <p:sldId id="257" r:id="rId3"/>
    <p:sldId id="624" r:id="rId4"/>
    <p:sldId id="627" r:id="rId5"/>
    <p:sldId id="776" r:id="rId6"/>
    <p:sldId id="757" r:id="rId7"/>
    <p:sldId id="642" r:id="rId8"/>
    <p:sldId id="759" r:id="rId9"/>
    <p:sldId id="777" r:id="rId10"/>
    <p:sldId id="778" r:id="rId11"/>
    <p:sldId id="779" r:id="rId12"/>
    <p:sldId id="781" r:id="rId13"/>
    <p:sldId id="782" r:id="rId14"/>
    <p:sldId id="780" r:id="rId15"/>
    <p:sldId id="760" r:id="rId16"/>
    <p:sldId id="783" r:id="rId17"/>
    <p:sldId id="786" r:id="rId18"/>
    <p:sldId id="787" r:id="rId19"/>
    <p:sldId id="788" r:id="rId20"/>
    <p:sldId id="789" r:id="rId21"/>
    <p:sldId id="791" r:id="rId22"/>
    <p:sldId id="792" r:id="rId23"/>
    <p:sldId id="312"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E8EFFF"/>
    <a:srgbClr val="33CCFF"/>
    <a:srgbClr val="0000CC"/>
    <a:srgbClr val="000099"/>
    <a:srgbClr val="000066"/>
    <a:srgbClr val="00FF00"/>
    <a:srgbClr val="3333FF"/>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60" autoAdjust="0"/>
    <p:restoredTop sz="99571" autoAdjust="0"/>
  </p:normalViewPr>
  <p:slideViewPr>
    <p:cSldViewPr showGuides="1">
      <p:cViewPr varScale="1">
        <p:scale>
          <a:sx n="85" d="100"/>
          <a:sy n="85" d="100"/>
        </p:scale>
        <p:origin x="1541" y="58"/>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4"/>
    </p:cViewPr>
  </p:sorterViewPr>
  <p:notesViewPr>
    <p:cSldViewPr showGuides="1">
      <p:cViewPr varScale="1">
        <p:scale>
          <a:sx n="68" d="100"/>
          <a:sy n="68" d="100"/>
        </p:scale>
        <p:origin x="-272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3A403A5-5391-499A-85F4-C3F0FBE48C1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p:spPr>
        <p:txBody>
          <a:bodyPr/>
          <a:lstStyle/>
          <a:p>
            <a:pPr eaLnBrk="1" hangingPunct="1"/>
            <a:endParaRPr lang="en-US" altLang="en-US" dirty="0"/>
          </a:p>
        </p:txBody>
      </p:sp>
      <p:sp>
        <p:nvSpPr>
          <p:cNvPr id="51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3B40CC-E860-43C3-88C8-80CC23F57699}" type="slidenum">
              <a:rPr lang="en-US" altLang="en-US"/>
              <a:pPr/>
              <a:t>1</a:t>
            </a:fld>
            <a:endParaRPr lang="en-US" altLang="en-US" dirty="0"/>
          </a:p>
        </p:txBody>
      </p:sp>
    </p:spTree>
    <p:extLst>
      <p:ext uri="{BB962C8B-B14F-4D97-AF65-F5344CB8AC3E}">
        <p14:creationId xmlns:p14="http://schemas.microsoft.com/office/powerpoint/2010/main" val="91795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835A1-3AC8-4B71-8DBE-F9734719EA21}" type="slidenum">
              <a:rPr lang="en-US" altLang="en-US"/>
              <a:pPr/>
              <a:t>2</a:t>
            </a:fld>
            <a:endParaRPr lang="en-US" alt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DBF84-DCDD-44C9-82D5-58E5479DC3D0}" type="slidenum">
              <a:rPr lang="en-US" altLang="en-US"/>
              <a:pPr/>
              <a:t>3</a:t>
            </a:fld>
            <a:endParaRPr lang="en-US" altLang="en-US" dirty="0"/>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DBF84-DCDD-44C9-82D5-58E5479DC3D0}" type="slidenum">
              <a:rPr lang="en-US" altLang="en-US"/>
              <a:pPr/>
              <a:t>5</a:t>
            </a:fld>
            <a:endParaRPr lang="en-US" altLang="en-US" dirty="0"/>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6665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594E9-D851-469A-ADE8-4EE99780B0A9}" type="slidenum">
              <a:rPr lang="en-US" altLang="en-US"/>
              <a:pPr/>
              <a:t>6</a:t>
            </a:fld>
            <a:endParaRPr lang="en-US" altLang="en-US" dirty="0"/>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3570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626" name="Group 2"/>
          <p:cNvGrpSpPr>
            <a:grpSpLocks/>
          </p:cNvGrpSpPr>
          <p:nvPr/>
        </p:nvGrpSpPr>
        <p:grpSpPr bwMode="auto">
          <a:xfrm>
            <a:off x="-6350" y="20638"/>
            <a:ext cx="9144000" cy="6858000"/>
            <a:chOff x="0" y="0"/>
            <a:chExt cx="5760" cy="4320"/>
          </a:xfrm>
        </p:grpSpPr>
        <p:sp>
          <p:nvSpPr>
            <p:cNvPr id="26627"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8"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29"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630" name="Group 6"/>
          <p:cNvGrpSpPr>
            <a:grpSpLocks/>
          </p:cNvGrpSpPr>
          <p:nvPr/>
        </p:nvGrpSpPr>
        <p:grpSpPr bwMode="auto">
          <a:xfrm>
            <a:off x="-1588" y="6034088"/>
            <a:ext cx="7845426" cy="850900"/>
            <a:chOff x="0" y="3792"/>
            <a:chExt cx="4942" cy="536"/>
          </a:xfrm>
        </p:grpSpPr>
        <p:sp>
          <p:nvSpPr>
            <p:cNvPr id="26631"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632" name="Group 8"/>
            <p:cNvGrpSpPr>
              <a:grpSpLocks/>
            </p:cNvGrpSpPr>
            <p:nvPr userDrawn="1"/>
          </p:nvGrpSpPr>
          <p:grpSpPr bwMode="auto">
            <a:xfrm>
              <a:off x="2486" y="3792"/>
              <a:ext cx="2456" cy="536"/>
              <a:chOff x="2486" y="3792"/>
              <a:chExt cx="2456" cy="536"/>
            </a:xfrm>
          </p:grpSpPr>
          <p:sp>
            <p:nvSpPr>
              <p:cNvPr id="26633"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4"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5"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6"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7"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38"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639" name="Group 15"/>
          <p:cNvGrpSpPr>
            <a:grpSpLocks/>
          </p:cNvGrpSpPr>
          <p:nvPr/>
        </p:nvGrpSpPr>
        <p:grpSpPr bwMode="auto">
          <a:xfrm>
            <a:off x="627063" y="6021388"/>
            <a:ext cx="5684837" cy="849312"/>
            <a:chOff x="395" y="3793"/>
            <a:chExt cx="3581" cy="535"/>
          </a:xfrm>
        </p:grpSpPr>
        <p:sp>
          <p:nvSpPr>
            <p:cNvPr id="26640"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1"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2"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3"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4"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5"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4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a:t>Click to edit Master title style</a:t>
            </a:r>
          </a:p>
        </p:txBody>
      </p:sp>
      <p:sp>
        <p:nvSpPr>
          <p:cNvPr id="266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26648" name="Rectangle 24"/>
          <p:cNvSpPr>
            <a:spLocks noGrp="1" noChangeArrowheads="1"/>
          </p:cNvSpPr>
          <p:nvPr>
            <p:ph type="dt" sz="quarter" idx="2"/>
          </p:nvPr>
        </p:nvSpPr>
        <p:spPr/>
        <p:txBody>
          <a:bodyPr/>
          <a:lstStyle>
            <a:lvl1pPr>
              <a:defRPr/>
            </a:lvl1pPr>
          </a:lstStyle>
          <a:p>
            <a:endParaRPr lang="en-US" altLang="en-US"/>
          </a:p>
        </p:txBody>
      </p:sp>
      <p:sp>
        <p:nvSpPr>
          <p:cNvPr id="26649" name="Rectangle 25"/>
          <p:cNvSpPr>
            <a:spLocks noGrp="1" noChangeArrowheads="1"/>
          </p:cNvSpPr>
          <p:nvPr>
            <p:ph type="sldNum" sz="quarter" idx="4"/>
          </p:nvPr>
        </p:nvSpPr>
        <p:spPr/>
        <p:txBody>
          <a:bodyPr/>
          <a:lstStyle>
            <a:lvl1pPr>
              <a:defRPr/>
            </a:lvl1pPr>
          </a:lstStyle>
          <a:p>
            <a:fld id="{7DF2F931-85D3-4EC6-BC9F-4FB0B8D66A8E}" type="slidenum">
              <a:rPr lang="en-US" altLang="en-US"/>
              <a:pPr/>
              <a:t>‹#›</a:t>
            </a:fld>
            <a:endParaRPr lang="en-US" altLang="en-US"/>
          </a:p>
        </p:txBody>
      </p:sp>
      <p:sp>
        <p:nvSpPr>
          <p:cNvPr id="26650" name="Rectangle 26"/>
          <p:cNvSpPr>
            <a:spLocks noGrp="1" noChangeArrowheads="1"/>
          </p:cNvSpPr>
          <p:nvPr>
            <p:ph type="ftr" sz="quarter" idx="3"/>
          </p:nvPr>
        </p:nvSpPr>
        <p:spPr/>
        <p:txBody>
          <a:bodyPr/>
          <a:lstStyle>
            <a:lvl1pPr>
              <a:defRPr/>
            </a:lvl1pPr>
          </a:lstStyle>
          <a:p>
            <a:endParaRPr lang="en-US"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7BD209E-A2BF-48C3-BDD5-FD6A03FDBE24}" type="slidenum">
              <a:rPr lang="en-US" altLang="en-US"/>
              <a:pPr/>
              <a:t>‹#›</a:t>
            </a:fld>
            <a:endParaRPr lang="en-US" altLang="en-US"/>
          </a:p>
        </p:txBody>
      </p:sp>
    </p:spTree>
    <p:extLst>
      <p:ext uri="{BB962C8B-B14F-4D97-AF65-F5344CB8AC3E}">
        <p14:creationId xmlns:p14="http://schemas.microsoft.com/office/powerpoint/2010/main" val="1223623255"/>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4A1E79D-49FF-4A5D-B0D2-28262F5D26C3}" type="slidenum">
              <a:rPr lang="en-US" altLang="en-US"/>
              <a:pPr/>
              <a:t>‹#›</a:t>
            </a:fld>
            <a:endParaRPr lang="en-US" altLang="en-US"/>
          </a:p>
        </p:txBody>
      </p:sp>
    </p:spTree>
    <p:extLst>
      <p:ext uri="{BB962C8B-B14F-4D97-AF65-F5344CB8AC3E}">
        <p14:creationId xmlns:p14="http://schemas.microsoft.com/office/powerpoint/2010/main" val="423959019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372C56-764E-4C40-8D8F-96E240921453}" type="slidenum">
              <a:rPr lang="en-US" altLang="en-US"/>
              <a:pPr/>
              <a:t>‹#›</a:t>
            </a:fld>
            <a:endParaRPr lang="en-US" altLang="en-US"/>
          </a:p>
        </p:txBody>
      </p:sp>
    </p:spTree>
    <p:extLst>
      <p:ext uri="{BB962C8B-B14F-4D97-AF65-F5344CB8AC3E}">
        <p14:creationId xmlns:p14="http://schemas.microsoft.com/office/powerpoint/2010/main" val="288095781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0567543-32AC-4368-A5C8-7417F5832E4D}" type="slidenum">
              <a:rPr lang="en-US" altLang="en-US"/>
              <a:pPr/>
              <a:t>‹#›</a:t>
            </a:fld>
            <a:endParaRPr lang="en-US" altLang="en-US"/>
          </a:p>
        </p:txBody>
      </p:sp>
    </p:spTree>
    <p:extLst>
      <p:ext uri="{BB962C8B-B14F-4D97-AF65-F5344CB8AC3E}">
        <p14:creationId xmlns:p14="http://schemas.microsoft.com/office/powerpoint/2010/main" val="272652307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351F6CC-F2A4-4367-975D-81BFE705CED7}" type="slidenum">
              <a:rPr lang="en-US" altLang="en-US"/>
              <a:pPr/>
              <a:t>‹#›</a:t>
            </a:fld>
            <a:endParaRPr lang="en-US" altLang="en-US"/>
          </a:p>
        </p:txBody>
      </p:sp>
    </p:spTree>
    <p:extLst>
      <p:ext uri="{BB962C8B-B14F-4D97-AF65-F5344CB8AC3E}">
        <p14:creationId xmlns:p14="http://schemas.microsoft.com/office/powerpoint/2010/main" val="173839176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3D03EFC-7CDA-41E6-B501-2BE95113825B}" type="slidenum">
              <a:rPr lang="en-US" altLang="en-US"/>
              <a:pPr/>
              <a:t>‹#›</a:t>
            </a:fld>
            <a:endParaRPr lang="en-US" altLang="en-US"/>
          </a:p>
        </p:txBody>
      </p:sp>
    </p:spTree>
    <p:extLst>
      <p:ext uri="{BB962C8B-B14F-4D97-AF65-F5344CB8AC3E}">
        <p14:creationId xmlns:p14="http://schemas.microsoft.com/office/powerpoint/2010/main" val="357783420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98BAE40-DC77-4378-BF93-19F08F00069F}" type="slidenum">
              <a:rPr lang="en-US" altLang="en-US"/>
              <a:pPr/>
              <a:t>‹#›</a:t>
            </a:fld>
            <a:endParaRPr lang="en-US" altLang="en-US"/>
          </a:p>
        </p:txBody>
      </p:sp>
    </p:spTree>
    <p:extLst>
      <p:ext uri="{BB962C8B-B14F-4D97-AF65-F5344CB8AC3E}">
        <p14:creationId xmlns:p14="http://schemas.microsoft.com/office/powerpoint/2010/main" val="209539905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49CBB09-1223-419E-A8F6-85255F843F11}" type="slidenum">
              <a:rPr lang="en-US" altLang="en-US"/>
              <a:pPr/>
              <a:t>‹#›</a:t>
            </a:fld>
            <a:endParaRPr lang="en-US" altLang="en-US"/>
          </a:p>
        </p:txBody>
      </p:sp>
    </p:spTree>
    <p:extLst>
      <p:ext uri="{BB962C8B-B14F-4D97-AF65-F5344CB8AC3E}">
        <p14:creationId xmlns:p14="http://schemas.microsoft.com/office/powerpoint/2010/main" val="76690431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AF26F3F-4E0B-424D-839E-41F1F48C994D}" type="slidenum">
              <a:rPr lang="en-US" altLang="en-US"/>
              <a:pPr/>
              <a:t>‹#›</a:t>
            </a:fld>
            <a:endParaRPr lang="en-US" altLang="en-US"/>
          </a:p>
        </p:txBody>
      </p:sp>
    </p:spTree>
    <p:extLst>
      <p:ext uri="{BB962C8B-B14F-4D97-AF65-F5344CB8AC3E}">
        <p14:creationId xmlns:p14="http://schemas.microsoft.com/office/powerpoint/2010/main" val="116945547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9672F8-2596-4BAC-8161-82B7AA7CECFA}" type="slidenum">
              <a:rPr lang="en-US" altLang="en-US"/>
              <a:pPr/>
              <a:t>‹#›</a:t>
            </a:fld>
            <a:endParaRPr lang="en-US" altLang="en-US"/>
          </a:p>
        </p:txBody>
      </p:sp>
    </p:spTree>
    <p:extLst>
      <p:ext uri="{BB962C8B-B14F-4D97-AF65-F5344CB8AC3E}">
        <p14:creationId xmlns:p14="http://schemas.microsoft.com/office/powerpoint/2010/main" val="205888898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05"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606" name="Group 6"/>
          <p:cNvGrpSpPr>
            <a:grpSpLocks/>
          </p:cNvGrpSpPr>
          <p:nvPr/>
        </p:nvGrpSpPr>
        <p:grpSpPr bwMode="auto">
          <a:xfrm>
            <a:off x="0" y="6019800"/>
            <a:ext cx="7848600" cy="857250"/>
            <a:chOff x="0" y="3792"/>
            <a:chExt cx="4944" cy="540"/>
          </a:xfrm>
        </p:grpSpPr>
        <p:sp>
          <p:nvSpPr>
            <p:cNvPr id="2560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608" name="Group 8"/>
            <p:cNvGrpSpPr>
              <a:grpSpLocks/>
            </p:cNvGrpSpPr>
            <p:nvPr userDrawn="1"/>
          </p:nvGrpSpPr>
          <p:grpSpPr bwMode="auto">
            <a:xfrm>
              <a:off x="2486" y="3792"/>
              <a:ext cx="2458" cy="540"/>
              <a:chOff x="2486" y="3792"/>
              <a:chExt cx="2458" cy="540"/>
            </a:xfrm>
          </p:grpSpPr>
          <p:sp>
            <p:nvSpPr>
              <p:cNvPr id="25609"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1"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1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615" name="Group 15"/>
          <p:cNvGrpSpPr>
            <a:grpSpLocks/>
          </p:cNvGrpSpPr>
          <p:nvPr/>
        </p:nvGrpSpPr>
        <p:grpSpPr bwMode="auto">
          <a:xfrm>
            <a:off x="627063" y="6021388"/>
            <a:ext cx="5684837" cy="849312"/>
            <a:chOff x="395" y="3793"/>
            <a:chExt cx="3581" cy="535"/>
          </a:xfrm>
        </p:grpSpPr>
        <p:sp>
          <p:nvSpPr>
            <p:cNvPr id="25616"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7"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8"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9"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0"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1"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2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23"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62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ltLang="en-US"/>
          </a:p>
        </p:txBody>
      </p:sp>
      <p:sp>
        <p:nvSpPr>
          <p:cNvPr id="2562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ltLang="en-US"/>
          </a:p>
        </p:txBody>
      </p:sp>
      <p:sp>
        <p:nvSpPr>
          <p:cNvPr id="2562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C183EFFA-45F4-45DE-8442-B5DBC3B820F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random/>
  </p:transition>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66"/>
            </a:gs>
            <a:gs pos="29000">
              <a:srgbClr val="3333FF"/>
            </a:gs>
            <a:gs pos="57000">
              <a:srgbClr val="0000CC"/>
            </a:gs>
            <a:gs pos="100000">
              <a:srgbClr val="000066"/>
            </a:gs>
          </a:gsLst>
          <a:lin ang="5400000" scaled="1"/>
        </a:gradFill>
        <a:effectLst/>
      </p:bgPr>
    </p:bg>
    <p:spTree>
      <p:nvGrpSpPr>
        <p:cNvPr id="1" name=""/>
        <p:cNvGrpSpPr/>
        <p:nvPr/>
      </p:nvGrpSpPr>
      <p:grpSpPr>
        <a:xfrm>
          <a:off x="0" y="0"/>
          <a:ext cx="0" cy="0"/>
          <a:chOff x="0" y="0"/>
          <a:chExt cx="0" cy="0"/>
        </a:xfrm>
      </p:grpSpPr>
      <p:pic>
        <p:nvPicPr>
          <p:cNvPr id="3" name="j0400301.jpg"/>
          <p:cNvPicPr>
            <a:picLocks noChangeAspect="1"/>
          </p:cNvPicPr>
          <p:nvPr/>
        </p:nvPicPr>
        <p:blipFill>
          <a:blip r:embed="rId3" cstate="print"/>
          <a:stretch>
            <a:fillRect/>
          </a:stretch>
        </p:blipFill>
        <p:spPr>
          <a:xfrm>
            <a:off x="3323844" y="1868424"/>
            <a:ext cx="2496312" cy="3121152"/>
          </a:xfrm>
          <a:prstGeom prst="roundRect">
            <a:avLst>
              <a:gd name="adj" fmla="val 16667"/>
            </a:avLst>
          </a:prstGeom>
          <a:noFill/>
          <a:ln>
            <a:solidFill>
              <a:schemeClr val="bg1"/>
            </a:solidFill>
          </a:ln>
          <a:effectLst>
            <a:reflection blurRad="12700" stA="50000" endPos="75000" dist="101600" dir="5400000" sy="-100000" algn="bl" rotWithShape="0"/>
          </a:effectLst>
          <a:scene3d>
            <a:camera prst="isometricOffAxis2Left"/>
            <a:lightRig rig="threePt" dir="t"/>
          </a:scene3d>
        </p:spPr>
      </p:pic>
    </p:spTree>
    <p:extLst>
      <p:ext uri="{BB962C8B-B14F-4D97-AF65-F5344CB8AC3E}">
        <p14:creationId xmlns:p14="http://schemas.microsoft.com/office/powerpoint/2010/main" val="3367074243"/>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10</a:t>
            </a:fld>
            <a:endParaRPr lang="en-US" altLang="en-US" dirty="0"/>
          </a:p>
        </p:txBody>
      </p:sp>
      <p:sp>
        <p:nvSpPr>
          <p:cNvPr id="476163" name="Text Box 3"/>
          <p:cNvSpPr txBox="1">
            <a:spLocks noChangeArrowheads="1"/>
          </p:cNvSpPr>
          <p:nvPr/>
        </p:nvSpPr>
        <p:spPr bwMode="auto">
          <a:xfrm>
            <a:off x="2522" y="-3735"/>
            <a:ext cx="2395538"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9. Materialism</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6:19-24</a:t>
            </a:r>
          </a:p>
        </p:txBody>
      </p:sp>
      <p:sp>
        <p:nvSpPr>
          <p:cNvPr id="476165" name="Text Box 5"/>
          <p:cNvSpPr txBox="1">
            <a:spLocks noChangeArrowheads="1"/>
          </p:cNvSpPr>
          <p:nvPr/>
        </p:nvSpPr>
        <p:spPr bwMode="auto">
          <a:xfrm>
            <a:off x="107950" y="896882"/>
            <a:ext cx="90360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To emphasize material things is spiritually deadly!</a:t>
            </a:r>
            <a:endParaRPr lang="en-US" altLang="en-US" sz="2600" b="1"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4" name="Text Box 11">
            <a:extLst>
              <a:ext uri="{FF2B5EF4-FFF2-40B4-BE49-F238E27FC236}">
                <a16:creationId xmlns:a16="http://schemas.microsoft.com/office/drawing/2014/main" id="{10F6E208-B5CF-436C-90C0-1EC2F119E364}"/>
              </a:ext>
            </a:extLst>
          </p:cNvPr>
          <p:cNvSpPr txBox="1">
            <a:spLocks noChangeArrowheads="1"/>
          </p:cNvSpPr>
          <p:nvPr/>
        </p:nvSpPr>
        <p:spPr bwMode="auto">
          <a:xfrm>
            <a:off x="533400" y="1524000"/>
            <a:ext cx="8382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Our emphasis in life reveals the true nature of our “heart”:  </a:t>
            </a:r>
            <a:r>
              <a:rPr lang="en-US" altLang="en-US" sz="2600" b="1" dirty="0">
                <a:latin typeface="Gill Sans MT" panose="020B0502020104020203" pitchFamily="34" charset="0"/>
              </a:rPr>
              <a:t>6:21</a:t>
            </a:r>
          </a:p>
        </p:txBody>
      </p:sp>
      <p:sp>
        <p:nvSpPr>
          <p:cNvPr id="16" name="Text Box 11">
            <a:extLst>
              <a:ext uri="{FF2B5EF4-FFF2-40B4-BE49-F238E27FC236}">
                <a16:creationId xmlns:a16="http://schemas.microsoft.com/office/drawing/2014/main" id="{401A4CA6-2A16-4569-8E90-7C7F7BF87D85}"/>
              </a:ext>
            </a:extLst>
          </p:cNvPr>
          <p:cNvSpPr txBox="1">
            <a:spLocks noChangeArrowheads="1"/>
          </p:cNvSpPr>
          <p:nvPr/>
        </p:nvSpPr>
        <p:spPr bwMode="auto">
          <a:xfrm>
            <a:off x="533399" y="2590800"/>
            <a:ext cx="85137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“The one great thing we have to invest in life is our life…”  </a:t>
            </a:r>
            <a:r>
              <a:rPr lang="en-US" altLang="en-US" sz="2600" b="1" dirty="0">
                <a:latin typeface="Gill Sans MT" panose="020B0502020104020203" pitchFamily="34" charset="0"/>
              </a:rPr>
              <a:t>Lk. 9:24-25</a:t>
            </a:r>
          </a:p>
        </p:txBody>
      </p:sp>
      <p:sp>
        <p:nvSpPr>
          <p:cNvPr id="17" name="Text Box 11">
            <a:extLst>
              <a:ext uri="{FF2B5EF4-FFF2-40B4-BE49-F238E27FC236}">
                <a16:creationId xmlns:a16="http://schemas.microsoft.com/office/drawing/2014/main" id="{16650B77-72E1-435C-9049-F4EF8544E934}"/>
              </a:ext>
            </a:extLst>
          </p:cNvPr>
          <p:cNvSpPr txBox="1">
            <a:spLocks noChangeArrowheads="1"/>
          </p:cNvSpPr>
          <p:nvPr/>
        </p:nvSpPr>
        <p:spPr bwMode="auto">
          <a:xfrm>
            <a:off x="528637" y="3657600"/>
            <a:ext cx="85391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Jesus’ figure of the </a:t>
            </a:r>
            <a:r>
              <a:rPr lang="en-US" altLang="en-US" sz="2600" b="1" i="1" dirty="0">
                <a:solidFill>
                  <a:srgbClr val="00FF00"/>
                </a:solidFill>
                <a:latin typeface="Gill Sans MT" panose="020B0502020104020203" pitchFamily="34" charset="0"/>
              </a:rPr>
              <a:t>“eye” </a:t>
            </a:r>
            <a:r>
              <a:rPr lang="en-US" altLang="en-US" sz="2600" b="1" dirty="0">
                <a:solidFill>
                  <a:srgbClr val="00FF00"/>
                </a:solidFill>
                <a:latin typeface="Gill Sans MT" panose="020B0502020104020203" pitchFamily="34" charset="0"/>
              </a:rPr>
              <a:t>emphasizes the danger of a heart focused on the material:  </a:t>
            </a:r>
            <a:r>
              <a:rPr lang="en-US" altLang="en-US" sz="2600" b="1" dirty="0">
                <a:latin typeface="Gill Sans MT" panose="020B0502020104020203" pitchFamily="34" charset="0"/>
              </a:rPr>
              <a:t>6:22-23</a:t>
            </a:r>
          </a:p>
        </p:txBody>
      </p:sp>
      <p:sp>
        <p:nvSpPr>
          <p:cNvPr id="18" name="Text Box 11">
            <a:extLst>
              <a:ext uri="{FF2B5EF4-FFF2-40B4-BE49-F238E27FC236}">
                <a16:creationId xmlns:a16="http://schemas.microsoft.com/office/drawing/2014/main" id="{C7BC8354-76E9-4997-87F1-631372A72AE2}"/>
              </a:ext>
            </a:extLst>
          </p:cNvPr>
          <p:cNvSpPr txBox="1">
            <a:spLocks noChangeArrowheads="1"/>
          </p:cNvSpPr>
          <p:nvPr/>
        </p:nvSpPr>
        <p:spPr bwMode="auto">
          <a:xfrm>
            <a:off x="533400" y="4724400"/>
            <a:ext cx="853916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To have a </a:t>
            </a:r>
            <a:r>
              <a:rPr lang="en-US" altLang="en-US" sz="2600" b="1" i="1" dirty="0">
                <a:solidFill>
                  <a:srgbClr val="00FF00"/>
                </a:solidFill>
                <a:latin typeface="Gill Sans MT" panose="020B0502020104020203" pitchFamily="34" charset="0"/>
              </a:rPr>
              <a:t>“good” </a:t>
            </a:r>
            <a:r>
              <a:rPr lang="en-US" altLang="en-US" sz="2600" b="1" dirty="0">
                <a:solidFill>
                  <a:srgbClr val="00FF00"/>
                </a:solidFill>
                <a:latin typeface="Gill Sans MT" panose="020B0502020104020203" pitchFamily="34" charset="0"/>
              </a:rPr>
              <a:t>eye is to have a heart set on heaven, an understanding that one’s life should be prioritized on the things of God.</a:t>
            </a:r>
            <a:endParaRPr lang="en-US" altLang="en-US" sz="2600" b="1" dirty="0">
              <a:latin typeface="Gill Sans MT" panose="020B0502020104020203" pitchFamily="34" charset="0"/>
            </a:endParaRPr>
          </a:p>
        </p:txBody>
      </p:sp>
    </p:spTree>
    <p:extLst>
      <p:ext uri="{BB962C8B-B14F-4D97-AF65-F5344CB8AC3E}">
        <p14:creationId xmlns:p14="http://schemas.microsoft.com/office/powerpoint/2010/main" val="201431021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11" grpId="0" animBg="1"/>
      <p:bldP spid="14"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11</a:t>
            </a:fld>
            <a:endParaRPr lang="en-US" altLang="en-US" dirty="0"/>
          </a:p>
        </p:txBody>
      </p:sp>
      <p:sp>
        <p:nvSpPr>
          <p:cNvPr id="476163" name="Text Box 3"/>
          <p:cNvSpPr txBox="1">
            <a:spLocks noChangeArrowheads="1"/>
          </p:cNvSpPr>
          <p:nvPr/>
        </p:nvSpPr>
        <p:spPr bwMode="auto">
          <a:xfrm>
            <a:off x="2522" y="5230"/>
            <a:ext cx="2395538"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9. Materialism</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6:19-24</a:t>
            </a:r>
          </a:p>
        </p:txBody>
      </p:sp>
      <p:sp>
        <p:nvSpPr>
          <p:cNvPr id="476165" name="Text Box 5"/>
          <p:cNvSpPr txBox="1">
            <a:spLocks noChangeArrowheads="1"/>
          </p:cNvSpPr>
          <p:nvPr/>
        </p:nvSpPr>
        <p:spPr bwMode="auto">
          <a:xfrm>
            <a:off x="107950" y="896882"/>
            <a:ext cx="90360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To emphasize material things is spiritually deadly!</a:t>
            </a:r>
            <a:endParaRPr lang="en-US" altLang="en-US" sz="2600" b="1"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4" name="Text Box 11">
            <a:extLst>
              <a:ext uri="{FF2B5EF4-FFF2-40B4-BE49-F238E27FC236}">
                <a16:creationId xmlns:a16="http://schemas.microsoft.com/office/drawing/2014/main" id="{10F6E208-B5CF-436C-90C0-1EC2F119E364}"/>
              </a:ext>
            </a:extLst>
          </p:cNvPr>
          <p:cNvSpPr txBox="1">
            <a:spLocks noChangeArrowheads="1"/>
          </p:cNvSpPr>
          <p:nvPr/>
        </p:nvSpPr>
        <p:spPr bwMode="auto">
          <a:xfrm>
            <a:off x="533400" y="1524000"/>
            <a:ext cx="8382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A </a:t>
            </a:r>
            <a:r>
              <a:rPr lang="en-US" altLang="en-US" sz="2600" b="1" i="1" dirty="0">
                <a:solidFill>
                  <a:srgbClr val="00FF00"/>
                </a:solidFill>
                <a:latin typeface="Gill Sans MT" panose="020B0502020104020203" pitchFamily="34" charset="0"/>
              </a:rPr>
              <a:t>“single eye” </a:t>
            </a:r>
            <a:r>
              <a:rPr lang="en-US" altLang="en-US" sz="2600" b="1" dirty="0">
                <a:solidFill>
                  <a:srgbClr val="00FF00"/>
                </a:solidFill>
                <a:latin typeface="Gill Sans MT" panose="020B0502020104020203" pitchFamily="34" charset="0"/>
              </a:rPr>
              <a:t>understands material things are a means to an end, not an end in and of themselves.</a:t>
            </a:r>
            <a:endParaRPr lang="en-US" altLang="en-US" sz="2600" b="1" dirty="0">
              <a:latin typeface="Gill Sans MT" panose="020B0502020104020203" pitchFamily="34" charset="0"/>
            </a:endParaRPr>
          </a:p>
        </p:txBody>
      </p:sp>
      <p:sp>
        <p:nvSpPr>
          <p:cNvPr id="16" name="Text Box 11">
            <a:extLst>
              <a:ext uri="{FF2B5EF4-FFF2-40B4-BE49-F238E27FC236}">
                <a16:creationId xmlns:a16="http://schemas.microsoft.com/office/drawing/2014/main" id="{401A4CA6-2A16-4569-8E90-7C7F7BF87D85}"/>
              </a:ext>
            </a:extLst>
          </p:cNvPr>
          <p:cNvSpPr txBox="1">
            <a:spLocks noChangeArrowheads="1"/>
          </p:cNvSpPr>
          <p:nvPr/>
        </p:nvSpPr>
        <p:spPr bwMode="auto">
          <a:xfrm>
            <a:off x="533399" y="2590800"/>
            <a:ext cx="85137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Material things serve us as we serve God, and we use them to help others:  </a:t>
            </a:r>
            <a:r>
              <a:rPr lang="en-US" altLang="en-US" sz="2600" b="1" dirty="0">
                <a:latin typeface="Gill Sans MT" panose="020B0502020104020203" pitchFamily="34" charset="0"/>
              </a:rPr>
              <a:t>v. 33; Eph. 4:28; 1 Jn. 3:17</a:t>
            </a:r>
          </a:p>
        </p:txBody>
      </p:sp>
      <p:sp>
        <p:nvSpPr>
          <p:cNvPr id="17" name="Text Box 11">
            <a:extLst>
              <a:ext uri="{FF2B5EF4-FFF2-40B4-BE49-F238E27FC236}">
                <a16:creationId xmlns:a16="http://schemas.microsoft.com/office/drawing/2014/main" id="{16650B77-72E1-435C-9049-F4EF8544E934}"/>
              </a:ext>
            </a:extLst>
          </p:cNvPr>
          <p:cNvSpPr txBox="1">
            <a:spLocks noChangeArrowheads="1"/>
          </p:cNvSpPr>
          <p:nvPr/>
        </p:nvSpPr>
        <p:spPr bwMode="auto">
          <a:xfrm>
            <a:off x="528637" y="3657600"/>
            <a:ext cx="85391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The </a:t>
            </a:r>
            <a:r>
              <a:rPr lang="en-US" altLang="en-US" sz="2600" b="1" i="1" dirty="0">
                <a:solidFill>
                  <a:srgbClr val="00FF00"/>
                </a:solidFill>
                <a:latin typeface="Gill Sans MT" panose="020B0502020104020203" pitchFamily="34" charset="0"/>
              </a:rPr>
              <a:t>“bad eye” </a:t>
            </a:r>
            <a:r>
              <a:rPr lang="en-US" altLang="en-US" sz="2600" b="1" dirty="0">
                <a:solidFill>
                  <a:srgbClr val="00FF00"/>
                </a:solidFill>
                <a:latin typeface="Gill Sans MT" panose="020B0502020104020203" pitchFamily="34" charset="0"/>
              </a:rPr>
              <a:t>describes a heart that pursues earthly treasure to the hurt of spiritual needs.</a:t>
            </a:r>
            <a:endParaRPr lang="en-US" altLang="en-US" sz="2600" b="1" dirty="0">
              <a:latin typeface="Gill Sans MT" panose="020B0502020104020203" pitchFamily="34" charset="0"/>
            </a:endParaRPr>
          </a:p>
        </p:txBody>
      </p:sp>
      <p:sp>
        <p:nvSpPr>
          <p:cNvPr id="18" name="Text Box 11">
            <a:extLst>
              <a:ext uri="{FF2B5EF4-FFF2-40B4-BE49-F238E27FC236}">
                <a16:creationId xmlns:a16="http://schemas.microsoft.com/office/drawing/2014/main" id="{C7BC8354-76E9-4997-87F1-631372A72AE2}"/>
              </a:ext>
            </a:extLst>
          </p:cNvPr>
          <p:cNvSpPr txBox="1">
            <a:spLocks noChangeArrowheads="1"/>
          </p:cNvSpPr>
          <p:nvPr/>
        </p:nvSpPr>
        <p:spPr bwMode="auto">
          <a:xfrm>
            <a:off x="533400" y="4724400"/>
            <a:ext cx="853916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To pursue the earthly to the detriment of the spiritual means our </a:t>
            </a:r>
            <a:r>
              <a:rPr lang="en-US" altLang="en-US" sz="2600" b="1" i="1" dirty="0">
                <a:solidFill>
                  <a:srgbClr val="00FF00"/>
                </a:solidFill>
                <a:latin typeface="Gill Sans MT" panose="020B0502020104020203" pitchFamily="34" charset="0"/>
              </a:rPr>
              <a:t>“eye” </a:t>
            </a:r>
            <a:r>
              <a:rPr lang="en-US" altLang="en-US" sz="2600" b="1" dirty="0">
                <a:solidFill>
                  <a:srgbClr val="00FF00"/>
                </a:solidFill>
                <a:latin typeface="Gill Sans MT" panose="020B0502020104020203" pitchFamily="34" charset="0"/>
              </a:rPr>
              <a:t>is focused on the wrong thing.  It blocks the light from entering our soul!    </a:t>
            </a:r>
            <a:r>
              <a:rPr lang="en-US" altLang="en-US" sz="2600" b="1" dirty="0">
                <a:latin typeface="Gill Sans MT" panose="020B0502020104020203" pitchFamily="34" charset="0"/>
              </a:rPr>
              <a:t>v.</a:t>
            </a:r>
            <a:r>
              <a:rPr lang="en-US" altLang="en-US" sz="2600" b="1" dirty="0">
                <a:solidFill>
                  <a:srgbClr val="00FF00"/>
                </a:solidFill>
                <a:latin typeface="Gill Sans MT" panose="020B0502020104020203" pitchFamily="34" charset="0"/>
              </a:rPr>
              <a:t>  </a:t>
            </a:r>
            <a:r>
              <a:rPr lang="en-US" altLang="en-US" sz="2600" b="1" dirty="0">
                <a:latin typeface="Gill Sans MT" panose="020B0502020104020203" pitchFamily="34" charset="0"/>
              </a:rPr>
              <a:t>23</a:t>
            </a:r>
          </a:p>
        </p:txBody>
      </p:sp>
    </p:spTree>
    <p:extLst>
      <p:ext uri="{BB962C8B-B14F-4D97-AF65-F5344CB8AC3E}">
        <p14:creationId xmlns:p14="http://schemas.microsoft.com/office/powerpoint/2010/main" val="15654620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11" grpId="0" animBg="1"/>
      <p:bldP spid="14"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12</a:t>
            </a:fld>
            <a:endParaRPr lang="en-US" altLang="en-US" dirty="0"/>
          </a:p>
        </p:txBody>
      </p:sp>
      <p:sp>
        <p:nvSpPr>
          <p:cNvPr id="476163" name="Text Box 3"/>
          <p:cNvSpPr txBox="1">
            <a:spLocks noChangeArrowheads="1"/>
          </p:cNvSpPr>
          <p:nvPr/>
        </p:nvSpPr>
        <p:spPr bwMode="auto">
          <a:xfrm>
            <a:off x="-1963" y="-3735"/>
            <a:ext cx="2395538"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9. Materialism</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6:19-24</a:t>
            </a:r>
          </a:p>
        </p:txBody>
      </p:sp>
      <p:sp>
        <p:nvSpPr>
          <p:cNvPr id="476165" name="Text Box 5"/>
          <p:cNvSpPr txBox="1">
            <a:spLocks noChangeArrowheads="1"/>
          </p:cNvSpPr>
          <p:nvPr/>
        </p:nvSpPr>
        <p:spPr bwMode="auto">
          <a:xfrm>
            <a:off x="107950" y="1088410"/>
            <a:ext cx="893603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Unforgettable verse emphasizing Jesus’ point about the dangers of materialism:  </a:t>
            </a:r>
            <a:r>
              <a:rPr lang="en-US" altLang="en-US" sz="2600" b="1" i="1" dirty="0">
                <a:latin typeface="Tahoma" panose="020B0604030504040204" pitchFamily="34" charset="0"/>
                <a:ea typeface="Tahoma" panose="020B0604030504040204" pitchFamily="34" charset="0"/>
                <a:cs typeface="Tahoma" panose="020B0604030504040204" pitchFamily="34" charset="0"/>
              </a:rPr>
              <a:t>”No one can serve two masters; for either he will hate the one and love the other, or else he will be loyal to the one and despise the other.  You </a:t>
            </a:r>
            <a:r>
              <a:rPr lang="en-US" altLang="en-US" sz="2600" b="1" i="1" u="sng" dirty="0">
                <a:latin typeface="Tahoma" panose="020B0604030504040204" pitchFamily="34" charset="0"/>
                <a:ea typeface="Tahoma" panose="020B0604030504040204" pitchFamily="34" charset="0"/>
                <a:cs typeface="Tahoma" panose="020B0604030504040204" pitchFamily="34" charset="0"/>
              </a:rPr>
              <a:t>cannot</a:t>
            </a:r>
            <a:r>
              <a:rPr lang="en-US" altLang="en-US" sz="2600" b="1" i="1" dirty="0">
                <a:latin typeface="Tahoma" panose="020B0604030504040204" pitchFamily="34" charset="0"/>
                <a:ea typeface="Tahoma" panose="020B0604030504040204" pitchFamily="34" charset="0"/>
                <a:cs typeface="Tahoma" panose="020B0604030504040204" pitchFamily="34" charset="0"/>
              </a:rPr>
              <a:t> serve God and mammon.” </a:t>
            </a:r>
            <a:r>
              <a:rPr lang="en-US" altLang="en-US" sz="2600" b="1" i="1" dirty="0">
                <a:solidFill>
                  <a:srgbClr val="FFFF00"/>
                </a:solidFill>
                <a:latin typeface="Tahoma" panose="020B0604030504040204" pitchFamily="34" charset="0"/>
                <a:ea typeface="Tahoma" panose="020B0604030504040204" pitchFamily="34" charset="0"/>
                <a:cs typeface="Tahoma" panose="020B0604030504040204" pitchFamily="34" charset="0"/>
              </a:rPr>
              <a:t>6:24</a:t>
            </a:r>
            <a:endParaRPr lang="en-US" altLang="en-US" sz="2600" b="1" dirty="0">
              <a:latin typeface="Tahoma" panose="020B0604030504040204" pitchFamily="34" charset="0"/>
              <a:ea typeface="Tahoma" panose="020B0604030504040204" pitchFamily="34" charset="0"/>
              <a:cs typeface="Tahoma" panose="020B0604030504040204" pitchFamily="34" charset="0"/>
            </a:endParaRPr>
          </a:p>
        </p:txBody>
      </p:sp>
      <p:sp>
        <p:nvSpPr>
          <p:cNvPr id="476187" name="Text Box 27"/>
          <p:cNvSpPr txBox="1">
            <a:spLocks noChangeArrowheads="1"/>
          </p:cNvSpPr>
          <p:nvPr/>
        </p:nvSpPr>
        <p:spPr bwMode="auto">
          <a:xfrm>
            <a:off x="119063" y="3657600"/>
            <a:ext cx="893603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He says we </a:t>
            </a:r>
            <a:r>
              <a:rPr lang="en-US" altLang="en-US" sz="2600" b="1" i="1" dirty="0">
                <a:solidFill>
                  <a:srgbClr val="FFFF00"/>
                </a:solidFill>
                <a:latin typeface="Tahoma" panose="020B0604030504040204" pitchFamily="34" charset="0"/>
                <a:ea typeface="Tahoma" panose="020B0604030504040204" pitchFamily="34" charset="0"/>
                <a:cs typeface="Tahoma" panose="020B0604030504040204" pitchFamily="34" charset="0"/>
              </a:rPr>
              <a:t>“cannot”</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 serve two masters.  Not that we “shouldn’t,” not that we “must not.”  We “cannot,” it’s an impossibility!</a:t>
            </a:r>
            <a:endParaRPr lang="en-US" altLang="en-US" sz="2600" b="1" dirty="0">
              <a:solidFill>
                <a:srgbClr val="00FFFF"/>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3" name="Text Box 27">
            <a:extLst>
              <a:ext uri="{FF2B5EF4-FFF2-40B4-BE49-F238E27FC236}">
                <a16:creationId xmlns:a16="http://schemas.microsoft.com/office/drawing/2014/main" id="{0D83D5A4-18F4-41C4-9DE4-BBFCFB6B8378}"/>
              </a:ext>
            </a:extLst>
          </p:cNvPr>
          <p:cNvSpPr txBox="1">
            <a:spLocks noChangeArrowheads="1"/>
          </p:cNvSpPr>
          <p:nvPr/>
        </p:nvSpPr>
        <p:spPr bwMode="auto">
          <a:xfrm>
            <a:off x="114300" y="5105400"/>
            <a:ext cx="893603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What is </a:t>
            </a:r>
            <a:r>
              <a:rPr lang="en-US" altLang="en-US" sz="2600" b="1" i="1" dirty="0">
                <a:solidFill>
                  <a:srgbClr val="FFFF00"/>
                </a:solidFill>
                <a:latin typeface="Tahoma" panose="020B0604030504040204" pitchFamily="34" charset="0"/>
                <a:ea typeface="Tahoma" panose="020B0604030504040204" pitchFamily="34" charset="0"/>
                <a:cs typeface="Tahoma" panose="020B0604030504040204" pitchFamily="34" charset="0"/>
              </a:rPr>
              <a:t>“mammon” </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altLang="en-US" sz="2600" b="1" dirty="0">
              <a:solidFill>
                <a:srgbClr val="00FFFF"/>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Rounded Corners 13">
            <a:extLst>
              <a:ext uri="{FF2B5EF4-FFF2-40B4-BE49-F238E27FC236}">
                <a16:creationId xmlns:a16="http://schemas.microsoft.com/office/drawing/2014/main" id="{789A9E3D-8849-498A-81AB-84C803C7FC2B}"/>
              </a:ext>
            </a:extLst>
          </p:cNvPr>
          <p:cNvSpPr/>
          <p:nvPr/>
        </p:nvSpPr>
        <p:spPr bwMode="auto">
          <a:xfrm>
            <a:off x="520700" y="760274"/>
            <a:ext cx="8077200" cy="2162221"/>
          </a:xfrm>
          <a:prstGeom prst="roundRect">
            <a:avLst/>
          </a:prstGeom>
          <a:solidFill>
            <a:schemeClr val="accent1"/>
          </a:solid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4000" b="1" dirty="0">
                <a:solidFill>
                  <a:srgbClr val="FFFF00"/>
                </a:solidFill>
                <a:latin typeface="Corbel" panose="020B0503020204020204" pitchFamily="34" charset="0"/>
                <a:cs typeface="Arial" panose="020B0604020202020204" pitchFamily="34" charset="0"/>
              </a:rPr>
              <a:t>“Mammon, n.  The god of the world’s leading religion.”</a:t>
            </a:r>
          </a:p>
          <a:p>
            <a:pPr marL="0" marR="0" indent="0" algn="just" defTabSz="914400" rtl="0" eaLnBrk="1" fontAlgn="base" latinLnBrk="0" hangingPunct="1">
              <a:lnSpc>
                <a:spcPct val="100000"/>
              </a:lnSpc>
              <a:spcBef>
                <a:spcPct val="0"/>
              </a:spcBef>
              <a:spcAft>
                <a:spcPct val="0"/>
              </a:spcAft>
              <a:buClrTx/>
              <a:buSzTx/>
              <a:buFontTx/>
              <a:buNone/>
              <a:tabLst/>
            </a:pPr>
            <a:endParaRPr lang="en-US" sz="800" b="1" dirty="0">
              <a:solidFill>
                <a:srgbClr val="FFFF00"/>
              </a:solidFill>
              <a:latin typeface="Corbel" panose="020B0503020204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4000" b="1" dirty="0">
                <a:solidFill>
                  <a:srgbClr val="FFFF00"/>
                </a:solidFill>
                <a:latin typeface="Corbel" panose="020B0503020204020204" pitchFamily="34" charset="0"/>
                <a:cs typeface="Arial" panose="020B0604020202020204" pitchFamily="34" charset="0"/>
              </a:rPr>
              <a:t>“the Almighty Dollar”</a:t>
            </a:r>
            <a:endParaRPr kumimoji="0" lang="en-US" sz="4800" b="1" i="1" u="none" strike="noStrike" cap="none" normalizeH="0" baseline="0" dirty="0">
              <a:ln>
                <a:noFill/>
              </a:ln>
              <a:solidFill>
                <a:schemeClr val="tx1"/>
              </a:solidFill>
              <a:effectLst/>
              <a:latin typeface="Corbel" panose="020B0503020204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24F4D25-4263-4A30-B750-3EB02033D1FF}"/>
              </a:ext>
            </a:extLst>
          </p:cNvPr>
          <p:cNvSpPr/>
          <p:nvPr/>
        </p:nvSpPr>
        <p:spPr bwMode="auto">
          <a:xfrm>
            <a:off x="533400" y="3048000"/>
            <a:ext cx="8077200" cy="3657600"/>
          </a:xfrm>
          <a:prstGeom prst="roundRect">
            <a:avLst/>
          </a:prstGeom>
          <a:solidFill>
            <a:schemeClr val="accent1"/>
          </a:solid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3200" b="1" dirty="0">
                <a:solidFill>
                  <a:srgbClr val="FFFF00"/>
                </a:solidFill>
                <a:latin typeface="Corbel" panose="020B0503020204020204" pitchFamily="34" charset="0"/>
                <a:cs typeface="Arial" panose="020B0604020202020204" pitchFamily="34" charset="0"/>
              </a:rPr>
              <a:t>“…an old Aramaic word that meant wealth, property, or riches.  These things can become the treasure of a person’s life and thus gain control of his heart’s affection.  In Colossians 3:5 Paul equates this attitude with idolatry!” (Smith, p. 61)</a:t>
            </a:r>
            <a:endParaRPr kumimoji="0" lang="en-US" sz="4000" b="1" i="1" u="none" strike="noStrike" cap="none" normalizeH="0" baseline="0" dirty="0">
              <a:ln>
                <a:noFill/>
              </a:ln>
              <a:solidFill>
                <a:schemeClr val="tx1"/>
              </a:solidFill>
              <a:effectLst/>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93113320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6187"/>
                                        </p:tgtEl>
                                        <p:attrNameLst>
                                          <p:attrName>style.visibility</p:attrName>
                                        </p:attrNameLst>
                                      </p:cBhvr>
                                      <p:to>
                                        <p:strVal val="visible"/>
                                      </p:to>
                                    </p:set>
                                    <p:animEffect transition="in" filter="wipe(left)">
                                      <p:cBhvr>
                                        <p:cTn id="22" dur="500"/>
                                        <p:tgtEl>
                                          <p:spTgt spid="4761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476187" grpId="0"/>
      <p:bldP spid="11" grpId="0" animBg="1"/>
      <p:bldP spid="1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13</a:t>
            </a:fld>
            <a:endParaRPr lang="en-US" altLang="en-US" dirty="0"/>
          </a:p>
        </p:txBody>
      </p:sp>
      <p:sp>
        <p:nvSpPr>
          <p:cNvPr id="476163" name="Text Box 3"/>
          <p:cNvSpPr txBox="1">
            <a:spLocks noChangeArrowheads="1"/>
          </p:cNvSpPr>
          <p:nvPr/>
        </p:nvSpPr>
        <p:spPr bwMode="auto">
          <a:xfrm>
            <a:off x="-1963" y="-3735"/>
            <a:ext cx="2395538"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9. Materialism</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6:19-24</a:t>
            </a:r>
          </a:p>
        </p:txBody>
      </p:sp>
      <p:sp>
        <p:nvSpPr>
          <p:cNvPr id="476165" name="Text Box 5"/>
          <p:cNvSpPr txBox="1">
            <a:spLocks noChangeArrowheads="1"/>
          </p:cNvSpPr>
          <p:nvPr/>
        </p:nvSpPr>
        <p:spPr bwMode="auto">
          <a:xfrm>
            <a:off x="107950" y="1088410"/>
            <a:ext cx="89360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Marching Orders:</a:t>
            </a:r>
            <a:endParaRPr lang="en-US" altLang="en-US" sz="2600" b="1"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graphicFrame>
        <p:nvGraphicFramePr>
          <p:cNvPr id="2" name="Table 1">
            <a:extLst>
              <a:ext uri="{FF2B5EF4-FFF2-40B4-BE49-F238E27FC236}">
                <a16:creationId xmlns:a16="http://schemas.microsoft.com/office/drawing/2014/main" id="{A5854100-7AA1-4CFF-8DF3-713F425DC939}"/>
              </a:ext>
            </a:extLst>
          </p:cNvPr>
          <p:cNvGraphicFramePr>
            <a:graphicFrameLocks noGrp="1"/>
          </p:cNvGraphicFramePr>
          <p:nvPr>
            <p:extLst>
              <p:ext uri="{D42A27DB-BD31-4B8C-83A1-F6EECF244321}">
                <p14:modId xmlns:p14="http://schemas.microsoft.com/office/powerpoint/2010/main" val="3838475189"/>
              </p:ext>
            </p:extLst>
          </p:nvPr>
        </p:nvGraphicFramePr>
        <p:xfrm>
          <a:off x="107950" y="1706880"/>
          <a:ext cx="8936038" cy="4602480"/>
        </p:xfrm>
        <a:graphic>
          <a:graphicData uri="http://schemas.openxmlformats.org/drawingml/2006/table">
            <a:tbl>
              <a:tblPr firstRow="1" bandRow="1">
                <a:tableStyleId>{5C22544A-7EE6-4342-B048-85BDC9FD1C3A}</a:tableStyleId>
              </a:tblPr>
              <a:tblGrid>
                <a:gridCol w="4468019">
                  <a:extLst>
                    <a:ext uri="{9D8B030D-6E8A-4147-A177-3AD203B41FA5}">
                      <a16:colId xmlns:a16="http://schemas.microsoft.com/office/drawing/2014/main" val="3266710118"/>
                    </a:ext>
                  </a:extLst>
                </a:gridCol>
                <a:gridCol w="4468019">
                  <a:extLst>
                    <a:ext uri="{9D8B030D-6E8A-4147-A177-3AD203B41FA5}">
                      <a16:colId xmlns:a16="http://schemas.microsoft.com/office/drawing/2014/main" val="3332684106"/>
                    </a:ext>
                  </a:extLst>
                </a:gridCol>
              </a:tblGrid>
              <a:tr h="448733">
                <a:tc>
                  <a:txBody>
                    <a:bodyPr/>
                    <a:lstStyle/>
                    <a:p>
                      <a:pPr algn="ctr"/>
                      <a:r>
                        <a:rPr lang="en-US" sz="3600" i="1" dirty="0"/>
                        <a:t>God</a:t>
                      </a:r>
                    </a:p>
                  </a:txBody>
                  <a:tcPr/>
                </a:tc>
                <a:tc>
                  <a:txBody>
                    <a:bodyPr/>
                    <a:lstStyle/>
                    <a:p>
                      <a:pPr algn="ctr"/>
                      <a:r>
                        <a:rPr lang="en-US" sz="3600" i="1" dirty="0"/>
                        <a:t>Mammon</a:t>
                      </a:r>
                    </a:p>
                  </a:txBody>
                  <a:tcPr/>
                </a:tc>
                <a:extLst>
                  <a:ext uri="{0D108BD9-81ED-4DB2-BD59-A6C34878D82A}">
                    <a16:rowId xmlns:a16="http://schemas.microsoft.com/office/drawing/2014/main" val="4060357053"/>
                  </a:ext>
                </a:extLst>
              </a:tr>
              <a:tr h="448733">
                <a:tc>
                  <a:txBody>
                    <a:bodyPr/>
                    <a:lstStyle/>
                    <a:p>
                      <a:r>
                        <a:rPr lang="en-US" sz="2600" b="1" dirty="0"/>
                        <a:t>  Walk by faith</a:t>
                      </a:r>
                    </a:p>
                  </a:txBody>
                  <a:tcPr/>
                </a:tc>
                <a:tc>
                  <a:txBody>
                    <a:bodyPr/>
                    <a:lstStyle/>
                    <a:p>
                      <a:r>
                        <a:rPr lang="en-US" sz="2600" b="1" dirty="0"/>
                        <a:t>  Walk by sight</a:t>
                      </a:r>
                    </a:p>
                  </a:txBody>
                  <a:tcPr/>
                </a:tc>
                <a:extLst>
                  <a:ext uri="{0D108BD9-81ED-4DB2-BD59-A6C34878D82A}">
                    <a16:rowId xmlns:a16="http://schemas.microsoft.com/office/drawing/2014/main" val="2132782396"/>
                  </a:ext>
                </a:extLst>
              </a:tr>
              <a:tr h="448733">
                <a:tc>
                  <a:txBody>
                    <a:bodyPr/>
                    <a:lstStyle/>
                    <a:p>
                      <a:r>
                        <a:rPr lang="en-US" sz="2600" b="1" dirty="0"/>
                        <a:t>  Poor in spirit</a:t>
                      </a:r>
                    </a:p>
                  </a:txBody>
                  <a:tcPr/>
                </a:tc>
                <a:tc>
                  <a:txBody>
                    <a:bodyPr/>
                    <a:lstStyle/>
                    <a:p>
                      <a:r>
                        <a:rPr lang="en-US" sz="2600" b="1" dirty="0"/>
                        <a:t>  Haughty in spirit</a:t>
                      </a:r>
                    </a:p>
                  </a:txBody>
                  <a:tcPr/>
                </a:tc>
                <a:extLst>
                  <a:ext uri="{0D108BD9-81ED-4DB2-BD59-A6C34878D82A}">
                    <a16:rowId xmlns:a16="http://schemas.microsoft.com/office/drawing/2014/main" val="1418140924"/>
                  </a:ext>
                </a:extLst>
              </a:tr>
              <a:tr h="448733">
                <a:tc>
                  <a:txBody>
                    <a:bodyPr/>
                    <a:lstStyle/>
                    <a:p>
                      <a:r>
                        <a:rPr lang="en-US" sz="2600" b="1" dirty="0"/>
                        <a:t>  Affections in heaven</a:t>
                      </a:r>
                    </a:p>
                  </a:txBody>
                  <a:tcPr/>
                </a:tc>
                <a:tc>
                  <a:txBody>
                    <a:bodyPr/>
                    <a:lstStyle/>
                    <a:p>
                      <a:r>
                        <a:rPr lang="en-US" sz="2600" b="1" dirty="0"/>
                        <a:t>  Affections on earth</a:t>
                      </a:r>
                    </a:p>
                  </a:txBody>
                  <a:tcPr/>
                </a:tc>
                <a:extLst>
                  <a:ext uri="{0D108BD9-81ED-4DB2-BD59-A6C34878D82A}">
                    <a16:rowId xmlns:a16="http://schemas.microsoft.com/office/drawing/2014/main" val="708377573"/>
                  </a:ext>
                </a:extLst>
              </a:tr>
              <a:tr h="448733">
                <a:tc>
                  <a:txBody>
                    <a:bodyPr/>
                    <a:lstStyle/>
                    <a:p>
                      <a:r>
                        <a:rPr lang="en-US" sz="2600" b="1" dirty="0"/>
                        <a:t>  Look to the unseen</a:t>
                      </a:r>
                    </a:p>
                  </a:txBody>
                  <a:tcPr/>
                </a:tc>
                <a:tc>
                  <a:txBody>
                    <a:bodyPr/>
                    <a:lstStyle/>
                    <a:p>
                      <a:r>
                        <a:rPr lang="en-US" sz="2600" b="1" dirty="0"/>
                        <a:t>  Look to the visible</a:t>
                      </a:r>
                    </a:p>
                  </a:txBody>
                  <a:tcPr/>
                </a:tc>
                <a:extLst>
                  <a:ext uri="{0D108BD9-81ED-4DB2-BD59-A6C34878D82A}">
                    <a16:rowId xmlns:a16="http://schemas.microsoft.com/office/drawing/2014/main" val="530137247"/>
                  </a:ext>
                </a:extLst>
              </a:tr>
              <a:tr h="448733">
                <a:tc>
                  <a:txBody>
                    <a:bodyPr/>
                    <a:lstStyle/>
                    <a:p>
                      <a:r>
                        <a:rPr lang="en-US" sz="2600" b="1" dirty="0"/>
                        <a:t>  Share with others</a:t>
                      </a:r>
                    </a:p>
                  </a:txBody>
                  <a:tcPr/>
                </a:tc>
                <a:tc>
                  <a:txBody>
                    <a:bodyPr/>
                    <a:lstStyle/>
                    <a:p>
                      <a:r>
                        <a:rPr lang="en-US" sz="2600" b="1" dirty="0"/>
                        <a:t>  Hoard for self</a:t>
                      </a:r>
                    </a:p>
                  </a:txBody>
                  <a:tcPr/>
                </a:tc>
                <a:extLst>
                  <a:ext uri="{0D108BD9-81ED-4DB2-BD59-A6C34878D82A}">
                    <a16:rowId xmlns:a16="http://schemas.microsoft.com/office/drawing/2014/main" val="4248006902"/>
                  </a:ext>
                </a:extLst>
              </a:tr>
              <a:tr h="548640">
                <a:tc>
                  <a:txBody>
                    <a:bodyPr/>
                    <a:lstStyle/>
                    <a:p>
                      <a:r>
                        <a:rPr lang="en-US" sz="2600" b="1" dirty="0"/>
                        <a:t>  Citizenship in heaven</a:t>
                      </a:r>
                    </a:p>
                  </a:txBody>
                  <a:tcPr/>
                </a:tc>
                <a:tc>
                  <a:txBody>
                    <a:bodyPr/>
                    <a:lstStyle/>
                    <a:p>
                      <a:r>
                        <a:rPr lang="en-US" sz="2600" b="1" dirty="0"/>
                        <a:t>  Citizenship on earth</a:t>
                      </a:r>
                    </a:p>
                  </a:txBody>
                  <a:tcPr/>
                </a:tc>
                <a:extLst>
                  <a:ext uri="{0D108BD9-81ED-4DB2-BD59-A6C34878D82A}">
                    <a16:rowId xmlns:a16="http://schemas.microsoft.com/office/drawing/2014/main" val="486223664"/>
                  </a:ext>
                </a:extLst>
              </a:tr>
              <a:tr h="448733">
                <a:tc>
                  <a:txBody>
                    <a:bodyPr/>
                    <a:lstStyle/>
                    <a:p>
                      <a:r>
                        <a:rPr lang="en-US" sz="2600" b="1" dirty="0"/>
                        <a:t>  Pursue the eternal</a:t>
                      </a:r>
                    </a:p>
                  </a:txBody>
                  <a:tcPr/>
                </a:tc>
                <a:tc>
                  <a:txBody>
                    <a:bodyPr/>
                    <a:lstStyle/>
                    <a:p>
                      <a:r>
                        <a:rPr lang="en-US" sz="2600" b="1" dirty="0"/>
                        <a:t>  Pursue the temporal</a:t>
                      </a:r>
                    </a:p>
                  </a:txBody>
                  <a:tcPr/>
                </a:tc>
                <a:extLst>
                  <a:ext uri="{0D108BD9-81ED-4DB2-BD59-A6C34878D82A}">
                    <a16:rowId xmlns:a16="http://schemas.microsoft.com/office/drawing/2014/main" val="1470130781"/>
                  </a:ext>
                </a:extLst>
              </a:tr>
              <a:tr h="448733">
                <a:tc>
                  <a:txBody>
                    <a:bodyPr/>
                    <a:lstStyle/>
                    <a:p>
                      <a:r>
                        <a:rPr lang="en-US" sz="2600" b="1" dirty="0"/>
                        <a:t>  Self-less</a:t>
                      </a:r>
                    </a:p>
                  </a:txBody>
                  <a:tcPr/>
                </a:tc>
                <a:tc>
                  <a:txBody>
                    <a:bodyPr/>
                    <a:lstStyle/>
                    <a:p>
                      <a:r>
                        <a:rPr lang="en-US" sz="2600" b="1" dirty="0"/>
                        <a:t>  Self-centered</a:t>
                      </a:r>
                    </a:p>
                  </a:txBody>
                  <a:tcPr/>
                </a:tc>
                <a:extLst>
                  <a:ext uri="{0D108BD9-81ED-4DB2-BD59-A6C34878D82A}">
                    <a16:rowId xmlns:a16="http://schemas.microsoft.com/office/drawing/2014/main" val="260693683"/>
                  </a:ext>
                </a:extLst>
              </a:tr>
            </a:tbl>
          </a:graphicData>
        </a:graphic>
      </p:graphicFrame>
    </p:spTree>
    <p:extLst>
      <p:ext uri="{BB962C8B-B14F-4D97-AF65-F5344CB8AC3E}">
        <p14:creationId xmlns:p14="http://schemas.microsoft.com/office/powerpoint/2010/main" val="148080096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14</a:t>
            </a:fld>
            <a:endParaRPr lang="en-US" altLang="en-US" dirty="0"/>
          </a:p>
        </p:txBody>
      </p:sp>
      <p:sp>
        <p:nvSpPr>
          <p:cNvPr id="476163" name="Text Box 3"/>
          <p:cNvSpPr txBox="1">
            <a:spLocks noChangeArrowheads="1"/>
          </p:cNvSpPr>
          <p:nvPr/>
        </p:nvSpPr>
        <p:spPr bwMode="auto">
          <a:xfrm>
            <a:off x="2522" y="5230"/>
            <a:ext cx="2395538"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9. Materialism</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6:19-24</a:t>
            </a:r>
          </a:p>
        </p:txBody>
      </p:sp>
      <p:sp>
        <p:nvSpPr>
          <p:cNvPr id="476165" name="Text Box 5"/>
          <p:cNvSpPr txBox="1">
            <a:spLocks noChangeArrowheads="1"/>
          </p:cNvSpPr>
          <p:nvPr/>
        </p:nvSpPr>
        <p:spPr bwMode="auto">
          <a:xfrm>
            <a:off x="107950" y="1100130"/>
            <a:ext cx="903605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Impossible to meet God’s standards while pursuing the demands of the world:  </a:t>
            </a:r>
            <a:r>
              <a:rPr lang="en-US" altLang="en-US" sz="2600" b="1" dirty="0">
                <a:solidFill>
                  <a:srgbClr val="00FFFF"/>
                </a:solidFill>
                <a:latin typeface="Tahoma" panose="020B0604030504040204" pitchFamily="34" charset="0"/>
                <a:ea typeface="Tahoma" panose="020B0604030504040204" pitchFamily="34" charset="0"/>
                <a:cs typeface="Tahoma" panose="020B0604030504040204" pitchFamily="34" charset="0"/>
              </a:rPr>
              <a:t>Jas. 4:4</a:t>
            </a: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2" name="Text Box 5">
            <a:extLst>
              <a:ext uri="{FF2B5EF4-FFF2-40B4-BE49-F238E27FC236}">
                <a16:creationId xmlns:a16="http://schemas.microsoft.com/office/drawing/2014/main" id="{84089448-2F45-4C00-997B-CCBF164C5147}"/>
              </a:ext>
            </a:extLst>
          </p:cNvPr>
          <p:cNvSpPr txBox="1">
            <a:spLocks noChangeArrowheads="1"/>
          </p:cNvSpPr>
          <p:nvPr/>
        </p:nvSpPr>
        <p:spPr bwMode="auto">
          <a:xfrm>
            <a:off x="107950" y="2231648"/>
            <a:ext cx="903605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“I’m not rich!  I can’t possibly be serving mammon!”</a:t>
            </a:r>
            <a:endParaRPr lang="en-US" altLang="en-US" sz="2600" b="1" dirty="0">
              <a:solidFill>
                <a:srgbClr val="00FFFF"/>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 Box 5">
            <a:extLst>
              <a:ext uri="{FF2B5EF4-FFF2-40B4-BE49-F238E27FC236}">
                <a16:creationId xmlns:a16="http://schemas.microsoft.com/office/drawing/2014/main" id="{48C958CE-C7FE-4C3C-B317-9B33401D5E7E}"/>
              </a:ext>
            </a:extLst>
          </p:cNvPr>
          <p:cNvSpPr txBox="1">
            <a:spLocks noChangeArrowheads="1"/>
          </p:cNvSpPr>
          <p:nvPr/>
        </p:nvSpPr>
        <p:spPr bwMode="auto">
          <a:xfrm>
            <a:off x="107950" y="3317557"/>
            <a:ext cx="90360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It’s easy to get caught up by material things.</a:t>
            </a:r>
            <a:endParaRPr lang="en-US" altLang="en-US" sz="2600" b="1" dirty="0">
              <a:solidFill>
                <a:srgbClr val="00FFFF"/>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 Box 5">
            <a:extLst>
              <a:ext uri="{FF2B5EF4-FFF2-40B4-BE49-F238E27FC236}">
                <a16:creationId xmlns:a16="http://schemas.microsoft.com/office/drawing/2014/main" id="{7F89D1F3-50A4-4FD8-B427-8C19F0F63927}"/>
              </a:ext>
            </a:extLst>
          </p:cNvPr>
          <p:cNvSpPr txBox="1">
            <a:spLocks noChangeArrowheads="1"/>
          </p:cNvSpPr>
          <p:nvPr/>
        </p:nvSpPr>
        <p:spPr bwMode="auto">
          <a:xfrm>
            <a:off x="107950" y="4009300"/>
            <a:ext cx="903605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We don’t have to be rich to have a problem with </a:t>
            </a:r>
            <a:r>
              <a:rPr lang="en-US" altLang="en-US" sz="2600" b="1" i="1" dirty="0">
                <a:solidFill>
                  <a:srgbClr val="FFFF00"/>
                </a:solidFill>
                <a:latin typeface="Tahoma" panose="020B0604030504040204" pitchFamily="34" charset="0"/>
                <a:ea typeface="Tahoma" panose="020B0604030504040204" pitchFamily="34" charset="0"/>
                <a:cs typeface="Tahoma" panose="020B0604030504040204" pitchFamily="34" charset="0"/>
              </a:rPr>
              <a:t>“mammon.”</a:t>
            </a:r>
            <a:endParaRPr lang="en-US" altLang="en-US" sz="2600" b="1" dirty="0">
              <a:solidFill>
                <a:srgbClr val="00FFFF"/>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 Box 5">
            <a:extLst>
              <a:ext uri="{FF2B5EF4-FFF2-40B4-BE49-F238E27FC236}">
                <a16:creationId xmlns:a16="http://schemas.microsoft.com/office/drawing/2014/main" id="{00F3A4AC-F176-4CCC-AD43-4AA7B235F823}"/>
              </a:ext>
            </a:extLst>
          </p:cNvPr>
          <p:cNvSpPr txBox="1">
            <a:spLocks noChangeArrowheads="1"/>
          </p:cNvSpPr>
          <p:nvPr/>
        </p:nvSpPr>
        <p:spPr bwMode="auto">
          <a:xfrm>
            <a:off x="107950" y="5070157"/>
            <a:ext cx="903605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We can never forget who we are and where we are going!  </a:t>
            </a:r>
            <a:r>
              <a:rPr lang="en-US" altLang="en-US" sz="2600" b="1" dirty="0">
                <a:solidFill>
                  <a:srgbClr val="00FFFF"/>
                </a:solidFill>
                <a:latin typeface="Tahoma" panose="020B0604030504040204" pitchFamily="34" charset="0"/>
                <a:ea typeface="Tahoma" panose="020B0604030504040204" pitchFamily="34" charset="0"/>
                <a:cs typeface="Tahoma" panose="020B0604030504040204" pitchFamily="34" charset="0"/>
              </a:rPr>
              <a:t>Heb. 11:13-16</a:t>
            </a:r>
          </a:p>
        </p:txBody>
      </p:sp>
      <p:pic>
        <p:nvPicPr>
          <p:cNvPr id="3" name="Picture 2" descr="A person sitting on a bench&#10;&#10;Description generated with high confidence">
            <a:extLst>
              <a:ext uri="{FF2B5EF4-FFF2-40B4-BE49-F238E27FC236}">
                <a16:creationId xmlns:a16="http://schemas.microsoft.com/office/drawing/2014/main" id="{05979F55-6EFB-484A-9777-259523802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031" y="228600"/>
            <a:ext cx="4876800" cy="6502400"/>
          </a:xfrm>
          <a:prstGeom prst="rect">
            <a:avLst/>
          </a:prstGeom>
        </p:spPr>
      </p:pic>
      <p:sp>
        <p:nvSpPr>
          <p:cNvPr id="20" name="Rectangle: Rounded Corners 19">
            <a:extLst>
              <a:ext uri="{FF2B5EF4-FFF2-40B4-BE49-F238E27FC236}">
                <a16:creationId xmlns:a16="http://schemas.microsoft.com/office/drawing/2014/main" id="{346CA2A3-CB92-4F32-8642-A0B04ED8D5C2}"/>
              </a:ext>
            </a:extLst>
          </p:cNvPr>
          <p:cNvSpPr/>
          <p:nvPr/>
        </p:nvSpPr>
        <p:spPr bwMode="auto">
          <a:xfrm>
            <a:off x="148389" y="1143000"/>
            <a:ext cx="8769872" cy="4803055"/>
          </a:xfrm>
          <a:prstGeom prst="roundRect">
            <a:avLst/>
          </a:prstGeom>
          <a:solidFill>
            <a:schemeClr val="accent1"/>
          </a:solid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3200" b="1" dirty="0">
                <a:solidFill>
                  <a:srgbClr val="FFFF00"/>
                </a:solidFill>
                <a:latin typeface="Corbel" panose="020B0503020204020204" pitchFamily="34" charset="0"/>
                <a:cs typeface="Arial" panose="020B0604020202020204" pitchFamily="34" charset="0"/>
              </a:rPr>
              <a:t>“There is an ‘Armageddon’ going on under the hat of every man—a crucial and decisive battle for the ultimate control of the heart!  Anyone who divides allegiance between God and mammon has already given in to mammon as Jehovah can only be served with entire devotion (Matt. 10:37-39; 16:24-26; 22:37).” </a:t>
            </a:r>
            <a:r>
              <a:rPr lang="en-US" sz="3200" b="1" dirty="0">
                <a:latin typeface="Corbel" panose="020B0503020204020204" pitchFamily="34" charset="0"/>
                <a:cs typeface="Arial" panose="020B0604020202020204" pitchFamily="34" charset="0"/>
              </a:rPr>
              <a:t>(Smith, p. 62)</a:t>
            </a:r>
            <a:endParaRPr kumimoji="0" lang="en-US" sz="4000" b="1" i="1" u="none" strike="noStrike" cap="none" normalizeH="0" baseline="0" dirty="0">
              <a:ln>
                <a:noFill/>
              </a:ln>
              <a:effectLst/>
              <a:latin typeface="Corbel" panose="020B0503020204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C1B96881-BE56-48A1-A85E-8D0BDD471E57}"/>
              </a:ext>
            </a:extLst>
          </p:cNvPr>
          <p:cNvSpPr/>
          <p:nvPr/>
        </p:nvSpPr>
        <p:spPr bwMode="auto">
          <a:xfrm>
            <a:off x="152400" y="1143000"/>
            <a:ext cx="8769872" cy="4803055"/>
          </a:xfrm>
          <a:prstGeom prst="roundRect">
            <a:avLst/>
          </a:prstGeom>
          <a:solidFill>
            <a:schemeClr val="accent1"/>
          </a:solid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6600" b="1" dirty="0">
                <a:solidFill>
                  <a:srgbClr val="FFFF00"/>
                </a:solidFill>
                <a:latin typeface="Corbel" panose="020B0503020204020204" pitchFamily="34" charset="0"/>
                <a:cs typeface="Arial" panose="020B0604020202020204" pitchFamily="34" charset="0"/>
              </a:rPr>
              <a:t>“The one great thing we have to invest in life is our life…” </a:t>
            </a:r>
          </a:p>
          <a:p>
            <a:pPr marL="0" marR="0" indent="0" algn="r" defTabSz="914400" rtl="0" eaLnBrk="1" fontAlgn="base" latinLnBrk="0" hangingPunct="1">
              <a:lnSpc>
                <a:spcPct val="100000"/>
              </a:lnSpc>
              <a:spcBef>
                <a:spcPct val="0"/>
              </a:spcBef>
              <a:spcAft>
                <a:spcPct val="0"/>
              </a:spcAft>
              <a:buClrTx/>
              <a:buSzTx/>
              <a:buFontTx/>
              <a:buNone/>
              <a:tabLst/>
            </a:pPr>
            <a:r>
              <a:rPr lang="en-US" sz="4800" b="1" dirty="0">
                <a:latin typeface="Corbel" panose="020B0503020204020204" pitchFamily="34" charset="0"/>
                <a:cs typeface="Arial" panose="020B0604020202020204" pitchFamily="34" charset="0"/>
              </a:rPr>
              <a:t>Chumbley, p. 128</a:t>
            </a:r>
            <a:endParaRPr kumimoji="0" lang="en-US" sz="8000" b="1" i="1" u="none" strike="noStrike" cap="none" normalizeH="0" baseline="0" dirty="0">
              <a:ln>
                <a:noFill/>
              </a:ln>
              <a:effectLst/>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55645982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1"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dissolv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2" nodeType="clickEffect">
                                  <p:stCondLst>
                                    <p:cond delay="0"/>
                                  </p:stCondLst>
                                  <p:childTnLst>
                                    <p:animEffect transition="out" filter="dissolv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11" grpId="0" animBg="1"/>
      <p:bldP spid="12" grpId="0"/>
      <p:bldP spid="13" grpId="0"/>
      <p:bldP spid="15" grpId="0"/>
      <p:bldP spid="19" grpId="0"/>
      <p:bldP spid="20" grpId="1" animBg="1"/>
      <p:bldP spid="20" grpId="2"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a:extLst>
              <a:ext uri="{FF2B5EF4-FFF2-40B4-BE49-F238E27FC236}">
                <a16:creationId xmlns:a16="http://schemas.microsoft.com/office/drawing/2014/main" id="{E3195187-5FEF-49EB-BE3F-9C94041F0BF2}"/>
              </a:ext>
            </a:extLst>
          </p:cNvPr>
          <p:cNvSpPr txBox="1">
            <a:spLocks noChangeArrowheads="1"/>
          </p:cNvSpPr>
          <p:nvPr/>
        </p:nvSpPr>
        <p:spPr bwMode="auto">
          <a:xfrm>
            <a:off x="180474" y="1658450"/>
            <a:ext cx="8686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5400" dirty="0">
                <a:latin typeface="Eras Bold ITC" panose="020B0907030504020204" pitchFamily="34" charset="0"/>
              </a:rPr>
              <a:t>Lord willing, we’ll finish Matthew 6 next week.</a:t>
            </a:r>
          </a:p>
        </p:txBody>
      </p:sp>
    </p:spTree>
    <p:extLst>
      <p:ext uri="{BB962C8B-B14F-4D97-AF65-F5344CB8AC3E}">
        <p14:creationId xmlns:p14="http://schemas.microsoft.com/office/powerpoint/2010/main" val="9143882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16</a:t>
            </a:fld>
            <a:endParaRPr lang="en-US" altLang="en-US" dirty="0"/>
          </a:p>
        </p:txBody>
      </p:sp>
      <p:sp>
        <p:nvSpPr>
          <p:cNvPr id="476163" name="Text Box 3"/>
          <p:cNvSpPr txBox="1">
            <a:spLocks noChangeArrowheads="1"/>
          </p:cNvSpPr>
          <p:nvPr/>
        </p:nvSpPr>
        <p:spPr bwMode="auto">
          <a:xfrm>
            <a:off x="11487" y="-3735"/>
            <a:ext cx="1893513"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10. Trust</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6:25-34</a:t>
            </a:r>
          </a:p>
        </p:txBody>
      </p:sp>
      <p:sp>
        <p:nvSpPr>
          <p:cNvPr id="476165" name="Text Box 5"/>
          <p:cNvSpPr txBox="1">
            <a:spLocks noChangeArrowheads="1"/>
          </p:cNvSpPr>
          <p:nvPr/>
        </p:nvSpPr>
        <p:spPr bwMode="auto">
          <a:xfrm>
            <a:off x="107950" y="1088410"/>
            <a:ext cx="89360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Jesus begins this section with a key word:  </a:t>
            </a:r>
            <a:r>
              <a:rPr lang="en-US" altLang="en-US" sz="2600" b="1" i="1" dirty="0">
                <a:solidFill>
                  <a:srgbClr val="FFFF00"/>
                </a:solidFill>
                <a:latin typeface="Tahoma" panose="020B0604030504040204" pitchFamily="34" charset="0"/>
                <a:ea typeface="Tahoma" panose="020B0604030504040204" pitchFamily="34" charset="0"/>
                <a:cs typeface="Tahoma" panose="020B0604030504040204" pitchFamily="34" charset="0"/>
              </a:rPr>
              <a:t>“therefore”</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2" name="Text Box 27"/>
          <p:cNvSpPr txBox="1">
            <a:spLocks noChangeArrowheads="1"/>
          </p:cNvSpPr>
          <p:nvPr/>
        </p:nvSpPr>
        <p:spPr bwMode="auto">
          <a:xfrm>
            <a:off x="131763" y="3908048"/>
            <a:ext cx="8936037"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Our focus on material things, even on the </a:t>
            </a:r>
            <a:r>
              <a:rPr lang="en-US" altLang="en-US" sz="2600" b="1" dirty="0" err="1">
                <a:solidFill>
                  <a:srgbClr val="FFFF00"/>
                </a:solidFill>
                <a:latin typeface="Tahoma" panose="020B0604030504040204" pitchFamily="34" charset="0"/>
                <a:ea typeface="Tahoma" panose="020B0604030504040204" pitchFamily="34" charset="0"/>
                <a:cs typeface="Tahoma" panose="020B0604030504040204" pitchFamily="34" charset="0"/>
              </a:rPr>
              <a:t>neces-sities</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 of life, can easily turn legitimate concern into </a:t>
            </a:r>
            <a:r>
              <a:rPr lang="en-US" altLang="en-US" sz="2600" b="1" i="1" u="sng" dirty="0">
                <a:solidFill>
                  <a:srgbClr val="FFFF00"/>
                </a:solidFill>
                <a:latin typeface="Tahoma" panose="020B0604030504040204" pitchFamily="34" charset="0"/>
                <a:ea typeface="Tahoma" panose="020B0604030504040204" pitchFamily="34" charset="0"/>
                <a:cs typeface="Tahoma" panose="020B0604030504040204" pitchFamily="34" charset="0"/>
              </a:rPr>
              <a:t>anxious</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 worry indicating a lack of </a:t>
            </a:r>
            <a:r>
              <a:rPr lang="en-US" altLang="en-US" sz="2600" b="1" i="1" dirty="0">
                <a:latin typeface="Tahoma" panose="020B0604030504040204" pitchFamily="34" charset="0"/>
                <a:ea typeface="Tahoma" panose="020B0604030504040204" pitchFamily="34" charset="0"/>
                <a:cs typeface="Tahoma" panose="020B0604030504040204" pitchFamily="34" charset="0"/>
              </a:rPr>
              <a:t>trust</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 and </a:t>
            </a:r>
            <a:r>
              <a:rPr lang="en-US" altLang="en-US" sz="2600" b="1" i="1" dirty="0">
                <a:latin typeface="Tahoma" panose="020B0604030504040204" pitchFamily="34" charset="0"/>
                <a:ea typeface="Tahoma" panose="020B0604030504040204" pitchFamily="34" charset="0"/>
                <a:cs typeface="Tahoma" panose="020B0604030504040204" pitchFamily="34" charset="0"/>
              </a:rPr>
              <a:t>confidence</a:t>
            </a:r>
            <a:r>
              <a:rPr lang="en-US" altLang="en-US" sz="2600" b="1" dirty="0">
                <a:latin typeface="Tahoma" panose="020B0604030504040204" pitchFamily="34" charset="0"/>
                <a:ea typeface="Tahoma" panose="020B0604030504040204" pitchFamily="34" charset="0"/>
                <a:cs typeface="Tahoma" panose="020B0604030504040204" pitchFamily="34" charset="0"/>
              </a:rPr>
              <a:t> </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in God.</a:t>
            </a:r>
            <a:endParaRPr lang="en-US" altLang="en-US" sz="2600" b="1" i="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 Box 5">
            <a:extLst>
              <a:ext uri="{FF2B5EF4-FFF2-40B4-BE49-F238E27FC236}">
                <a16:creationId xmlns:a16="http://schemas.microsoft.com/office/drawing/2014/main" id="{1A6858D3-BAA6-49F8-81ED-AB03A985278A}"/>
              </a:ext>
            </a:extLst>
          </p:cNvPr>
          <p:cNvSpPr txBox="1">
            <a:spLocks noChangeArrowheads="1"/>
          </p:cNvSpPr>
          <p:nvPr/>
        </p:nvSpPr>
        <p:spPr bwMode="auto">
          <a:xfrm>
            <a:off x="279748" y="1522160"/>
            <a:ext cx="876424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400050" indent="2005013">
              <a:buClr>
                <a:schemeClr val="tx1"/>
              </a:buClr>
              <a:buSzPct val="130000"/>
            </a:pPr>
            <a:r>
              <a:rPr lang="en-US" altLang="en-US" sz="2600" b="1" i="1" dirty="0">
                <a:latin typeface="Tahoma" panose="020B0604030504040204" pitchFamily="34" charset="0"/>
                <a:ea typeface="Tahoma" panose="020B0604030504040204" pitchFamily="34" charset="0"/>
                <a:cs typeface="Tahoma" panose="020B0604030504040204" pitchFamily="34" charset="0"/>
              </a:rPr>
              <a:t>“</a:t>
            </a:r>
            <a:r>
              <a:rPr lang="en-US" altLang="en-US" sz="2600" b="1" i="1" u="sng" dirty="0">
                <a:latin typeface="Tahoma" panose="020B0604030504040204" pitchFamily="34" charset="0"/>
                <a:ea typeface="Tahoma" panose="020B0604030504040204" pitchFamily="34" charset="0"/>
                <a:cs typeface="Tahoma" panose="020B0604030504040204" pitchFamily="34" charset="0"/>
              </a:rPr>
              <a:t>Therefore</a:t>
            </a:r>
            <a:r>
              <a:rPr lang="en-US" altLang="en-US" sz="2600" b="1" i="1" dirty="0">
                <a:latin typeface="Tahoma" panose="020B0604030504040204" pitchFamily="34" charset="0"/>
                <a:ea typeface="Tahoma" panose="020B0604030504040204" pitchFamily="34" charset="0"/>
                <a:cs typeface="Tahoma" panose="020B0604030504040204" pitchFamily="34" charset="0"/>
              </a:rPr>
              <a:t> I say unto you, do not worry about your life, what you will eat or what you will drink; nor about your body, what you will put on.  Is not life more than food and the body more than clothing?”</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980118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11" grpId="0" animBg="1"/>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17</a:t>
            </a:fld>
            <a:endParaRPr lang="en-US" altLang="en-US" dirty="0"/>
          </a:p>
        </p:txBody>
      </p:sp>
      <p:sp>
        <p:nvSpPr>
          <p:cNvPr id="476163" name="Text Box 3"/>
          <p:cNvSpPr txBox="1">
            <a:spLocks noChangeArrowheads="1"/>
          </p:cNvSpPr>
          <p:nvPr/>
        </p:nvSpPr>
        <p:spPr bwMode="auto">
          <a:xfrm>
            <a:off x="11487" y="-3735"/>
            <a:ext cx="1893513"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10. Trust</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6:25-34</a:t>
            </a:r>
          </a:p>
        </p:txBody>
      </p:sp>
      <p:sp>
        <p:nvSpPr>
          <p:cNvPr id="476165" name="Text Box 5"/>
          <p:cNvSpPr txBox="1">
            <a:spLocks noChangeArrowheads="1"/>
          </p:cNvSpPr>
          <p:nvPr/>
        </p:nvSpPr>
        <p:spPr bwMode="auto">
          <a:xfrm>
            <a:off x="107950" y="1088410"/>
            <a:ext cx="893603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Worry is the favorite pastime of many, but it is fraught with dangers.  It takes a severe toll, both physically and spiritually.</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2" name="Rectangle 1">
            <a:extLst>
              <a:ext uri="{FF2B5EF4-FFF2-40B4-BE49-F238E27FC236}">
                <a16:creationId xmlns:a16="http://schemas.microsoft.com/office/drawing/2014/main" id="{34741B50-C818-4AFA-A8EF-E7EE8B204293}"/>
              </a:ext>
            </a:extLst>
          </p:cNvPr>
          <p:cNvSpPr/>
          <p:nvPr/>
        </p:nvSpPr>
        <p:spPr>
          <a:xfrm>
            <a:off x="206375" y="2675910"/>
            <a:ext cx="8731250" cy="2554545"/>
          </a:xfrm>
          <a:prstGeom prst="rect">
            <a:avLst/>
          </a:prstGeom>
        </p:spPr>
        <p:txBody>
          <a:bodyPr wrap="square">
            <a:spAutoFit/>
          </a:bodyPr>
          <a:lstStyle/>
          <a:p>
            <a:pPr marR="320040" algn="just">
              <a:spcBef>
                <a:spcPts val="0"/>
              </a:spcBef>
              <a:spcAft>
                <a:spcPts val="0"/>
              </a:spcAft>
            </a:pPr>
            <a:r>
              <a:rPr lang="en-US" sz="3200" dirty="0">
                <a:latin typeface="Gill Sans MT" panose="020B0502020104020203" pitchFamily="34" charset="0"/>
                <a:ea typeface="Times New Roman" panose="02020603050405020304" pitchFamily="18" charset="0"/>
                <a:cs typeface="Times New Roman" panose="02020603050405020304" pitchFamily="18" charset="0"/>
              </a:rPr>
              <a:t>“Worry is faith in the negative, trust in the unpleasant, assurance of disaster and belief in defeat…wasting today’s time to clutter up tomorrow’s opportunities with yesterday’s troubles.” (Smith, p. 69)</a:t>
            </a:r>
            <a:endParaRPr lang="en-US" sz="3200"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6283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11"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18</a:t>
            </a:fld>
            <a:endParaRPr lang="en-US" altLang="en-US" dirty="0"/>
          </a:p>
        </p:txBody>
      </p:sp>
      <p:sp>
        <p:nvSpPr>
          <p:cNvPr id="476163" name="Text Box 3"/>
          <p:cNvSpPr txBox="1">
            <a:spLocks noChangeArrowheads="1"/>
          </p:cNvSpPr>
          <p:nvPr/>
        </p:nvSpPr>
        <p:spPr bwMode="auto">
          <a:xfrm>
            <a:off x="11487" y="-3735"/>
            <a:ext cx="1893513"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10. Trust</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6:25-34</a:t>
            </a:r>
          </a:p>
        </p:txBody>
      </p:sp>
      <p:sp>
        <p:nvSpPr>
          <p:cNvPr id="476165" name="Text Box 5"/>
          <p:cNvSpPr txBox="1">
            <a:spLocks noChangeArrowheads="1"/>
          </p:cNvSpPr>
          <p:nvPr/>
        </p:nvSpPr>
        <p:spPr bwMode="auto">
          <a:xfrm>
            <a:off x="107950" y="1088410"/>
            <a:ext cx="89360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Jesus gives us four reasons not to be anxious over the necessities of life.</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8" name="Text Box 11">
            <a:extLst>
              <a:ext uri="{FF2B5EF4-FFF2-40B4-BE49-F238E27FC236}">
                <a16:creationId xmlns:a16="http://schemas.microsoft.com/office/drawing/2014/main" id="{73BC2DF6-2E8B-456E-9147-8397B768FFBE}"/>
              </a:ext>
            </a:extLst>
          </p:cNvPr>
          <p:cNvSpPr txBox="1">
            <a:spLocks noChangeArrowheads="1"/>
          </p:cNvSpPr>
          <p:nvPr/>
        </p:nvSpPr>
        <p:spPr bwMode="auto">
          <a:xfrm>
            <a:off x="530225" y="2309098"/>
            <a:ext cx="8513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15000"/>
              <a:buFont typeface="Wingdings 2" panose="05020102010507070707" pitchFamily="18" charset="2"/>
              <a:buChar char="u"/>
            </a:pPr>
            <a:r>
              <a:rPr lang="en-US" altLang="en-US" sz="2800" b="1" dirty="0">
                <a:solidFill>
                  <a:srgbClr val="00FF00"/>
                </a:solidFill>
                <a:latin typeface="Gill Sans MT" panose="020B0502020104020203" pitchFamily="34" charset="0"/>
              </a:rPr>
              <a:t>God’s providential care:  </a:t>
            </a:r>
            <a:r>
              <a:rPr lang="en-US" altLang="en-US" sz="2800" b="1" dirty="0">
                <a:latin typeface="Gill Sans MT" panose="020B0502020104020203" pitchFamily="34" charset="0"/>
              </a:rPr>
              <a:t>vv. 26-30; Matt. 7:11</a:t>
            </a:r>
          </a:p>
        </p:txBody>
      </p:sp>
      <p:sp>
        <p:nvSpPr>
          <p:cNvPr id="9" name="Text Box 11">
            <a:extLst>
              <a:ext uri="{FF2B5EF4-FFF2-40B4-BE49-F238E27FC236}">
                <a16:creationId xmlns:a16="http://schemas.microsoft.com/office/drawing/2014/main" id="{3A35D9FE-BDCF-4527-A184-BDA0D664DF21}"/>
              </a:ext>
            </a:extLst>
          </p:cNvPr>
          <p:cNvSpPr txBox="1">
            <a:spLocks noChangeArrowheads="1"/>
          </p:cNvSpPr>
          <p:nvPr/>
        </p:nvSpPr>
        <p:spPr bwMode="auto">
          <a:xfrm>
            <a:off x="528637" y="3058180"/>
            <a:ext cx="8513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15000"/>
              <a:buFont typeface="Wingdings 2" panose="05020102010507070707" pitchFamily="18" charset="2"/>
              <a:buChar char=""/>
            </a:pPr>
            <a:r>
              <a:rPr lang="en-US" altLang="en-US" sz="2800" b="1" dirty="0">
                <a:solidFill>
                  <a:srgbClr val="00FF00"/>
                </a:solidFill>
                <a:latin typeface="Gill Sans MT" panose="020B0502020104020203" pitchFamily="34" charset="0"/>
              </a:rPr>
              <a:t>Worry is unproductive:  </a:t>
            </a:r>
            <a:r>
              <a:rPr lang="en-US" altLang="en-US" sz="2800" b="1" dirty="0">
                <a:latin typeface="Gill Sans MT" panose="020B0502020104020203" pitchFamily="34" charset="0"/>
              </a:rPr>
              <a:t>v. 27; 2 Thess. 3:10</a:t>
            </a:r>
          </a:p>
        </p:txBody>
      </p:sp>
      <p:sp>
        <p:nvSpPr>
          <p:cNvPr id="12" name="Text Box 11">
            <a:extLst>
              <a:ext uri="{FF2B5EF4-FFF2-40B4-BE49-F238E27FC236}">
                <a16:creationId xmlns:a16="http://schemas.microsoft.com/office/drawing/2014/main" id="{4EA322AD-C2BF-460D-B6C9-92865B9AFD3E}"/>
              </a:ext>
            </a:extLst>
          </p:cNvPr>
          <p:cNvSpPr txBox="1">
            <a:spLocks noChangeArrowheads="1"/>
          </p:cNvSpPr>
          <p:nvPr/>
        </p:nvSpPr>
        <p:spPr bwMode="auto">
          <a:xfrm>
            <a:off x="520700" y="3820180"/>
            <a:ext cx="85137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15000"/>
              <a:buFont typeface="Wingdings 2" panose="05020102010507070707" pitchFamily="18" charset="2"/>
              <a:buChar char=""/>
            </a:pPr>
            <a:r>
              <a:rPr lang="en-US" altLang="en-US" sz="2800" b="1" dirty="0">
                <a:solidFill>
                  <a:srgbClr val="00FF00"/>
                </a:solidFill>
                <a:latin typeface="Gill Sans MT" panose="020B0502020104020203" pitchFamily="34" charset="0"/>
              </a:rPr>
              <a:t>Worry is paganistic:  </a:t>
            </a:r>
            <a:r>
              <a:rPr lang="en-US" altLang="en-US" sz="2800" b="1" dirty="0">
                <a:latin typeface="Gill Sans MT" panose="020B0502020104020203" pitchFamily="34" charset="0"/>
              </a:rPr>
              <a:t>v. 32; Phil. 4:6; 1 Pet. 5:7; Eph. 3:20</a:t>
            </a:r>
          </a:p>
        </p:txBody>
      </p:sp>
      <p:sp>
        <p:nvSpPr>
          <p:cNvPr id="13" name="Text Box 11">
            <a:extLst>
              <a:ext uri="{FF2B5EF4-FFF2-40B4-BE49-F238E27FC236}">
                <a16:creationId xmlns:a16="http://schemas.microsoft.com/office/drawing/2014/main" id="{E0EC8DDA-B7F7-4D76-811D-D2FBD29F494B}"/>
              </a:ext>
            </a:extLst>
          </p:cNvPr>
          <p:cNvSpPr txBox="1">
            <a:spLocks noChangeArrowheads="1"/>
          </p:cNvSpPr>
          <p:nvPr/>
        </p:nvSpPr>
        <p:spPr bwMode="auto">
          <a:xfrm>
            <a:off x="520700" y="4963180"/>
            <a:ext cx="8513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15000"/>
              <a:buFont typeface="Wingdings 2" panose="05020102010507070707" pitchFamily="18" charset="2"/>
              <a:buChar char=""/>
            </a:pPr>
            <a:r>
              <a:rPr lang="en-US" altLang="en-US" sz="2800" b="1" dirty="0">
                <a:solidFill>
                  <a:srgbClr val="00FF00"/>
                </a:solidFill>
                <a:latin typeface="Gill Sans MT" panose="020B0502020104020203" pitchFamily="34" charset="0"/>
              </a:rPr>
              <a:t>Worry is needless:  </a:t>
            </a:r>
            <a:r>
              <a:rPr lang="en-US" altLang="en-US" sz="2800" b="1" dirty="0">
                <a:latin typeface="Gill Sans MT" panose="020B0502020104020203" pitchFamily="34" charset="0"/>
              </a:rPr>
              <a:t>v. 32; Heb. 13:5</a:t>
            </a:r>
          </a:p>
        </p:txBody>
      </p:sp>
    </p:spTree>
    <p:extLst>
      <p:ext uri="{BB962C8B-B14F-4D97-AF65-F5344CB8AC3E}">
        <p14:creationId xmlns:p14="http://schemas.microsoft.com/office/powerpoint/2010/main" val="319448778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11" grpId="0" animBg="1"/>
      <p:bldP spid="8" grpId="0"/>
      <p:bldP spid="9"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19</a:t>
            </a:fld>
            <a:endParaRPr lang="en-US" altLang="en-US" dirty="0"/>
          </a:p>
        </p:txBody>
      </p:sp>
      <p:sp>
        <p:nvSpPr>
          <p:cNvPr id="476163" name="Text Box 3"/>
          <p:cNvSpPr txBox="1">
            <a:spLocks noChangeArrowheads="1"/>
          </p:cNvSpPr>
          <p:nvPr/>
        </p:nvSpPr>
        <p:spPr bwMode="auto">
          <a:xfrm>
            <a:off x="11487" y="-3735"/>
            <a:ext cx="1893513"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10. Trust</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6:25-34</a:t>
            </a:r>
          </a:p>
        </p:txBody>
      </p:sp>
      <p:sp>
        <p:nvSpPr>
          <p:cNvPr id="476165" name="Text Box 5"/>
          <p:cNvSpPr txBox="1">
            <a:spLocks noChangeArrowheads="1"/>
          </p:cNvSpPr>
          <p:nvPr/>
        </p:nvSpPr>
        <p:spPr bwMode="auto">
          <a:xfrm>
            <a:off x="107950" y="914400"/>
            <a:ext cx="89360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To reach heaven we must suppress our material desires so they serve </a:t>
            </a:r>
            <a:r>
              <a:rPr lang="en-US" altLang="en-US" sz="2600" b="1" i="1" u="sng" dirty="0">
                <a:solidFill>
                  <a:srgbClr val="FFFF00"/>
                </a:solidFill>
                <a:latin typeface="Tahoma" panose="020B0604030504040204" pitchFamily="34" charset="0"/>
                <a:ea typeface="Tahoma" panose="020B0604030504040204" pitchFamily="34" charset="0"/>
                <a:cs typeface="Tahoma" panose="020B0604030504040204" pitchFamily="34" charset="0"/>
              </a:rPr>
              <a:t>only</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 our spiritual needs.</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4" name="Text Box 5">
            <a:extLst>
              <a:ext uri="{FF2B5EF4-FFF2-40B4-BE49-F238E27FC236}">
                <a16:creationId xmlns:a16="http://schemas.microsoft.com/office/drawing/2014/main" id="{28D365E6-8A63-49E4-8802-00777C2B5E7C}"/>
              </a:ext>
            </a:extLst>
          </p:cNvPr>
          <p:cNvSpPr txBox="1">
            <a:spLocks noChangeArrowheads="1"/>
          </p:cNvSpPr>
          <p:nvPr/>
        </p:nvSpPr>
        <p:spPr bwMode="auto">
          <a:xfrm>
            <a:off x="101600" y="1981438"/>
            <a:ext cx="893603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By </a:t>
            </a:r>
            <a:r>
              <a:rPr lang="en-US" altLang="en-US" sz="2600" b="1" i="1" dirty="0">
                <a:latin typeface="Tahoma" panose="020B0604030504040204" pitchFamily="34" charset="0"/>
                <a:ea typeface="Tahoma" panose="020B0604030504040204" pitchFamily="34" charset="0"/>
                <a:cs typeface="Tahoma" panose="020B0604030504040204" pitchFamily="34" charset="0"/>
              </a:rPr>
              <a:t>“seeking the kingdom,”  </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Jesus goes far beyond attending services on Sunday or even being “a member of the Lord’s church.”  </a:t>
            </a:r>
            <a:r>
              <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rPr>
              <a:t>cf. Lk. 17:21; Matt. 5:5; 6:10; Rom. 14:17-18</a:t>
            </a:r>
          </a:p>
        </p:txBody>
      </p:sp>
      <p:sp>
        <p:nvSpPr>
          <p:cNvPr id="15" name="Text Box 5">
            <a:extLst>
              <a:ext uri="{FF2B5EF4-FFF2-40B4-BE49-F238E27FC236}">
                <a16:creationId xmlns:a16="http://schemas.microsoft.com/office/drawing/2014/main" id="{D89D493E-74DC-48C8-BB9A-E98CD432FCE2}"/>
              </a:ext>
            </a:extLst>
          </p:cNvPr>
          <p:cNvSpPr txBox="1">
            <a:spLocks noChangeArrowheads="1"/>
          </p:cNvSpPr>
          <p:nvPr/>
        </p:nvSpPr>
        <p:spPr bwMode="auto">
          <a:xfrm>
            <a:off x="114300" y="3772019"/>
            <a:ext cx="893603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err="1">
                <a:solidFill>
                  <a:srgbClr val="FFFF00"/>
                </a:solidFill>
                <a:latin typeface="Tahoma" panose="020B0604030504040204" pitchFamily="34" charset="0"/>
                <a:ea typeface="Tahoma" panose="020B0604030504040204" pitchFamily="34" charset="0"/>
                <a:cs typeface="Tahoma" panose="020B0604030504040204" pitchFamily="34" charset="0"/>
              </a:rPr>
              <a:t>To</a:t>
            </a:r>
            <a:r>
              <a:rPr lang="en-US" altLang="en-US" sz="2600" b="1" i="1" dirty="0" err="1">
                <a:latin typeface="Tahoma" panose="020B0604030504040204" pitchFamily="34" charset="0"/>
                <a:ea typeface="Tahoma" panose="020B0604030504040204" pitchFamily="34" charset="0"/>
                <a:cs typeface="Tahoma" panose="020B0604030504040204" pitchFamily="34" charset="0"/>
              </a:rPr>
              <a:t>“seek</a:t>
            </a:r>
            <a:r>
              <a:rPr lang="en-US" altLang="en-US" sz="2600" b="1" i="1" dirty="0">
                <a:latin typeface="Tahoma" panose="020B0604030504040204" pitchFamily="34" charset="0"/>
                <a:ea typeface="Tahoma" panose="020B0604030504040204" pitchFamily="34" charset="0"/>
                <a:cs typeface="Tahoma" panose="020B0604030504040204" pitchFamily="34" charset="0"/>
              </a:rPr>
              <a:t> first the kingdom of God and His right-</a:t>
            </a:r>
            <a:r>
              <a:rPr lang="en-US" altLang="en-US" sz="2600" b="1" i="1" dirty="0" err="1">
                <a:latin typeface="Tahoma" panose="020B0604030504040204" pitchFamily="34" charset="0"/>
                <a:ea typeface="Tahoma" panose="020B0604030504040204" pitchFamily="34" charset="0"/>
                <a:cs typeface="Tahoma" panose="020B0604030504040204" pitchFamily="34" charset="0"/>
              </a:rPr>
              <a:t>eousness</a:t>
            </a:r>
            <a:r>
              <a:rPr lang="en-US" altLang="en-US" sz="2600" b="1" i="1" dirty="0">
                <a:latin typeface="Tahoma" panose="020B0604030504040204" pitchFamily="34" charset="0"/>
                <a:ea typeface="Tahoma" panose="020B0604030504040204" pitchFamily="34" charset="0"/>
                <a:cs typeface="Tahoma" panose="020B0604030504040204" pitchFamily="34" charset="0"/>
              </a:rPr>
              <a:t>”  </a:t>
            </a: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is ‘all or nothing,’ it requires our undivided loyalty and faithful obedience.</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 Box 5">
            <a:extLst>
              <a:ext uri="{FF2B5EF4-FFF2-40B4-BE49-F238E27FC236}">
                <a16:creationId xmlns:a16="http://schemas.microsoft.com/office/drawing/2014/main" id="{AB465240-84B1-4009-9202-DCA2A08879E7}"/>
              </a:ext>
            </a:extLst>
          </p:cNvPr>
          <p:cNvSpPr txBox="1">
            <a:spLocks noChangeArrowheads="1"/>
          </p:cNvSpPr>
          <p:nvPr/>
        </p:nvSpPr>
        <p:spPr bwMode="auto">
          <a:xfrm>
            <a:off x="131762" y="5162728"/>
            <a:ext cx="89360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Otherwise we have no expectation of God’s providential care.</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Rounded Corners 16">
            <a:extLst>
              <a:ext uri="{FF2B5EF4-FFF2-40B4-BE49-F238E27FC236}">
                <a16:creationId xmlns:a16="http://schemas.microsoft.com/office/drawing/2014/main" id="{90B61C11-C2AA-4D0C-BEB0-E3A3C51DA985}"/>
              </a:ext>
            </a:extLst>
          </p:cNvPr>
          <p:cNvSpPr/>
          <p:nvPr/>
        </p:nvSpPr>
        <p:spPr bwMode="auto">
          <a:xfrm>
            <a:off x="163134" y="651051"/>
            <a:ext cx="8769872" cy="5749750"/>
          </a:xfrm>
          <a:prstGeom prst="roundRect">
            <a:avLst/>
          </a:prstGeom>
          <a:solidFill>
            <a:schemeClr val="accent1"/>
          </a:solid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6600" b="1" dirty="0">
                <a:solidFill>
                  <a:srgbClr val="FFFF00"/>
                </a:solidFill>
                <a:latin typeface="Corbel" panose="020B0503020204020204" pitchFamily="34" charset="0"/>
                <a:cs typeface="Arial" panose="020B0604020202020204" pitchFamily="34" charset="0"/>
              </a:rPr>
              <a:t>We are tools of God’s providence.</a:t>
            </a:r>
          </a:p>
          <a:p>
            <a:pPr marL="0" marR="0" indent="0" algn="ctr" defTabSz="914400" rtl="0" eaLnBrk="1" fontAlgn="base" latinLnBrk="0" hangingPunct="1">
              <a:lnSpc>
                <a:spcPct val="100000"/>
              </a:lnSpc>
              <a:spcBef>
                <a:spcPct val="0"/>
              </a:spcBef>
              <a:spcAft>
                <a:spcPct val="0"/>
              </a:spcAft>
              <a:buClrTx/>
              <a:buSzTx/>
              <a:buFontTx/>
              <a:buNone/>
              <a:tabLst/>
            </a:pPr>
            <a:endParaRPr lang="en-US" sz="3200" b="1" dirty="0">
              <a:solidFill>
                <a:srgbClr val="FFFF00"/>
              </a:solidFill>
              <a:latin typeface="Corbel" panose="020B0503020204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5400" b="1" i="1" dirty="0">
                <a:latin typeface="Corbel" panose="020B0503020204020204" pitchFamily="34" charset="0"/>
                <a:cs typeface="Arial" panose="020B0604020202020204" pitchFamily="34" charset="0"/>
              </a:rPr>
              <a:t>1 John 3:17</a:t>
            </a:r>
          </a:p>
          <a:p>
            <a:pPr marL="0" marR="0" indent="0" algn="ctr" defTabSz="914400" rtl="0" eaLnBrk="1" fontAlgn="base" latinLnBrk="0" hangingPunct="1">
              <a:lnSpc>
                <a:spcPct val="100000"/>
              </a:lnSpc>
              <a:spcBef>
                <a:spcPct val="0"/>
              </a:spcBef>
              <a:spcAft>
                <a:spcPct val="0"/>
              </a:spcAft>
              <a:buClrTx/>
              <a:buSzTx/>
              <a:buFontTx/>
              <a:buNone/>
              <a:tabLst/>
            </a:pPr>
            <a:endParaRPr lang="en-US" sz="1600" b="1" i="1" dirty="0">
              <a:latin typeface="Corbel" panose="020B0503020204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5400" b="1" i="1" u="none" strike="noStrike" cap="none" normalizeH="0" baseline="0" dirty="0">
                <a:ln>
                  <a:noFill/>
                </a:ln>
                <a:effectLst/>
                <a:latin typeface="Corbel" panose="020B0503020204020204" pitchFamily="34" charset="0"/>
                <a:cs typeface="Arial" panose="020B0604020202020204" pitchFamily="34" charset="0"/>
              </a:rPr>
              <a:t>Matthew 25:31-46</a:t>
            </a:r>
          </a:p>
          <a:p>
            <a:pPr marL="0" marR="0" indent="0" algn="ctr" defTabSz="914400" rtl="0" eaLnBrk="1" fontAlgn="base" latinLnBrk="0" hangingPunct="1">
              <a:lnSpc>
                <a:spcPct val="100000"/>
              </a:lnSpc>
              <a:spcBef>
                <a:spcPct val="0"/>
              </a:spcBef>
              <a:spcAft>
                <a:spcPct val="0"/>
              </a:spcAft>
              <a:buClrTx/>
              <a:buSzTx/>
              <a:buFontTx/>
              <a:buNone/>
              <a:tabLst/>
            </a:pPr>
            <a:endParaRPr lang="en-US" sz="800" b="1" i="1" dirty="0">
              <a:latin typeface="Corbel" panose="020B0503020204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4800" b="1" i="1" u="none" strike="noStrike" cap="none" normalizeH="0" baseline="0" dirty="0">
                <a:ln>
                  <a:noFill/>
                </a:ln>
                <a:solidFill>
                  <a:srgbClr val="FFFF00"/>
                </a:solidFill>
                <a:effectLst/>
                <a:latin typeface="Corbel" panose="020B0503020204020204" pitchFamily="34" charset="0"/>
                <a:cs typeface="Arial" panose="020B0604020202020204" pitchFamily="34" charset="0"/>
              </a:rPr>
              <a:t>Are you a “sheep” or a “goat”?</a:t>
            </a:r>
            <a:endParaRPr kumimoji="0" lang="en-US" sz="6000" b="1" i="1" u="none" strike="noStrike" cap="none" normalizeH="0" baseline="0" dirty="0">
              <a:ln>
                <a:noFill/>
              </a:ln>
              <a:solidFill>
                <a:srgbClr val="FFFF00"/>
              </a:solidFill>
              <a:effectLst/>
              <a:latin typeface="Corbel" panose="020B0503020204020204" pitchFamily="34" charset="0"/>
              <a:cs typeface="Arial" panose="020B0604020202020204" pitchFamily="34" charset="0"/>
            </a:endParaRPr>
          </a:p>
        </p:txBody>
      </p:sp>
      <p:pic>
        <p:nvPicPr>
          <p:cNvPr id="5" name="Picture 4" descr="A person standing in front of a tree&#10;&#10;Description generated with very high confidence">
            <a:extLst>
              <a:ext uri="{FF2B5EF4-FFF2-40B4-BE49-F238E27FC236}">
                <a16:creationId xmlns:a16="http://schemas.microsoft.com/office/drawing/2014/main" id="{380B0730-74A8-4A9A-BB06-D44D34806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80636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ssolv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11" grpId="0" animBg="1"/>
      <p:bldP spid="14" grpId="0"/>
      <p:bldP spid="15" grpId="0"/>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08ACA76-D380-40A2-82D4-0EC0E50026F6}" type="slidenum">
              <a:rPr lang="en-US" altLang="en-US"/>
              <a:pPr/>
              <a:t>2</a:t>
            </a:fld>
            <a:endParaRPr lang="en-US" altLang="en-US" dirty="0"/>
          </a:p>
        </p:txBody>
      </p:sp>
      <p:sp>
        <p:nvSpPr>
          <p:cNvPr id="1029" name="Text Box 5"/>
          <p:cNvSpPr txBox="1">
            <a:spLocks noChangeArrowheads="1"/>
          </p:cNvSpPr>
          <p:nvPr/>
        </p:nvSpPr>
        <p:spPr bwMode="auto">
          <a:xfrm>
            <a:off x="1090313" y="195263"/>
            <a:ext cx="69363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latin typeface="Gill Sans MT" panose="020B0502020104020203" pitchFamily="34" charset="0"/>
              </a:rPr>
              <a:t>Today we continue studying the greatest</a:t>
            </a:r>
          </a:p>
          <a:p>
            <a:pPr algn="ctr"/>
            <a:r>
              <a:rPr lang="en-US" altLang="en-US" sz="2800" b="1" dirty="0">
                <a:latin typeface="Gill Sans MT" panose="020B0502020104020203" pitchFamily="34" charset="0"/>
              </a:rPr>
              <a:t>sermon by the greatest preacher…</a:t>
            </a:r>
          </a:p>
        </p:txBody>
      </p:sp>
      <p:grpSp>
        <p:nvGrpSpPr>
          <p:cNvPr id="2081" name="Group 1057"/>
          <p:cNvGrpSpPr>
            <a:grpSpLocks/>
          </p:cNvGrpSpPr>
          <p:nvPr/>
        </p:nvGrpSpPr>
        <p:grpSpPr bwMode="auto">
          <a:xfrm>
            <a:off x="1684338" y="1768475"/>
            <a:ext cx="5783262" cy="4098925"/>
            <a:chOff x="1061" y="1114"/>
            <a:chExt cx="3643" cy="2582"/>
          </a:xfrm>
        </p:grpSpPr>
        <p:sp>
          <p:nvSpPr>
            <p:cNvPr id="2079" name="WordArt 1055"/>
            <p:cNvSpPr>
              <a:spLocks noChangeArrowheads="1" noChangeShapeType="1" noTextEdit="1"/>
            </p:cNvSpPr>
            <p:nvPr/>
          </p:nvSpPr>
          <p:spPr bwMode="auto">
            <a:xfrm>
              <a:off x="1821" y="3354"/>
              <a:ext cx="2094" cy="34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dirty="0">
                  <a:gradFill rotWithShape="0">
                    <a:gsLst>
                      <a:gs pos="0">
                        <a:srgbClr val="AAAAAA"/>
                      </a:gs>
                      <a:gs pos="100000">
                        <a:srgbClr val="FFFFFF"/>
                      </a:gs>
                    </a:gsLst>
                    <a:lin ang="5400000" scaled="1"/>
                  </a:gradFill>
                  <a:effectLst>
                    <a:outerShdw dist="45791" dir="3378596" algn="ctr" rotWithShape="0">
                      <a:srgbClr val="4D4D4D"/>
                    </a:outerShdw>
                  </a:effectLst>
                  <a:latin typeface="Imprint MT Shadow" panose="04020605060303030202" pitchFamily="82" charset="0"/>
                </a:rPr>
                <a:t>Matthew 5-7</a:t>
              </a:r>
            </a:p>
          </p:txBody>
        </p:sp>
        <p:sp>
          <p:nvSpPr>
            <p:cNvPr id="2080" name="WordArt 1056"/>
            <p:cNvSpPr>
              <a:spLocks noChangeArrowheads="1" noChangeShapeType="1" noTextEdit="1"/>
            </p:cNvSpPr>
            <p:nvPr/>
          </p:nvSpPr>
          <p:spPr bwMode="auto">
            <a:xfrm rot="-640055">
              <a:off x="1061" y="1114"/>
              <a:ext cx="3643" cy="1958"/>
            </a:xfrm>
            <a:prstGeom prst="rect">
              <a:avLst/>
            </a:prstGeom>
          </p:spPr>
          <p:txBody>
            <a:bodyPr wrap="none" fromWordArt="1">
              <a:prstTxWarp prst="textPlain">
                <a:avLst>
                  <a:gd name="adj" fmla="val 46444"/>
                </a:avLst>
              </a:prstTxWarp>
            </a:bodyPr>
            <a:lstStyle/>
            <a:p>
              <a:pPr algn="ctr"/>
              <a:r>
                <a:rPr lang="en-US" sz="5400" i="1" kern="10" dirty="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Sermon</a:t>
              </a:r>
            </a:p>
            <a:p>
              <a:pPr algn="ctr"/>
              <a:r>
                <a:rPr lang="en-US" sz="5400" i="1" kern="10" dirty="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on the</a:t>
              </a:r>
            </a:p>
            <a:p>
              <a:pPr algn="ctr"/>
              <a:r>
                <a:rPr lang="en-US" sz="5400" i="1" kern="10" dirty="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Mount</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dissolve">
                                      <p:cBhvr>
                                        <p:cTn id="7" dur="500"/>
                                        <p:tgtEl>
                                          <p:spTgt spid="1029"/>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2081"/>
                                        </p:tgtEl>
                                        <p:attrNameLst>
                                          <p:attrName>style.visibility</p:attrName>
                                        </p:attrNameLst>
                                      </p:cBhvr>
                                      <p:to>
                                        <p:strVal val="visible"/>
                                      </p:to>
                                    </p:set>
                                    <p:animEffect transition="in" filter="fade">
                                      <p:cBhvr>
                                        <p:cTn id="11" dur="2000"/>
                                        <p:tgtEl>
                                          <p:spTgt spid="2081"/>
                                        </p:tgtEl>
                                      </p:cBhvr>
                                    </p:animEffect>
                                    <p:anim calcmode="lin" valueType="num">
                                      <p:cBhvr>
                                        <p:cTn id="12" dur="2000" fill="hold"/>
                                        <p:tgtEl>
                                          <p:spTgt spid="2081"/>
                                        </p:tgtEl>
                                        <p:attrNameLst>
                                          <p:attrName>style.rotation</p:attrName>
                                        </p:attrNameLst>
                                      </p:cBhvr>
                                      <p:tavLst>
                                        <p:tav tm="0">
                                          <p:val>
                                            <p:fltVal val="720"/>
                                          </p:val>
                                        </p:tav>
                                        <p:tav tm="100000">
                                          <p:val>
                                            <p:fltVal val="0"/>
                                          </p:val>
                                        </p:tav>
                                      </p:tavLst>
                                    </p:anim>
                                    <p:anim calcmode="lin" valueType="num">
                                      <p:cBhvr>
                                        <p:cTn id="13" dur="2000" fill="hold"/>
                                        <p:tgtEl>
                                          <p:spTgt spid="2081"/>
                                        </p:tgtEl>
                                        <p:attrNameLst>
                                          <p:attrName>ppt_h</p:attrName>
                                        </p:attrNameLst>
                                      </p:cBhvr>
                                      <p:tavLst>
                                        <p:tav tm="0">
                                          <p:val>
                                            <p:fltVal val="0"/>
                                          </p:val>
                                        </p:tav>
                                        <p:tav tm="100000">
                                          <p:val>
                                            <p:strVal val="#ppt_h"/>
                                          </p:val>
                                        </p:tav>
                                      </p:tavLst>
                                    </p:anim>
                                    <p:anim calcmode="lin" valueType="num">
                                      <p:cBhvr>
                                        <p:cTn id="14" dur="2000" fill="hold"/>
                                        <p:tgtEl>
                                          <p:spTgt spid="208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a:extLst>
              <a:ext uri="{FF2B5EF4-FFF2-40B4-BE49-F238E27FC236}">
                <a16:creationId xmlns:a16="http://schemas.microsoft.com/office/drawing/2014/main" id="{BC9E9A28-736F-4B8C-A834-D3B8B8157069}"/>
              </a:ext>
            </a:extLst>
          </p:cNvPr>
          <p:cNvSpPr txBox="1">
            <a:spLocks noChangeArrowheads="1"/>
          </p:cNvSpPr>
          <p:nvPr/>
        </p:nvSpPr>
        <p:spPr bwMode="auto">
          <a:xfrm>
            <a:off x="131762" y="4536757"/>
            <a:ext cx="89360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“If you can’t feed a hundred people, then feed just one.”    —Mother Teresa</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3"/>
          <p:cNvSpPr>
            <a:spLocks noGrp="1"/>
          </p:cNvSpPr>
          <p:nvPr>
            <p:ph type="sldNum" sz="quarter" idx="12"/>
          </p:nvPr>
        </p:nvSpPr>
        <p:spPr/>
        <p:txBody>
          <a:bodyPr/>
          <a:lstStyle/>
          <a:p>
            <a:fld id="{F92DC2ED-4846-4B47-941B-D55D9D459A89}" type="slidenum">
              <a:rPr lang="en-US" altLang="en-US"/>
              <a:pPr/>
              <a:t>20</a:t>
            </a:fld>
            <a:endParaRPr lang="en-US" altLang="en-US" dirty="0"/>
          </a:p>
        </p:txBody>
      </p:sp>
      <p:sp>
        <p:nvSpPr>
          <p:cNvPr id="476163" name="Text Box 3"/>
          <p:cNvSpPr txBox="1">
            <a:spLocks noChangeArrowheads="1"/>
          </p:cNvSpPr>
          <p:nvPr/>
        </p:nvSpPr>
        <p:spPr bwMode="auto">
          <a:xfrm>
            <a:off x="11487" y="-3735"/>
            <a:ext cx="1893513"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10. Trust</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6:25-34</a:t>
            </a:r>
          </a:p>
        </p:txBody>
      </p:sp>
      <p:sp>
        <p:nvSpPr>
          <p:cNvPr id="476165" name="Text Box 5"/>
          <p:cNvSpPr txBox="1">
            <a:spLocks noChangeArrowheads="1"/>
          </p:cNvSpPr>
          <p:nvPr/>
        </p:nvSpPr>
        <p:spPr bwMode="auto">
          <a:xfrm>
            <a:off x="107950" y="914400"/>
            <a:ext cx="89360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You will never regret getting involved in helping the needy:  </a:t>
            </a:r>
            <a:r>
              <a:rPr lang="en-US" altLang="en-US" sz="2600" b="1" dirty="0">
                <a:latin typeface="Tahoma" panose="020B0604030504040204" pitchFamily="34" charset="0"/>
                <a:ea typeface="Tahoma" panose="020B0604030504040204" pitchFamily="34" charset="0"/>
                <a:cs typeface="Tahoma" panose="020B0604030504040204" pitchFamily="34" charset="0"/>
              </a:rPr>
              <a:t>Acts 20:35</a:t>
            </a: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6" name="Text Box 5">
            <a:extLst>
              <a:ext uri="{FF2B5EF4-FFF2-40B4-BE49-F238E27FC236}">
                <a16:creationId xmlns:a16="http://schemas.microsoft.com/office/drawing/2014/main" id="{AB465240-84B1-4009-9202-DCA2A08879E7}"/>
              </a:ext>
            </a:extLst>
          </p:cNvPr>
          <p:cNvSpPr txBox="1">
            <a:spLocks noChangeArrowheads="1"/>
          </p:cNvSpPr>
          <p:nvPr/>
        </p:nvSpPr>
        <p:spPr bwMode="auto">
          <a:xfrm>
            <a:off x="131762" y="3733800"/>
            <a:ext cx="89360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“Oh, Paul is describing someone else, not me.”</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11">
            <a:extLst>
              <a:ext uri="{FF2B5EF4-FFF2-40B4-BE49-F238E27FC236}">
                <a16:creationId xmlns:a16="http://schemas.microsoft.com/office/drawing/2014/main" id="{E5EAD4B1-2123-4B5D-B6AB-6F625E19C62E}"/>
              </a:ext>
            </a:extLst>
          </p:cNvPr>
          <p:cNvSpPr txBox="1">
            <a:spLocks noChangeArrowheads="1"/>
          </p:cNvSpPr>
          <p:nvPr/>
        </p:nvSpPr>
        <p:spPr bwMode="auto">
          <a:xfrm>
            <a:off x="533400" y="2057052"/>
            <a:ext cx="8382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The Lord requires it:  </a:t>
            </a:r>
            <a:r>
              <a:rPr lang="en-US" altLang="en-US" sz="2600" b="1" dirty="0">
                <a:latin typeface="Gill Sans MT" panose="020B0502020104020203" pitchFamily="34" charset="0"/>
              </a:rPr>
              <a:t>1 Jn. 3:17; Matt. 25:31-46</a:t>
            </a:r>
          </a:p>
        </p:txBody>
      </p:sp>
      <p:sp>
        <p:nvSpPr>
          <p:cNvPr id="13" name="Text Box 11">
            <a:extLst>
              <a:ext uri="{FF2B5EF4-FFF2-40B4-BE49-F238E27FC236}">
                <a16:creationId xmlns:a16="http://schemas.microsoft.com/office/drawing/2014/main" id="{E6335FFD-D1D4-4781-A468-7FE13EED19EE}"/>
              </a:ext>
            </a:extLst>
          </p:cNvPr>
          <p:cNvSpPr txBox="1">
            <a:spLocks noChangeArrowheads="1"/>
          </p:cNvSpPr>
          <p:nvPr/>
        </p:nvSpPr>
        <p:spPr bwMode="auto">
          <a:xfrm>
            <a:off x="533400" y="2707957"/>
            <a:ext cx="8382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The Lord appreciates it:  </a:t>
            </a:r>
            <a:r>
              <a:rPr lang="en-US" altLang="en-US" sz="2600" b="1" dirty="0">
                <a:latin typeface="Gill Sans MT" panose="020B0502020104020203" pitchFamily="34" charset="0"/>
              </a:rPr>
              <a:t>Prov. 19:17; Isa. 58:7-8; 1 Tim. 6:17-19</a:t>
            </a:r>
          </a:p>
        </p:txBody>
      </p:sp>
      <p:grpSp>
        <p:nvGrpSpPr>
          <p:cNvPr id="9" name="Group 8">
            <a:extLst>
              <a:ext uri="{FF2B5EF4-FFF2-40B4-BE49-F238E27FC236}">
                <a16:creationId xmlns:a16="http://schemas.microsoft.com/office/drawing/2014/main" id="{FBF4E164-FD1B-407C-9FCC-2CACFF112778}"/>
              </a:ext>
            </a:extLst>
          </p:cNvPr>
          <p:cNvGrpSpPr/>
          <p:nvPr/>
        </p:nvGrpSpPr>
        <p:grpSpPr>
          <a:xfrm>
            <a:off x="1881415" y="0"/>
            <a:ext cx="5354053" cy="11125200"/>
            <a:chOff x="1762451" y="1820094"/>
            <a:chExt cx="5301044" cy="11125200"/>
          </a:xfrm>
        </p:grpSpPr>
        <p:grpSp>
          <p:nvGrpSpPr>
            <p:cNvPr id="7" name="Group 6">
              <a:extLst>
                <a:ext uri="{FF2B5EF4-FFF2-40B4-BE49-F238E27FC236}">
                  <a16:creationId xmlns:a16="http://schemas.microsoft.com/office/drawing/2014/main" id="{011A96D5-2EA1-415F-98BB-6C154C8DB28D}"/>
                </a:ext>
              </a:extLst>
            </p:cNvPr>
            <p:cNvGrpSpPr/>
            <p:nvPr/>
          </p:nvGrpSpPr>
          <p:grpSpPr>
            <a:xfrm>
              <a:off x="1762451" y="1820094"/>
              <a:ext cx="5301044" cy="11125200"/>
              <a:chOff x="3048000" y="-4884003"/>
              <a:chExt cx="5301044" cy="11125200"/>
            </a:xfrm>
          </p:grpSpPr>
          <p:pic>
            <p:nvPicPr>
              <p:cNvPr id="5" name="Picture 4" descr="A group of people standing in the dirt&#10;&#10;Description generated with very high confidence">
                <a:extLst>
                  <a:ext uri="{FF2B5EF4-FFF2-40B4-BE49-F238E27FC236}">
                    <a16:creationId xmlns:a16="http://schemas.microsoft.com/office/drawing/2014/main" id="{63E6462C-84B6-4B16-A698-237BADBB3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544" y="-4884003"/>
                <a:ext cx="5143500" cy="6858000"/>
              </a:xfrm>
              <a:prstGeom prst="rect">
                <a:avLst/>
              </a:prstGeom>
            </p:spPr>
          </p:pic>
          <p:sp>
            <p:nvSpPr>
              <p:cNvPr id="6" name="TextBox 5">
                <a:extLst>
                  <a:ext uri="{FF2B5EF4-FFF2-40B4-BE49-F238E27FC236}">
                    <a16:creationId xmlns:a16="http://schemas.microsoft.com/office/drawing/2014/main" id="{D9C3AC45-AC00-4243-B526-C912F42F3F9E}"/>
                  </a:ext>
                </a:extLst>
              </p:cNvPr>
              <p:cNvSpPr txBox="1"/>
              <p:nvPr/>
            </p:nvSpPr>
            <p:spPr>
              <a:xfrm>
                <a:off x="3048000" y="5410200"/>
                <a:ext cx="3183885" cy="830997"/>
              </a:xfrm>
              <a:prstGeom prst="rect">
                <a:avLst/>
              </a:prstGeom>
              <a:noFill/>
            </p:spPr>
            <p:txBody>
              <a:bodyPr wrap="none" rtlCol="0">
                <a:spAutoFit/>
              </a:bodyPr>
              <a:lstStyle/>
              <a:p>
                <a:r>
                  <a:rPr lang="en-US" sz="4800" b="1" dirty="0">
                    <a:latin typeface="Gill Sans MT" panose="020B0502020104020203" pitchFamily="34" charset="0"/>
                  </a:rPr>
                  <a:t>Acts 20:35</a:t>
                </a:r>
              </a:p>
            </p:txBody>
          </p:sp>
        </p:grpSp>
        <p:sp>
          <p:nvSpPr>
            <p:cNvPr id="8" name="TextBox 7">
              <a:extLst>
                <a:ext uri="{FF2B5EF4-FFF2-40B4-BE49-F238E27FC236}">
                  <a16:creationId xmlns:a16="http://schemas.microsoft.com/office/drawing/2014/main" id="{C5FAB332-5018-4F23-B31C-93013B969161}"/>
                </a:ext>
              </a:extLst>
            </p:cNvPr>
            <p:cNvSpPr txBox="1"/>
            <p:nvPr/>
          </p:nvSpPr>
          <p:spPr>
            <a:xfrm>
              <a:off x="2957520" y="7603853"/>
              <a:ext cx="2930610" cy="769441"/>
            </a:xfrm>
            <a:prstGeom prst="rect">
              <a:avLst/>
            </a:prstGeom>
            <a:noFill/>
          </p:spPr>
          <p:txBody>
            <a:bodyPr wrap="none" rtlCol="0">
              <a:spAutoFit/>
            </a:bodyPr>
            <a:lstStyle/>
            <a:p>
              <a:r>
                <a:rPr lang="en-US" sz="4400" b="1" dirty="0">
                  <a:solidFill>
                    <a:srgbClr val="000099"/>
                  </a:solidFill>
                  <a:latin typeface="Gill Sans MT" panose="020B0502020104020203" pitchFamily="34" charset="0"/>
                </a:rPr>
                <a:t>Acts 20:35</a:t>
              </a:r>
            </a:p>
          </p:txBody>
        </p:sp>
      </p:grpSp>
      <p:grpSp>
        <p:nvGrpSpPr>
          <p:cNvPr id="18" name="Group 17">
            <a:extLst>
              <a:ext uri="{FF2B5EF4-FFF2-40B4-BE49-F238E27FC236}">
                <a16:creationId xmlns:a16="http://schemas.microsoft.com/office/drawing/2014/main" id="{431EAEC0-1B14-45F2-B100-F3F2D9C21DE9}"/>
              </a:ext>
            </a:extLst>
          </p:cNvPr>
          <p:cNvGrpSpPr/>
          <p:nvPr/>
        </p:nvGrpSpPr>
        <p:grpSpPr>
          <a:xfrm>
            <a:off x="1971023" y="0"/>
            <a:ext cx="5143500" cy="6858000"/>
            <a:chOff x="2028031" y="4648200"/>
            <a:chExt cx="5143500" cy="6858000"/>
          </a:xfrm>
        </p:grpSpPr>
        <p:pic>
          <p:nvPicPr>
            <p:cNvPr id="22" name="Picture 21" descr="A picture containing outdoor, grass, sky, person&#10;&#10;Description generated with very high confidence">
              <a:extLst>
                <a:ext uri="{FF2B5EF4-FFF2-40B4-BE49-F238E27FC236}">
                  <a16:creationId xmlns:a16="http://schemas.microsoft.com/office/drawing/2014/main" id="{4489401E-1BCC-4AF9-B682-25FD2E28E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031" y="4648200"/>
              <a:ext cx="5143500" cy="6858000"/>
            </a:xfrm>
            <a:prstGeom prst="rect">
              <a:avLst/>
            </a:prstGeom>
          </p:spPr>
        </p:pic>
        <p:sp>
          <p:nvSpPr>
            <p:cNvPr id="23" name="TextBox 22">
              <a:extLst>
                <a:ext uri="{FF2B5EF4-FFF2-40B4-BE49-F238E27FC236}">
                  <a16:creationId xmlns:a16="http://schemas.microsoft.com/office/drawing/2014/main" id="{80E62FF9-4C72-4277-839E-02030B2408AA}"/>
                </a:ext>
              </a:extLst>
            </p:cNvPr>
            <p:cNvSpPr txBox="1"/>
            <p:nvPr/>
          </p:nvSpPr>
          <p:spPr>
            <a:xfrm>
              <a:off x="3111500" y="10210800"/>
              <a:ext cx="2930610" cy="769441"/>
            </a:xfrm>
            <a:prstGeom prst="rect">
              <a:avLst/>
            </a:prstGeom>
            <a:noFill/>
          </p:spPr>
          <p:txBody>
            <a:bodyPr wrap="none" rtlCol="0">
              <a:spAutoFit/>
            </a:bodyPr>
            <a:lstStyle/>
            <a:p>
              <a:r>
                <a:rPr lang="en-US" sz="4400" b="1" dirty="0">
                  <a:solidFill>
                    <a:srgbClr val="FFC000"/>
                  </a:solidFill>
                  <a:latin typeface="Gill Sans MT" panose="020B0502020104020203" pitchFamily="34" charset="0"/>
                </a:rPr>
                <a:t>Acts 20:35</a:t>
              </a:r>
            </a:p>
          </p:txBody>
        </p:sp>
      </p:grpSp>
    </p:spTree>
    <p:extLst>
      <p:ext uri="{BB962C8B-B14F-4D97-AF65-F5344CB8AC3E}">
        <p14:creationId xmlns:p14="http://schemas.microsoft.com/office/powerpoint/2010/main" val="20535247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par>
                          <p:cTn id="41" fill="hold">
                            <p:stCondLst>
                              <p:cond delay="500"/>
                            </p:stCondLst>
                            <p:childTnLst>
                              <p:par>
                                <p:cTn id="42" presetID="9"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6164" grpId="0"/>
      <p:bldP spid="476165" grpId="0"/>
      <p:bldP spid="11" grpId="0" animBg="1"/>
      <p:bldP spid="16"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21</a:t>
            </a:fld>
            <a:endParaRPr lang="en-US" altLang="en-US" dirty="0"/>
          </a:p>
        </p:txBody>
      </p:sp>
      <p:sp>
        <p:nvSpPr>
          <p:cNvPr id="476163" name="Text Box 3"/>
          <p:cNvSpPr txBox="1">
            <a:spLocks noChangeArrowheads="1"/>
          </p:cNvSpPr>
          <p:nvPr/>
        </p:nvSpPr>
        <p:spPr bwMode="auto">
          <a:xfrm>
            <a:off x="11487" y="-3735"/>
            <a:ext cx="1893513"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10. Trust</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6:25-34</a:t>
            </a:r>
          </a:p>
        </p:txBody>
      </p:sp>
      <p:sp>
        <p:nvSpPr>
          <p:cNvPr id="476165" name="Text Box 5"/>
          <p:cNvSpPr txBox="1">
            <a:spLocks noChangeArrowheads="1"/>
          </p:cNvSpPr>
          <p:nvPr/>
        </p:nvSpPr>
        <p:spPr bwMode="auto">
          <a:xfrm>
            <a:off x="107950" y="1088410"/>
            <a:ext cx="89360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Jesus ends with a practical command:</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2" name="Text Box 27"/>
          <p:cNvSpPr txBox="1">
            <a:spLocks noChangeArrowheads="1"/>
          </p:cNvSpPr>
          <p:nvPr/>
        </p:nvSpPr>
        <p:spPr bwMode="auto">
          <a:xfrm>
            <a:off x="131763" y="2971800"/>
            <a:ext cx="893603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God makes this guarantee because He loves us and wants our minds and energy free to </a:t>
            </a:r>
            <a:r>
              <a:rPr lang="en-US" altLang="en-US" sz="2600" b="1" i="1" dirty="0">
                <a:latin typeface="Tahoma" panose="020B0604030504040204" pitchFamily="34" charset="0"/>
                <a:ea typeface="Tahoma" panose="020B0604030504040204" pitchFamily="34" charset="0"/>
                <a:cs typeface="Tahoma" panose="020B0604030504040204" pitchFamily="34" charset="0"/>
              </a:rPr>
              <a:t>“seek first the kingdom of God and His righteousness.”</a:t>
            </a:r>
          </a:p>
        </p:txBody>
      </p:sp>
      <p:sp>
        <p:nvSpPr>
          <p:cNvPr id="15" name="Text Box 5">
            <a:extLst>
              <a:ext uri="{FF2B5EF4-FFF2-40B4-BE49-F238E27FC236}">
                <a16:creationId xmlns:a16="http://schemas.microsoft.com/office/drawing/2014/main" id="{1A6858D3-BAA6-49F8-81ED-AB03A985278A}"/>
              </a:ext>
            </a:extLst>
          </p:cNvPr>
          <p:cNvSpPr txBox="1">
            <a:spLocks noChangeArrowheads="1"/>
          </p:cNvSpPr>
          <p:nvPr/>
        </p:nvSpPr>
        <p:spPr bwMode="auto">
          <a:xfrm>
            <a:off x="165448" y="1547560"/>
            <a:ext cx="876424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365760" indent="0">
              <a:buClr>
                <a:schemeClr val="tx1"/>
              </a:buClr>
              <a:buSzPct val="130000"/>
            </a:pPr>
            <a:r>
              <a:rPr lang="en-US" altLang="en-US" sz="2600" b="1" i="1" dirty="0">
                <a:latin typeface="Tahoma" panose="020B0604030504040204" pitchFamily="34" charset="0"/>
                <a:ea typeface="Tahoma" panose="020B0604030504040204" pitchFamily="34" charset="0"/>
                <a:cs typeface="Tahoma" panose="020B0604030504040204" pitchFamily="34" charset="0"/>
              </a:rPr>
              <a:t>“Therefore do not worry about tomorrow, for tomorrow will worry about its own things.  Sufficient for the day is its own trouble.”</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 Box 27">
            <a:extLst>
              <a:ext uri="{FF2B5EF4-FFF2-40B4-BE49-F238E27FC236}">
                <a16:creationId xmlns:a16="http://schemas.microsoft.com/office/drawing/2014/main" id="{F2AF1DA6-59C7-482F-8DA8-CBD78D518E2A}"/>
              </a:ext>
            </a:extLst>
          </p:cNvPr>
          <p:cNvSpPr txBox="1">
            <a:spLocks noChangeArrowheads="1"/>
          </p:cNvSpPr>
          <p:nvPr/>
        </p:nvSpPr>
        <p:spPr bwMode="auto">
          <a:xfrm>
            <a:off x="131763" y="4422338"/>
            <a:ext cx="893603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“Today is the tomorrow we worried about yesterday.  Each day that passes proves the worry for the previous day was unnecessary.”</a:t>
            </a:r>
            <a:endParaRPr lang="en-US" altLang="en-US" sz="2600" b="1" i="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780127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11" grpId="0" animBg="1"/>
      <p:bldP spid="12" grpId="0"/>
      <p:bldP spid="1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030DEF-298F-40E0-ADD5-09AA715CC000}"/>
              </a:ext>
            </a:extLst>
          </p:cNvPr>
          <p:cNvSpPr>
            <a:spLocks noGrp="1"/>
          </p:cNvSpPr>
          <p:nvPr>
            <p:ph type="sldNum" sz="quarter" idx="12"/>
          </p:nvPr>
        </p:nvSpPr>
        <p:spPr/>
        <p:txBody>
          <a:bodyPr/>
          <a:lstStyle/>
          <a:p>
            <a:fld id="{E49CBB09-1223-419E-A8F6-85255F843F11}" type="slidenum">
              <a:rPr lang="en-US" altLang="en-US" smtClean="0"/>
              <a:pPr/>
              <a:t>22</a:t>
            </a:fld>
            <a:endParaRPr lang="en-US" altLang="en-US"/>
          </a:p>
        </p:txBody>
      </p:sp>
      <p:sp>
        <p:nvSpPr>
          <p:cNvPr id="3" name="Rectangle 2">
            <a:extLst>
              <a:ext uri="{FF2B5EF4-FFF2-40B4-BE49-F238E27FC236}">
                <a16:creationId xmlns:a16="http://schemas.microsoft.com/office/drawing/2014/main" id="{07B26407-245C-4A9C-B526-9687961EF323}"/>
              </a:ext>
            </a:extLst>
          </p:cNvPr>
          <p:cNvSpPr/>
          <p:nvPr/>
        </p:nvSpPr>
        <p:spPr>
          <a:xfrm>
            <a:off x="88900" y="457200"/>
            <a:ext cx="8978900" cy="6001643"/>
          </a:xfrm>
          <a:prstGeom prst="rect">
            <a:avLst/>
          </a:prstGeom>
        </p:spPr>
        <p:txBody>
          <a:bodyPr wrap="square">
            <a:spAutoFit/>
          </a:bodyPr>
          <a:lstStyle/>
          <a:p>
            <a:pPr marR="320040" algn="just">
              <a:spcBef>
                <a:spcPts val="0"/>
              </a:spcBef>
              <a:spcAft>
                <a:spcPts val="0"/>
              </a:spcAft>
            </a:pPr>
            <a:r>
              <a:rPr lang="en-US" sz="3200" dirty="0">
                <a:latin typeface="Gill Sans MT" panose="020B0502020104020203" pitchFamily="34" charset="0"/>
                <a:ea typeface="Times New Roman" panose="02020603050405020304" pitchFamily="18" charset="0"/>
                <a:cs typeface="Times New Roman" panose="02020603050405020304" pitchFamily="18" charset="0"/>
              </a:rPr>
              <a:t>“One major thing wrong with being anxious ‘for the morrow’ is that ‘Anxiety focuses on the future (‘the morrow’) to the detriment of the present.  To counter this we must ‘acquire the art of living one day at a time’ (Barclay, I, 261).  Worry cannot solve tomorrow’s problems, but it can compound today’s by draining the spiritual and emotional resources needed to tackle present difficulties.  …So don’t borrow trouble.  ‘Today’s trouble is enough for today’ (NRSV).  Things are bad enough as they are; don’t add to your present stress by anticipating future problems (Lam. 3.22-23).” (Chumbley, p. 132)</a:t>
            </a:r>
            <a:endParaRPr lang="en-US" sz="3200"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686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C81276C7-4BFD-4AC4-A16A-BE0824966871}" type="slidenum">
              <a:rPr lang="en-US" altLang="en-US"/>
              <a:pPr/>
              <a:t>23</a:t>
            </a:fld>
            <a:endParaRPr lang="en-US" altLang="en-US" dirty="0"/>
          </a:p>
        </p:txBody>
      </p:sp>
      <p:sp>
        <p:nvSpPr>
          <p:cNvPr id="101379" name="Text Box 3"/>
          <p:cNvSpPr txBox="1">
            <a:spLocks noChangeArrowheads="1"/>
          </p:cNvSpPr>
          <p:nvPr/>
        </p:nvSpPr>
        <p:spPr bwMode="auto">
          <a:xfrm>
            <a:off x="-11113" y="9525"/>
            <a:ext cx="3200401" cy="544513"/>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8138" indent="-338138">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r>
              <a:rPr lang="en-US" altLang="en-US" sz="2800" b="1">
                <a:latin typeface="Comic Sans MS" panose="030F0702030302020204" pitchFamily="66" charset="0"/>
                <a:cs typeface="Times New Roman" panose="02020603050405020304" pitchFamily="18" charset="0"/>
              </a:rPr>
              <a:t>Conclusion</a:t>
            </a:r>
          </a:p>
        </p:txBody>
      </p:sp>
      <p:sp>
        <p:nvSpPr>
          <p:cNvPr id="101405" name="Rectangle 29"/>
          <p:cNvSpPr>
            <a:spLocks noChangeArrowheads="1"/>
          </p:cNvSpPr>
          <p:nvPr/>
        </p:nvSpPr>
        <p:spPr bwMode="auto">
          <a:xfrm>
            <a:off x="3421220" y="-7492"/>
            <a:ext cx="552683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800" dirty="0">
                <a:solidFill>
                  <a:srgbClr val="00FF00"/>
                </a:solidFill>
                <a:latin typeface="Eras Bold ITC" panose="020B0907030504020204" pitchFamily="34" charset="0"/>
              </a:rPr>
              <a:t>Lord willing, we will continue our study on the Sermon on the Mount.</a:t>
            </a:r>
          </a:p>
        </p:txBody>
      </p:sp>
      <p:sp>
        <p:nvSpPr>
          <p:cNvPr id="101390" name="Text Box 14"/>
          <p:cNvSpPr txBox="1">
            <a:spLocks noChangeArrowheads="1"/>
          </p:cNvSpPr>
          <p:nvPr/>
        </p:nvSpPr>
        <p:spPr bwMode="auto">
          <a:xfrm>
            <a:off x="228600" y="167640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rgbClr val="FFFF00"/>
              </a:buClr>
              <a:buSzPct val="125000"/>
              <a:buFont typeface="Wingdings 2" panose="05020102010507070707" pitchFamily="18" charset="2"/>
              <a:buChar char="A"/>
            </a:pPr>
            <a:r>
              <a:rPr lang="en-US" altLang="en-US" sz="2800" b="1" dirty="0">
                <a:latin typeface="Gill Sans MT" panose="020B0502020104020203" pitchFamily="34" charset="0"/>
              </a:rPr>
              <a:t>Christ’s teaching here is a clear challenge for us to examine our level of devotion to God.</a:t>
            </a:r>
            <a:endParaRPr lang="en-US" altLang="en-US" sz="2800" b="1" dirty="0">
              <a:solidFill>
                <a:srgbClr val="00FF00"/>
              </a:solidFill>
              <a:latin typeface="Gill Sans MT" panose="020B0502020104020203" pitchFamily="34" charset="0"/>
            </a:endParaRPr>
          </a:p>
        </p:txBody>
      </p:sp>
      <p:sp>
        <p:nvSpPr>
          <p:cNvPr id="9" name="Rectangle: Rounded Corners 8"/>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2" name="Text Box 6"/>
          <p:cNvSpPr txBox="1">
            <a:spLocks noChangeArrowheads="1"/>
          </p:cNvSpPr>
          <p:nvPr/>
        </p:nvSpPr>
        <p:spPr bwMode="auto">
          <a:xfrm>
            <a:off x="228600" y="4837093"/>
            <a:ext cx="876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rgbClr val="FFFF00"/>
              </a:buClr>
              <a:buSzPct val="125000"/>
              <a:buFont typeface="Wingdings 2" panose="05020102010507070707" pitchFamily="18" charset="2"/>
              <a:buChar char="A"/>
            </a:pPr>
            <a:r>
              <a:rPr lang="en-US" altLang="en-US" sz="2800" b="1" dirty="0">
                <a:latin typeface="Gill Sans MT" panose="020B0502020104020203" pitchFamily="34" charset="0"/>
              </a:rPr>
              <a:t>“The one great thing we have to invest in life is our life.”  </a:t>
            </a:r>
            <a:r>
              <a:rPr lang="en-US" altLang="en-US" sz="2800" b="1" dirty="0">
                <a:solidFill>
                  <a:srgbClr val="00FFFF"/>
                </a:solidFill>
                <a:latin typeface="Gill Sans MT" panose="020B0502020104020203" pitchFamily="34" charset="0"/>
              </a:rPr>
              <a:t>Lk. 9:24-25</a:t>
            </a:r>
          </a:p>
        </p:txBody>
      </p:sp>
      <p:sp>
        <p:nvSpPr>
          <p:cNvPr id="13" name="Text Box 11">
            <a:extLst>
              <a:ext uri="{FF2B5EF4-FFF2-40B4-BE49-F238E27FC236}">
                <a16:creationId xmlns:a16="http://schemas.microsoft.com/office/drawing/2014/main" id="{86CE704C-1A7F-40A8-8263-A2BF45B1ACB0}"/>
              </a:ext>
            </a:extLst>
          </p:cNvPr>
          <p:cNvSpPr txBox="1">
            <a:spLocks noChangeArrowheads="1"/>
          </p:cNvSpPr>
          <p:nvPr/>
        </p:nvSpPr>
        <p:spPr bwMode="auto">
          <a:xfrm>
            <a:off x="533400" y="2784157"/>
            <a:ext cx="8382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71500" indent="-571500">
              <a:buClr>
                <a:schemeClr val="tx1"/>
              </a:buClr>
              <a:buSzPct val="130000"/>
              <a:buFont typeface="Wingdings 2" panose="05020102010507070707" pitchFamily="18" charset="2"/>
              <a:buChar char="E"/>
            </a:pPr>
            <a:r>
              <a:rPr lang="en-US" altLang="en-US" sz="2600" b="1" dirty="0">
                <a:solidFill>
                  <a:srgbClr val="00FF00"/>
                </a:solidFill>
                <a:latin typeface="Gill Sans MT" panose="020B0502020104020203" pitchFamily="34" charset="0"/>
              </a:rPr>
              <a:t>Where is my treasure? In heaven, or on earth?</a:t>
            </a:r>
            <a:endParaRPr lang="en-US" altLang="en-US" sz="2600" b="1" dirty="0">
              <a:latin typeface="Gill Sans MT" panose="020B0502020104020203" pitchFamily="34" charset="0"/>
            </a:endParaRPr>
          </a:p>
        </p:txBody>
      </p:sp>
      <p:sp>
        <p:nvSpPr>
          <p:cNvPr id="14" name="Text Box 11">
            <a:extLst>
              <a:ext uri="{FF2B5EF4-FFF2-40B4-BE49-F238E27FC236}">
                <a16:creationId xmlns:a16="http://schemas.microsoft.com/office/drawing/2014/main" id="{E9AD09DA-A349-4FAB-ABCB-6AD778DB7F98}"/>
              </a:ext>
            </a:extLst>
          </p:cNvPr>
          <p:cNvSpPr txBox="1">
            <a:spLocks noChangeArrowheads="1"/>
          </p:cNvSpPr>
          <p:nvPr/>
        </p:nvSpPr>
        <p:spPr bwMode="auto">
          <a:xfrm>
            <a:off x="533400" y="3469957"/>
            <a:ext cx="8382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71500" indent="-571500">
              <a:buClr>
                <a:schemeClr val="tx1"/>
              </a:buClr>
              <a:buSzPct val="130000"/>
              <a:buFont typeface="Wingdings 2" panose="05020102010507070707" pitchFamily="18" charset="2"/>
              <a:buChar char="E"/>
            </a:pPr>
            <a:r>
              <a:rPr lang="en-US" altLang="en-US" sz="2600" b="1" dirty="0">
                <a:solidFill>
                  <a:srgbClr val="00FF00"/>
                </a:solidFill>
                <a:latin typeface="Gill Sans MT" panose="020B0502020104020203" pitchFamily="34" charset="0"/>
              </a:rPr>
              <a:t>Is my life consistent with my claim?</a:t>
            </a:r>
            <a:endParaRPr lang="en-US" altLang="en-US" sz="2600" b="1" dirty="0">
              <a:latin typeface="Gill Sans MT" panose="020B0502020104020203" pitchFamily="34" charset="0"/>
            </a:endParaRPr>
          </a:p>
        </p:txBody>
      </p:sp>
      <p:sp>
        <p:nvSpPr>
          <p:cNvPr id="15" name="Text Box 11">
            <a:extLst>
              <a:ext uri="{FF2B5EF4-FFF2-40B4-BE49-F238E27FC236}">
                <a16:creationId xmlns:a16="http://schemas.microsoft.com/office/drawing/2014/main" id="{62DE1E01-4A1A-4268-B7FC-AD69DD01C4C6}"/>
              </a:ext>
            </a:extLst>
          </p:cNvPr>
          <p:cNvSpPr txBox="1">
            <a:spLocks noChangeArrowheads="1"/>
          </p:cNvSpPr>
          <p:nvPr/>
        </p:nvSpPr>
        <p:spPr bwMode="auto">
          <a:xfrm>
            <a:off x="533400" y="4114800"/>
            <a:ext cx="8382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71500" indent="-571500">
              <a:buClr>
                <a:schemeClr val="tx1"/>
              </a:buClr>
              <a:buSzPct val="130000"/>
              <a:buFont typeface="Wingdings 2" panose="05020102010507070707" pitchFamily="18" charset="2"/>
              <a:buChar char="E"/>
            </a:pPr>
            <a:r>
              <a:rPr lang="en-US" altLang="en-US" sz="2600" b="1" dirty="0">
                <a:solidFill>
                  <a:srgbClr val="00FF00"/>
                </a:solidFill>
                <a:latin typeface="Gill Sans MT" panose="020B0502020104020203" pitchFamily="34" charset="0"/>
              </a:rPr>
              <a:t>I may fool you, but I will never fool God:  </a:t>
            </a:r>
            <a:r>
              <a:rPr lang="en-US" altLang="en-US" sz="2600" b="1" dirty="0">
                <a:solidFill>
                  <a:srgbClr val="00FFFF"/>
                </a:solidFill>
                <a:latin typeface="Gill Sans MT" panose="020B0502020104020203" pitchFamily="34" charset="0"/>
              </a:rPr>
              <a:t>Gal. 6:7</a:t>
            </a:r>
          </a:p>
        </p:txBody>
      </p:sp>
      <p:sp>
        <p:nvSpPr>
          <p:cNvPr id="16" name="Rectangle: Rounded Corners 15">
            <a:extLst>
              <a:ext uri="{FF2B5EF4-FFF2-40B4-BE49-F238E27FC236}">
                <a16:creationId xmlns:a16="http://schemas.microsoft.com/office/drawing/2014/main" id="{876D122F-85E0-422F-9F8C-39DF29F8484B}"/>
              </a:ext>
            </a:extLst>
          </p:cNvPr>
          <p:cNvSpPr/>
          <p:nvPr/>
        </p:nvSpPr>
        <p:spPr bwMode="auto">
          <a:xfrm>
            <a:off x="195660" y="914400"/>
            <a:ext cx="8769872" cy="5488125"/>
          </a:xfrm>
          <a:prstGeom prst="roundRect">
            <a:avLst/>
          </a:prstGeom>
          <a:solidFill>
            <a:schemeClr val="accent1"/>
          </a:solid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500" b="1" dirty="0">
                <a:solidFill>
                  <a:srgbClr val="FFFF00"/>
                </a:solidFill>
                <a:latin typeface="Corbel" panose="020B0503020204020204" pitchFamily="34" charset="0"/>
                <a:cs typeface="Arial" panose="020B0604020202020204" pitchFamily="34" charset="0"/>
              </a:rPr>
              <a:t>What is your investment in life?</a:t>
            </a:r>
            <a:endParaRPr kumimoji="0" lang="en-US" sz="13800" b="1" i="1" u="none" strike="noStrike" cap="none" normalizeH="0" baseline="0" dirty="0">
              <a:ln>
                <a:noFill/>
              </a:ln>
              <a:solidFill>
                <a:srgbClr val="FFFF00"/>
              </a:solidFill>
              <a:effectLst/>
              <a:latin typeface="Corbel" panose="020B050302020402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1405"/>
                                        </p:tgtEl>
                                        <p:attrNameLst>
                                          <p:attrName>style.visibility</p:attrName>
                                        </p:attrNameLst>
                                      </p:cBhvr>
                                      <p:to>
                                        <p:strVal val="visible"/>
                                      </p:to>
                                    </p:set>
                                    <p:anim calcmode="lin" valueType="num">
                                      <p:cBhvr>
                                        <p:cTn id="7" dur="500" fill="hold"/>
                                        <p:tgtEl>
                                          <p:spTgt spid="101405"/>
                                        </p:tgtEl>
                                        <p:attrNameLst>
                                          <p:attrName>ppt_w</p:attrName>
                                        </p:attrNameLst>
                                      </p:cBhvr>
                                      <p:tavLst>
                                        <p:tav tm="0">
                                          <p:val>
                                            <p:strVal val="#ppt_w+.3"/>
                                          </p:val>
                                        </p:tav>
                                        <p:tav tm="100000">
                                          <p:val>
                                            <p:strVal val="#ppt_w"/>
                                          </p:val>
                                        </p:tav>
                                      </p:tavLst>
                                    </p:anim>
                                    <p:anim calcmode="lin" valueType="num">
                                      <p:cBhvr>
                                        <p:cTn id="8" dur="500" fill="hold"/>
                                        <p:tgtEl>
                                          <p:spTgt spid="101405"/>
                                        </p:tgtEl>
                                        <p:attrNameLst>
                                          <p:attrName>ppt_h</p:attrName>
                                        </p:attrNameLst>
                                      </p:cBhvr>
                                      <p:tavLst>
                                        <p:tav tm="0">
                                          <p:val>
                                            <p:strVal val="#ppt_h"/>
                                          </p:val>
                                        </p:tav>
                                        <p:tav tm="100000">
                                          <p:val>
                                            <p:strVal val="#ppt_h"/>
                                          </p:val>
                                        </p:tav>
                                      </p:tavLst>
                                    </p:anim>
                                    <p:animEffect transition="in" filter="fade">
                                      <p:cBhvr>
                                        <p:cTn id="9" dur="500"/>
                                        <p:tgtEl>
                                          <p:spTgt spid="101405"/>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Scale>
                                      <p:cBhvr>
                                        <p:cTn id="1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9"/>
                                        </p:tgtEl>
                                        <p:attrNameLst>
                                          <p:attrName>ppt_x</p:attrName>
                                          <p:attrName>ppt_y</p:attrName>
                                        </p:attrNameLst>
                                      </p:cBhvr>
                                    </p:animMotion>
                                    <p:animEffect transition="in" filter="fade">
                                      <p:cBhvr>
                                        <p:cTn id="15" dur="10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1390"/>
                                        </p:tgtEl>
                                        <p:attrNameLst>
                                          <p:attrName>style.visibility</p:attrName>
                                        </p:attrNameLst>
                                      </p:cBhvr>
                                      <p:to>
                                        <p:strVal val="visible"/>
                                      </p:to>
                                    </p:set>
                                    <p:animEffect transition="in" filter="wipe(left)">
                                      <p:cBhvr>
                                        <p:cTn id="19" dur="500"/>
                                        <p:tgtEl>
                                          <p:spTgt spid="10139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ipe(left)">
                                      <p:cBhvr>
                                        <p:cTn id="36" dur="500"/>
                                        <p:tgtEl>
                                          <p:spTgt spid="1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05" grpId="0"/>
      <p:bldP spid="101390" grpId="0"/>
      <p:bldP spid="9" grpId="0" animBg="1"/>
      <p:bldP spid="13" grpId="0"/>
      <p:bldP spid="14" grpId="0"/>
      <p:bldP spid="1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155B3F97-638B-4AE6-A09A-995D5404A597}" type="slidenum">
              <a:rPr lang="en-US" altLang="en-US"/>
              <a:pPr/>
              <a:t>3</a:t>
            </a:fld>
            <a:endParaRPr lang="en-US" altLang="en-US" dirty="0"/>
          </a:p>
        </p:txBody>
      </p:sp>
      <p:sp>
        <p:nvSpPr>
          <p:cNvPr id="456708" name="Text Box 4"/>
          <p:cNvSpPr txBox="1">
            <a:spLocks noChangeArrowheads="1"/>
          </p:cNvSpPr>
          <p:nvPr/>
        </p:nvSpPr>
        <p:spPr bwMode="auto">
          <a:xfrm>
            <a:off x="207963" y="3079015"/>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b="1" dirty="0">
                <a:solidFill>
                  <a:srgbClr val="FFFF00"/>
                </a:solidFill>
                <a:latin typeface="Tahoma" panose="020B0604030504040204" pitchFamily="34" charset="0"/>
                <a:ea typeface="Tahoma" panose="020B0604030504040204" pitchFamily="34" charset="0"/>
                <a:cs typeface="Tahoma" panose="020B0604030504040204" pitchFamily="34" charset="0"/>
              </a:rPr>
              <a:t>Jesus gives us several concrete examples of the </a:t>
            </a:r>
            <a:r>
              <a:rPr lang="en-US" altLang="en-US" b="1" i="1" u="sng" dirty="0">
                <a:solidFill>
                  <a:srgbClr val="FFFF00"/>
                </a:solidFill>
                <a:latin typeface="Tahoma" panose="020B0604030504040204" pitchFamily="34" charset="0"/>
                <a:ea typeface="Tahoma" panose="020B0604030504040204" pitchFamily="34" charset="0"/>
                <a:cs typeface="Tahoma" panose="020B0604030504040204" pitchFamily="34" charset="0"/>
              </a:rPr>
              <a:t>superior</a:t>
            </a:r>
            <a:r>
              <a:rPr lang="en-US" altLang="en-US" b="1" dirty="0">
                <a:solidFill>
                  <a:srgbClr val="FFFF00"/>
                </a:solidFill>
                <a:latin typeface="Tahoma" panose="020B0604030504040204" pitchFamily="34" charset="0"/>
                <a:ea typeface="Tahoma" panose="020B0604030504040204" pitchFamily="34" charset="0"/>
                <a:cs typeface="Tahoma" panose="020B0604030504040204" pitchFamily="34" charset="0"/>
              </a:rPr>
              <a:t> righteousness </a:t>
            </a:r>
            <a:r>
              <a:rPr lang="en-US" altLang="en-US" b="1" u="sng" dirty="0">
                <a:solidFill>
                  <a:srgbClr val="FFFF00"/>
                </a:solidFill>
                <a:latin typeface="Tahoma" panose="020B0604030504040204" pitchFamily="34" charset="0"/>
                <a:ea typeface="Tahoma" panose="020B0604030504040204" pitchFamily="34" charset="0"/>
                <a:cs typeface="Tahoma" panose="020B0604030504040204" pitchFamily="34" charset="0"/>
              </a:rPr>
              <a:t>required</a:t>
            </a:r>
            <a:r>
              <a:rPr lang="en-US" altLang="en-US" b="1" dirty="0">
                <a:solidFill>
                  <a:srgbClr val="FFFF00"/>
                </a:solidFill>
                <a:latin typeface="Tahoma" panose="020B0604030504040204" pitchFamily="34" charset="0"/>
                <a:ea typeface="Tahoma" panose="020B0604030504040204" pitchFamily="34" charset="0"/>
                <a:cs typeface="Tahoma" panose="020B0604030504040204" pitchFamily="34" charset="0"/>
              </a:rPr>
              <a:t> in His kingdom.</a:t>
            </a:r>
          </a:p>
        </p:txBody>
      </p:sp>
      <p:sp>
        <p:nvSpPr>
          <p:cNvPr id="456713" name="Text Box 9"/>
          <p:cNvSpPr txBox="1">
            <a:spLocks noChangeArrowheads="1"/>
          </p:cNvSpPr>
          <p:nvPr/>
        </p:nvSpPr>
        <p:spPr bwMode="auto">
          <a:xfrm>
            <a:off x="1273175" y="533400"/>
            <a:ext cx="6564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Eras Bold ITC" panose="020B0907030504020204" pitchFamily="34" charset="0"/>
              </a:rPr>
              <a:t>Kingdom Righteousness </a:t>
            </a:r>
          </a:p>
        </p:txBody>
      </p:sp>
      <p:sp>
        <p:nvSpPr>
          <p:cNvPr id="456714" name="Text Box 10"/>
          <p:cNvSpPr txBox="1">
            <a:spLocks noChangeArrowheads="1"/>
          </p:cNvSpPr>
          <p:nvPr/>
        </p:nvSpPr>
        <p:spPr bwMode="auto">
          <a:xfrm>
            <a:off x="228600" y="4137143"/>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b="1" dirty="0">
                <a:solidFill>
                  <a:srgbClr val="FFFF00"/>
                </a:solidFill>
                <a:latin typeface="Tahoma" panose="020B0604030504040204" pitchFamily="34" charset="0"/>
                <a:ea typeface="Tahoma" panose="020B0604030504040204" pitchFamily="34" charset="0"/>
                <a:cs typeface="Tahoma" panose="020B0604030504040204" pitchFamily="34" charset="0"/>
              </a:rPr>
              <a:t>Jesus helps those with good and honest hearts </a:t>
            </a:r>
            <a:r>
              <a:rPr lang="en-US" altLang="en-US" b="1" dirty="0">
                <a:solidFill>
                  <a:srgbClr val="00FF00"/>
                </a:solidFill>
                <a:latin typeface="Tahoma" panose="020B0604030504040204" pitchFamily="34" charset="0"/>
                <a:ea typeface="Tahoma" panose="020B0604030504040204" pitchFamily="34" charset="0"/>
                <a:cs typeface="Tahoma" panose="020B0604030504040204" pitchFamily="34" charset="0"/>
              </a:rPr>
              <a:t>(i.e., Matt. 5:3-6)</a:t>
            </a:r>
            <a:r>
              <a:rPr lang="en-US" altLang="en-US" b="1" dirty="0">
                <a:solidFill>
                  <a:srgbClr val="FFFF00"/>
                </a:solidFill>
                <a:latin typeface="Tahoma" panose="020B0604030504040204" pitchFamily="34" charset="0"/>
                <a:ea typeface="Tahoma" panose="020B0604030504040204" pitchFamily="34" charset="0"/>
                <a:cs typeface="Tahoma" panose="020B0604030504040204" pitchFamily="34" charset="0"/>
              </a:rPr>
              <a:t> to see themselves as God sees them.</a:t>
            </a:r>
          </a:p>
        </p:txBody>
      </p:sp>
      <p:sp>
        <p:nvSpPr>
          <p:cNvPr id="456719" name="Text Box 15"/>
          <p:cNvSpPr txBox="1">
            <a:spLocks noChangeArrowheads="1"/>
          </p:cNvSpPr>
          <p:nvPr/>
        </p:nvSpPr>
        <p:spPr bwMode="auto">
          <a:xfrm>
            <a:off x="228600" y="5241190"/>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b="1" dirty="0">
                <a:solidFill>
                  <a:srgbClr val="FFFF00"/>
                </a:solidFill>
                <a:latin typeface="Tahoma" panose="020B0604030504040204" pitchFamily="34" charset="0"/>
                <a:ea typeface="Tahoma" panose="020B0604030504040204" pitchFamily="34" charset="0"/>
                <a:cs typeface="Tahoma" panose="020B0604030504040204" pitchFamily="34" charset="0"/>
              </a:rPr>
              <a:t>Jesus gets to the “heart” of true righteousness for that is where it begins…the heart!  </a:t>
            </a:r>
            <a:r>
              <a:rPr lang="en-US" altLang="en-US" b="1" dirty="0">
                <a:solidFill>
                  <a:srgbClr val="00FF00"/>
                </a:solidFill>
                <a:latin typeface="Tahoma" panose="020B0604030504040204" pitchFamily="34" charset="0"/>
                <a:ea typeface="Tahoma" panose="020B0604030504040204" pitchFamily="34" charset="0"/>
                <a:cs typeface="Tahoma" panose="020B0604030504040204" pitchFamily="34" charset="0"/>
              </a:rPr>
              <a:t>Matt. 15:17-20</a:t>
            </a:r>
          </a:p>
        </p:txBody>
      </p:sp>
      <p:sp>
        <p:nvSpPr>
          <p:cNvPr id="456721" name="Text Box 17"/>
          <p:cNvSpPr txBox="1">
            <a:spLocks noChangeArrowheads="1"/>
          </p:cNvSpPr>
          <p:nvPr/>
        </p:nvSpPr>
        <p:spPr bwMode="auto">
          <a:xfrm>
            <a:off x="152400" y="1395412"/>
            <a:ext cx="883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dirty="0">
                <a:solidFill>
                  <a:srgbClr val="FFFF00"/>
                </a:solidFill>
                <a:effectLst>
                  <a:outerShdw blurRad="38100" dist="38100" dir="2700000" algn="tl">
                    <a:srgbClr val="000000"/>
                  </a:outerShdw>
                </a:effectLst>
                <a:latin typeface="Eras Bold ITC" panose="020B0907030504020204" pitchFamily="34" charset="0"/>
              </a:rPr>
              <a:t>Matt. 5:20:</a:t>
            </a:r>
            <a:r>
              <a:rPr lang="en-US" altLang="en-US" dirty="0">
                <a:effectLst>
                  <a:outerShdw blurRad="38100" dist="38100" dir="2700000" algn="tl">
                    <a:srgbClr val="000000"/>
                  </a:outerShdw>
                </a:effectLst>
                <a:latin typeface="Eras Bold ITC" panose="020B0907030504020204" pitchFamily="34" charset="0"/>
              </a:rPr>
              <a:t>  </a:t>
            </a:r>
            <a:r>
              <a:rPr lang="en-US" altLang="en-US" dirty="0">
                <a:solidFill>
                  <a:srgbClr val="00FFFF"/>
                </a:solidFill>
                <a:effectLst>
                  <a:outerShdw blurRad="38100" dist="38100" dir="2700000" algn="tl">
                    <a:srgbClr val="000000"/>
                  </a:outerShdw>
                </a:effectLst>
                <a:latin typeface="Eras Bold ITC" panose="020B0907030504020204" pitchFamily="34" charset="0"/>
              </a:rPr>
              <a:t>For I say to you, that unless your righteous-ness exceeds the righteousness of the scribes and Pharisees, you will by no means enter the kingdom of heaven.</a:t>
            </a:r>
          </a:p>
        </p:txBody>
      </p:sp>
      <p:sp>
        <p:nvSpPr>
          <p:cNvPr id="9" name="Text Box 24"/>
          <p:cNvSpPr txBox="1">
            <a:spLocks noChangeArrowheads="1"/>
          </p:cNvSpPr>
          <p:nvPr/>
        </p:nvSpPr>
        <p:spPr bwMode="auto">
          <a:xfrm>
            <a:off x="-33338" y="-12700"/>
            <a:ext cx="2852738" cy="482600"/>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r>
              <a:rPr lang="en-US" altLang="en-US" b="1" dirty="0">
                <a:latin typeface="Comic Sans MS" panose="030F0702030302020204" pitchFamily="66" charset="0"/>
                <a:cs typeface="Times New Roman" panose="02020603050405020304" pitchFamily="18" charset="0"/>
              </a:rPr>
              <a:t>Introduction</a:t>
            </a:r>
          </a:p>
        </p:txBody>
      </p:sp>
      <p:sp>
        <p:nvSpPr>
          <p:cNvPr id="10" name="Rectangle: Rounded Corners 9"/>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6713"/>
                                        </p:tgtEl>
                                        <p:attrNameLst>
                                          <p:attrName>style.visibility</p:attrName>
                                        </p:attrNameLst>
                                      </p:cBhvr>
                                      <p:to>
                                        <p:strVal val="visible"/>
                                      </p:to>
                                    </p:set>
                                    <p:animEffect transition="in" filter="dissolve">
                                      <p:cBhvr>
                                        <p:cTn id="7" dur="500"/>
                                        <p:tgtEl>
                                          <p:spTgt spid="45671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56721"/>
                                        </p:tgtEl>
                                        <p:attrNameLst>
                                          <p:attrName>style.visibility</p:attrName>
                                        </p:attrNameLst>
                                      </p:cBhvr>
                                      <p:to>
                                        <p:strVal val="visible"/>
                                      </p:to>
                                    </p:set>
                                    <p:animEffect transition="in" filter="checkerboard(across)">
                                      <p:cBhvr>
                                        <p:cTn id="11" dur="500"/>
                                        <p:tgtEl>
                                          <p:spTgt spid="4567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6708"/>
                                        </p:tgtEl>
                                        <p:attrNameLst>
                                          <p:attrName>style.visibility</p:attrName>
                                        </p:attrNameLst>
                                      </p:cBhvr>
                                      <p:to>
                                        <p:strVal val="visible"/>
                                      </p:to>
                                    </p:set>
                                    <p:animEffect transition="in" filter="wipe(left)">
                                      <p:cBhvr>
                                        <p:cTn id="15" dur="500"/>
                                        <p:tgtEl>
                                          <p:spTgt spid="45670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56714"/>
                                        </p:tgtEl>
                                        <p:attrNameLst>
                                          <p:attrName>style.visibility</p:attrName>
                                        </p:attrNameLst>
                                      </p:cBhvr>
                                      <p:to>
                                        <p:strVal val="visible"/>
                                      </p:to>
                                    </p:set>
                                    <p:animEffect transition="in" filter="wipe(left)">
                                      <p:cBhvr>
                                        <p:cTn id="19" dur="500"/>
                                        <p:tgtEl>
                                          <p:spTgt spid="4567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6719"/>
                                        </p:tgtEl>
                                        <p:attrNameLst>
                                          <p:attrName>style.visibility</p:attrName>
                                        </p:attrNameLst>
                                      </p:cBhvr>
                                      <p:to>
                                        <p:strVal val="visible"/>
                                      </p:to>
                                    </p:set>
                                    <p:animEffect transition="in" filter="wipe(left)">
                                      <p:cBhvr>
                                        <p:cTn id="23" dur="500"/>
                                        <p:tgtEl>
                                          <p:spTgt spid="456719"/>
                                        </p:tgtEl>
                                      </p:cBhvr>
                                    </p:animEffect>
                                  </p:childTnLst>
                                </p:cTn>
                              </p:par>
                            </p:childTnLst>
                          </p:cTn>
                        </p:par>
                        <p:par>
                          <p:cTn id="24" fill="hold">
                            <p:stCondLst>
                              <p:cond delay="2500"/>
                            </p:stCondLst>
                            <p:childTnLst>
                              <p:par>
                                <p:cTn id="25" presetID="5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Scale>
                                      <p:cBhvr>
                                        <p:cTn id="2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
                                        </p:tgtEl>
                                        <p:attrNameLst>
                                          <p:attrName>ppt_x</p:attrName>
                                          <p:attrName>ppt_y</p:attrName>
                                        </p:attrNameLst>
                                      </p:cBhvr>
                                    </p:animMotion>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8" grpId="0"/>
      <p:bldP spid="456713" grpId="0"/>
      <p:bldP spid="456714" grpId="0"/>
      <p:bldP spid="456719" grpId="0"/>
      <p:bldP spid="456721"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46995D19-6DB6-461F-A429-03D302029A4C}" type="slidenum">
              <a:rPr lang="en-US" altLang="en-US"/>
              <a:pPr/>
              <a:t>4</a:t>
            </a:fld>
            <a:endParaRPr lang="en-US" altLang="en-US" dirty="0"/>
          </a:p>
        </p:txBody>
      </p:sp>
      <p:sp>
        <p:nvSpPr>
          <p:cNvPr id="460803" name="Text Box 3"/>
          <p:cNvSpPr txBox="1">
            <a:spLocks noChangeArrowheads="1"/>
          </p:cNvSpPr>
          <p:nvPr/>
        </p:nvSpPr>
        <p:spPr bwMode="auto">
          <a:xfrm>
            <a:off x="-33338" y="-12700"/>
            <a:ext cx="2852738" cy="482600"/>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r>
              <a:rPr lang="en-US" altLang="en-US" b="1" dirty="0">
                <a:latin typeface="Comic Sans MS" panose="030F0702030302020204" pitchFamily="66" charset="0"/>
                <a:cs typeface="Times New Roman" panose="02020603050405020304" pitchFamily="18" charset="0"/>
              </a:rPr>
              <a:t>Introduction</a:t>
            </a:r>
          </a:p>
        </p:txBody>
      </p:sp>
      <p:sp>
        <p:nvSpPr>
          <p:cNvPr id="460815" name="Rectangle 15"/>
          <p:cNvSpPr>
            <a:spLocks noChangeArrowheads="1"/>
          </p:cNvSpPr>
          <p:nvPr/>
        </p:nvSpPr>
        <p:spPr bwMode="auto">
          <a:xfrm>
            <a:off x="152401" y="936248"/>
            <a:ext cx="8839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571500" indent="-571500">
              <a:buClr>
                <a:srgbClr val="FFFF00"/>
              </a:buClr>
              <a:buSzPct val="125000"/>
              <a:buFont typeface="Wingdings 2" panose="05020102010507070707" pitchFamily="18" charset="2"/>
              <a:buChar char="u"/>
            </a:pPr>
            <a:r>
              <a:rPr lang="en-US" altLang="en-US" sz="2600" dirty="0">
                <a:latin typeface="Eras Bold ITC" panose="020B0907030504020204" pitchFamily="34" charset="0"/>
              </a:rPr>
              <a:t>Charitable deeds done to glorify God and not ourselves </a:t>
            </a:r>
            <a:r>
              <a:rPr lang="en-US" altLang="en-US" sz="2600" dirty="0">
                <a:solidFill>
                  <a:srgbClr val="00FF00"/>
                </a:solidFill>
                <a:latin typeface="Eras Bold ITC" panose="020B0907030504020204" pitchFamily="34" charset="0"/>
              </a:rPr>
              <a:t>(vv. 1-4) </a:t>
            </a:r>
          </a:p>
        </p:txBody>
      </p:sp>
      <p:sp>
        <p:nvSpPr>
          <p:cNvPr id="460817" name="Rectangle 17"/>
          <p:cNvSpPr>
            <a:spLocks noChangeArrowheads="1"/>
          </p:cNvSpPr>
          <p:nvPr/>
        </p:nvSpPr>
        <p:spPr bwMode="auto">
          <a:xfrm>
            <a:off x="104353" y="2155448"/>
            <a:ext cx="881104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571500" indent="-571500">
              <a:buClr>
                <a:srgbClr val="FFFF00"/>
              </a:buClr>
              <a:buSzPct val="125000"/>
              <a:buFont typeface="Wingdings 2" panose="05020102010507070707" pitchFamily="18" charset="2"/>
              <a:buChar char=""/>
            </a:pPr>
            <a:r>
              <a:rPr lang="en-US" altLang="en-US" sz="2600" dirty="0">
                <a:latin typeface="Eras Bold ITC" panose="020B0907030504020204" pitchFamily="34" charset="0"/>
              </a:rPr>
              <a:t>Proper attitude in prayer; not to be seen of men; not to draw attention to ourselves </a:t>
            </a:r>
            <a:r>
              <a:rPr lang="en-US" altLang="en-US" sz="2600" dirty="0">
                <a:solidFill>
                  <a:srgbClr val="00FF00"/>
                </a:solidFill>
                <a:latin typeface="Eras Bold ITC" panose="020B0907030504020204" pitchFamily="34" charset="0"/>
              </a:rPr>
              <a:t>(vv. 5-8) </a:t>
            </a:r>
          </a:p>
        </p:txBody>
      </p:sp>
      <p:sp>
        <p:nvSpPr>
          <p:cNvPr id="9" name="Rectangle: Rounded Corners 8"/>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0" name="Text Box 9"/>
          <p:cNvSpPr txBox="1">
            <a:spLocks noChangeArrowheads="1"/>
          </p:cNvSpPr>
          <p:nvPr/>
        </p:nvSpPr>
        <p:spPr bwMode="auto">
          <a:xfrm>
            <a:off x="3048000" y="52387"/>
            <a:ext cx="63802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solidFill>
                  <a:srgbClr val="00FFFF"/>
                </a:solidFill>
                <a:latin typeface="Eras Bold ITC" panose="020B0907030504020204" pitchFamily="34" charset="0"/>
              </a:rPr>
              <a:t>Religious righteousness…</a:t>
            </a:r>
          </a:p>
        </p:txBody>
      </p:sp>
      <p:sp>
        <p:nvSpPr>
          <p:cNvPr id="11" name="Rectangle 18"/>
          <p:cNvSpPr>
            <a:spLocks noChangeArrowheads="1"/>
          </p:cNvSpPr>
          <p:nvPr/>
        </p:nvSpPr>
        <p:spPr bwMode="auto">
          <a:xfrm>
            <a:off x="124014" y="3317557"/>
            <a:ext cx="875793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571500" indent="-571500">
              <a:buClr>
                <a:srgbClr val="FFFF00"/>
              </a:buClr>
              <a:buSzPct val="125000"/>
              <a:buFont typeface="Wingdings 2" panose="05020102010507070707" pitchFamily="18" charset="2"/>
              <a:buChar char=""/>
            </a:pPr>
            <a:r>
              <a:rPr lang="en-US" altLang="en-US" sz="2600" dirty="0">
                <a:latin typeface="Eras Bold ITC" panose="020B0907030504020204" pitchFamily="34" charset="0"/>
              </a:rPr>
              <a:t>Jesus’ gives us a model prayer </a:t>
            </a:r>
            <a:r>
              <a:rPr lang="en-US" altLang="en-US" sz="2600" dirty="0">
                <a:solidFill>
                  <a:srgbClr val="00FF00"/>
                </a:solidFill>
                <a:latin typeface="Eras Bold ITC" panose="020B0907030504020204" pitchFamily="34" charset="0"/>
              </a:rPr>
              <a:t>(vv. 9-13) </a:t>
            </a:r>
          </a:p>
        </p:txBody>
      </p:sp>
      <p:sp>
        <p:nvSpPr>
          <p:cNvPr id="13" name="Rectangle 18">
            <a:extLst>
              <a:ext uri="{FF2B5EF4-FFF2-40B4-BE49-F238E27FC236}">
                <a16:creationId xmlns:a16="http://schemas.microsoft.com/office/drawing/2014/main" id="{AE1D91A1-A44E-414B-993B-F7E01B4013C0}"/>
              </a:ext>
            </a:extLst>
          </p:cNvPr>
          <p:cNvSpPr>
            <a:spLocks noChangeArrowheads="1"/>
          </p:cNvSpPr>
          <p:nvPr/>
        </p:nvSpPr>
        <p:spPr bwMode="auto">
          <a:xfrm>
            <a:off x="124014" y="3990947"/>
            <a:ext cx="90199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571500" indent="-571500">
              <a:buClr>
                <a:srgbClr val="FFFF00"/>
              </a:buClr>
              <a:buSzPct val="125000"/>
              <a:buFont typeface="Wingdings 2" panose="05020102010507070707" pitchFamily="18" charset="2"/>
              <a:buChar char=""/>
            </a:pPr>
            <a:r>
              <a:rPr lang="en-US" altLang="en-US" sz="2600" dirty="0">
                <a:latin typeface="Eras Bold ITC" panose="020B0907030504020204" pitchFamily="34" charset="0"/>
              </a:rPr>
              <a:t>He addresses our need to forgive others </a:t>
            </a:r>
            <a:r>
              <a:rPr lang="en-US" altLang="en-US" sz="2600" dirty="0">
                <a:solidFill>
                  <a:srgbClr val="00FF00"/>
                </a:solidFill>
                <a:latin typeface="Eras Bold ITC" panose="020B0907030504020204" pitchFamily="34" charset="0"/>
              </a:rPr>
              <a:t>(vv. 14-15) </a:t>
            </a:r>
          </a:p>
        </p:txBody>
      </p:sp>
      <p:sp>
        <p:nvSpPr>
          <p:cNvPr id="14" name="Rectangle 18">
            <a:extLst>
              <a:ext uri="{FF2B5EF4-FFF2-40B4-BE49-F238E27FC236}">
                <a16:creationId xmlns:a16="http://schemas.microsoft.com/office/drawing/2014/main" id="{95EB2A2A-91AF-45F4-99B5-BFEE154D6E05}"/>
              </a:ext>
            </a:extLst>
          </p:cNvPr>
          <p:cNvSpPr>
            <a:spLocks noChangeArrowheads="1"/>
          </p:cNvSpPr>
          <p:nvPr/>
        </p:nvSpPr>
        <p:spPr bwMode="auto">
          <a:xfrm>
            <a:off x="118946" y="5029200"/>
            <a:ext cx="902505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571500" indent="-571500">
              <a:buClr>
                <a:srgbClr val="FFFF00"/>
              </a:buClr>
              <a:buSzPct val="125000"/>
              <a:buFont typeface="Wingdings 2" panose="05020102010507070707" pitchFamily="18" charset="2"/>
              <a:buChar char=""/>
            </a:pPr>
            <a:r>
              <a:rPr lang="en-US" altLang="en-US" sz="2600" dirty="0">
                <a:latin typeface="Eras Bold ITC" panose="020B0907030504020204" pitchFamily="34" charset="0"/>
              </a:rPr>
              <a:t>Fasting not to be seen of men; not to draw </a:t>
            </a:r>
            <a:r>
              <a:rPr lang="en-US" altLang="en-US" sz="2600" dirty="0" err="1">
                <a:latin typeface="Eras Bold ITC" panose="020B0907030504020204" pitchFamily="34" charset="0"/>
              </a:rPr>
              <a:t>atten-tion</a:t>
            </a:r>
            <a:r>
              <a:rPr lang="en-US" altLang="en-US" sz="2600" dirty="0">
                <a:latin typeface="Eras Bold ITC" panose="020B0907030504020204" pitchFamily="34" charset="0"/>
              </a:rPr>
              <a:t> to ourselves </a:t>
            </a:r>
            <a:r>
              <a:rPr lang="en-US" altLang="en-US" sz="2600" dirty="0">
                <a:solidFill>
                  <a:srgbClr val="00FF00"/>
                </a:solidFill>
                <a:latin typeface="Eras Bold ITC" panose="020B0907030504020204" pitchFamily="34" charset="0"/>
              </a:rPr>
              <a:t>(vv. 16-18) </a:t>
            </a:r>
          </a:p>
        </p:txBody>
      </p:sp>
      <p:sp>
        <p:nvSpPr>
          <p:cNvPr id="15" name="Rectangle: Rounded Corners 14">
            <a:extLst>
              <a:ext uri="{FF2B5EF4-FFF2-40B4-BE49-F238E27FC236}">
                <a16:creationId xmlns:a16="http://schemas.microsoft.com/office/drawing/2014/main" id="{F221F4A3-32E7-47A6-A14C-197E4B40C32F}"/>
              </a:ext>
            </a:extLst>
          </p:cNvPr>
          <p:cNvSpPr/>
          <p:nvPr/>
        </p:nvSpPr>
        <p:spPr bwMode="auto">
          <a:xfrm>
            <a:off x="508000" y="762000"/>
            <a:ext cx="8077200" cy="5181600"/>
          </a:xfrm>
          <a:prstGeom prst="roundRect">
            <a:avLst/>
          </a:prstGeom>
          <a:solidFill>
            <a:schemeClr val="accent1"/>
          </a:solid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5400" b="1" dirty="0">
                <a:solidFill>
                  <a:srgbClr val="FFFF00"/>
                </a:solidFill>
                <a:latin typeface="Corbel" panose="020B0503020204020204" pitchFamily="34" charset="0"/>
                <a:cs typeface="Arial" panose="020B0604020202020204" pitchFamily="34" charset="0"/>
              </a:rPr>
              <a:t>Thr</a:t>
            </a:r>
            <a:r>
              <a:rPr kumimoji="0" lang="en-US" sz="5400" b="1" u="none" strike="noStrike" cap="none" normalizeH="0" baseline="0" dirty="0">
                <a:ln>
                  <a:noFill/>
                </a:ln>
                <a:solidFill>
                  <a:srgbClr val="FFFF00"/>
                </a:solidFill>
                <a:effectLst/>
                <a:latin typeface="Corbel" panose="020B0503020204020204" pitchFamily="34" charset="0"/>
                <a:cs typeface="Arial" panose="020B0604020202020204" pitchFamily="34" charset="0"/>
              </a:rPr>
              <a:t>eats to kingdom righteousness:</a:t>
            </a:r>
          </a:p>
          <a:p>
            <a:pPr marL="0" marR="0" indent="0" algn="ctr" defTabSz="914400" rtl="0" eaLnBrk="1" fontAlgn="base" latinLnBrk="0" hangingPunct="1">
              <a:lnSpc>
                <a:spcPct val="100000"/>
              </a:lnSpc>
              <a:spcBef>
                <a:spcPct val="0"/>
              </a:spcBef>
              <a:spcAft>
                <a:spcPct val="0"/>
              </a:spcAft>
              <a:buClrTx/>
              <a:buSzTx/>
              <a:buFontTx/>
              <a:buNone/>
              <a:tabLst/>
            </a:pPr>
            <a:endParaRPr lang="en-US" sz="2600" b="1" i="1" dirty="0">
              <a:latin typeface="Corbel" panose="020B0503020204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6600" b="1" i="1" dirty="0">
                <a:latin typeface="Corbel" panose="020B0503020204020204" pitchFamily="34" charset="0"/>
                <a:cs typeface="Arial" panose="020B0604020202020204" pitchFamily="34" charset="0"/>
              </a:rPr>
              <a:t>Materialism</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600" b="1" i="1" u="none" strike="noStrike" cap="none" normalizeH="0" baseline="0" dirty="0">
              <a:ln>
                <a:noFill/>
              </a:ln>
              <a:solidFill>
                <a:schemeClr val="tx1"/>
              </a:solidFill>
              <a:effectLst/>
              <a:latin typeface="Corbel" panose="020B0503020204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6600" b="1" i="1" dirty="0">
                <a:latin typeface="Corbel" panose="020B0503020204020204" pitchFamily="34" charset="0"/>
                <a:cs typeface="Arial" panose="020B0604020202020204" pitchFamily="34" charset="0"/>
              </a:rPr>
              <a:t>Trust</a:t>
            </a:r>
            <a:endParaRPr kumimoji="0" lang="en-US" sz="6600" b="1" i="1" u="none" strike="noStrike" cap="none" normalizeH="0" baseline="0" dirty="0">
              <a:ln>
                <a:noFill/>
              </a:ln>
              <a:solidFill>
                <a:schemeClr val="tx1"/>
              </a:solidFill>
              <a:effectLst/>
              <a:latin typeface="Corbel" panose="020B050302020402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60815"/>
                                        </p:tgtEl>
                                        <p:attrNameLst>
                                          <p:attrName>style.visibility</p:attrName>
                                        </p:attrNameLst>
                                      </p:cBhvr>
                                      <p:to>
                                        <p:strVal val="visible"/>
                                      </p:to>
                                    </p:set>
                                    <p:animEffect transition="in" filter="wipe(left)">
                                      <p:cBhvr>
                                        <p:cTn id="17" dur="500"/>
                                        <p:tgtEl>
                                          <p:spTgt spid="460815"/>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60817">
                                            <p:txEl>
                                              <p:pRg st="0" end="0"/>
                                            </p:txEl>
                                          </p:spTgt>
                                        </p:tgtEl>
                                        <p:attrNameLst>
                                          <p:attrName>style.visibility</p:attrName>
                                        </p:attrNameLst>
                                      </p:cBhvr>
                                      <p:to>
                                        <p:strVal val="visible"/>
                                      </p:to>
                                    </p:set>
                                    <p:animEffect transition="in" filter="wipe(left)">
                                      <p:cBhvr>
                                        <p:cTn id="21" dur="500"/>
                                        <p:tgtEl>
                                          <p:spTgt spid="460817">
                                            <p:txEl>
                                              <p:pRg st="0" end="0"/>
                                            </p:txEl>
                                          </p:spTgt>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5" grpId="0"/>
      <p:bldP spid="9" grpId="0" animBg="1"/>
      <p:bldP spid="10" grpId="0"/>
      <p:bldP spid="11" grpId="0"/>
      <p:bldP spid="13" grpId="0"/>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155B3F97-638B-4AE6-A09A-995D5404A597}" type="slidenum">
              <a:rPr lang="en-US" altLang="en-US"/>
              <a:pPr/>
              <a:t>5</a:t>
            </a:fld>
            <a:endParaRPr lang="en-US" altLang="en-US" dirty="0"/>
          </a:p>
        </p:txBody>
      </p:sp>
      <p:sp>
        <p:nvSpPr>
          <p:cNvPr id="456708" name="Text Box 4"/>
          <p:cNvSpPr txBox="1">
            <a:spLocks noChangeArrowheads="1"/>
          </p:cNvSpPr>
          <p:nvPr/>
        </p:nvSpPr>
        <p:spPr bwMode="auto">
          <a:xfrm>
            <a:off x="207963" y="3227943"/>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b="1" dirty="0">
                <a:solidFill>
                  <a:srgbClr val="FFFF00"/>
                </a:solidFill>
                <a:latin typeface="Tahoma" panose="020B0604030504040204" pitchFamily="34" charset="0"/>
                <a:ea typeface="Tahoma" panose="020B0604030504040204" pitchFamily="34" charset="0"/>
                <a:cs typeface="Tahoma" panose="020B0604030504040204" pitchFamily="34" charset="0"/>
              </a:rPr>
              <a:t>Kingdom righteousness should challenge us to the core of our being.</a:t>
            </a:r>
          </a:p>
        </p:txBody>
      </p:sp>
      <p:sp>
        <p:nvSpPr>
          <p:cNvPr id="456713" name="Text Box 9"/>
          <p:cNvSpPr txBox="1">
            <a:spLocks noChangeArrowheads="1"/>
          </p:cNvSpPr>
          <p:nvPr/>
        </p:nvSpPr>
        <p:spPr bwMode="auto">
          <a:xfrm>
            <a:off x="1273175" y="533400"/>
            <a:ext cx="6564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Eras Bold ITC" panose="020B0907030504020204" pitchFamily="34" charset="0"/>
              </a:rPr>
              <a:t>Kingdom Righteousness </a:t>
            </a:r>
          </a:p>
        </p:txBody>
      </p:sp>
      <p:sp>
        <p:nvSpPr>
          <p:cNvPr id="456714" name="Text Box 10"/>
          <p:cNvSpPr txBox="1">
            <a:spLocks noChangeArrowheads="1"/>
          </p:cNvSpPr>
          <p:nvPr/>
        </p:nvSpPr>
        <p:spPr bwMode="auto">
          <a:xfrm>
            <a:off x="228600" y="4438471"/>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b="1" dirty="0">
                <a:solidFill>
                  <a:srgbClr val="FFFF00"/>
                </a:solidFill>
                <a:latin typeface="Tahoma" panose="020B0604030504040204" pitchFamily="34" charset="0"/>
                <a:ea typeface="Tahoma" panose="020B0604030504040204" pitchFamily="34" charset="0"/>
                <a:cs typeface="Tahoma" panose="020B0604030504040204" pitchFamily="34" charset="0"/>
              </a:rPr>
              <a:t>Kingdom righteousness grows naturally out of the character traits required of all kingdom citizens; they are </a:t>
            </a:r>
            <a:r>
              <a:rPr lang="en-US" altLang="en-US" b="1" i="1" u="sng" dirty="0">
                <a:solidFill>
                  <a:srgbClr val="FFFF00"/>
                </a:solidFill>
                <a:latin typeface="Tahoma" panose="020B0604030504040204" pitchFamily="34" charset="0"/>
                <a:ea typeface="Tahoma" panose="020B0604030504040204" pitchFamily="34" charset="0"/>
                <a:cs typeface="Tahoma" panose="020B0604030504040204" pitchFamily="34" charset="0"/>
              </a:rPr>
              <a:t>absolute</a:t>
            </a:r>
            <a:r>
              <a:rPr lang="en-US" altLang="en-US" b="1" dirty="0">
                <a:solidFill>
                  <a:srgbClr val="FFFF00"/>
                </a:solidFill>
                <a:latin typeface="Tahoma" panose="020B0604030504040204" pitchFamily="34" charset="0"/>
                <a:ea typeface="Tahoma" panose="020B0604030504040204" pitchFamily="34" charset="0"/>
                <a:cs typeface="Tahoma" panose="020B0604030504040204" pitchFamily="34" charset="0"/>
              </a:rPr>
              <a:t> and </a:t>
            </a:r>
            <a:r>
              <a:rPr lang="en-US" altLang="en-US" b="1" i="1" u="sng" dirty="0">
                <a:solidFill>
                  <a:srgbClr val="FFFF00"/>
                </a:solidFill>
                <a:latin typeface="Tahoma" panose="020B0604030504040204" pitchFamily="34" charset="0"/>
                <a:ea typeface="Tahoma" panose="020B0604030504040204" pitchFamily="34" charset="0"/>
                <a:cs typeface="Tahoma" panose="020B0604030504040204" pitchFamily="34" charset="0"/>
              </a:rPr>
              <a:t>enduring</a:t>
            </a:r>
            <a:r>
              <a:rPr lang="en-US" altLang="en-US" b="1" dirty="0">
                <a:solidFill>
                  <a:srgbClr val="FFFF00"/>
                </a:solidFill>
                <a:latin typeface="Tahoma" panose="020B0604030504040204" pitchFamily="34" charset="0"/>
                <a:ea typeface="Tahoma" panose="020B0604030504040204" pitchFamily="34" charset="0"/>
                <a:cs typeface="Tahoma" panose="020B0604030504040204" pitchFamily="34" charset="0"/>
              </a:rPr>
              <a:t> requirements.</a:t>
            </a:r>
          </a:p>
        </p:txBody>
      </p:sp>
      <p:sp>
        <p:nvSpPr>
          <p:cNvPr id="456721" name="Text Box 17"/>
          <p:cNvSpPr txBox="1">
            <a:spLocks noChangeArrowheads="1"/>
          </p:cNvSpPr>
          <p:nvPr/>
        </p:nvSpPr>
        <p:spPr bwMode="auto">
          <a:xfrm>
            <a:off x="152400" y="1395412"/>
            <a:ext cx="883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dirty="0">
                <a:solidFill>
                  <a:srgbClr val="FFFF00"/>
                </a:solidFill>
                <a:effectLst>
                  <a:outerShdw blurRad="38100" dist="38100" dir="2700000" algn="tl">
                    <a:srgbClr val="000000"/>
                  </a:outerShdw>
                </a:effectLst>
                <a:latin typeface="Eras Bold ITC" panose="020B0907030504020204" pitchFamily="34" charset="0"/>
              </a:rPr>
              <a:t>Matt. 5:20:</a:t>
            </a:r>
            <a:r>
              <a:rPr lang="en-US" altLang="en-US" dirty="0">
                <a:effectLst>
                  <a:outerShdw blurRad="38100" dist="38100" dir="2700000" algn="tl">
                    <a:srgbClr val="000000"/>
                  </a:outerShdw>
                </a:effectLst>
                <a:latin typeface="Eras Bold ITC" panose="020B0907030504020204" pitchFamily="34" charset="0"/>
              </a:rPr>
              <a:t>  </a:t>
            </a:r>
            <a:r>
              <a:rPr lang="en-US" altLang="en-US" dirty="0">
                <a:solidFill>
                  <a:srgbClr val="00FFFF"/>
                </a:solidFill>
                <a:effectLst>
                  <a:outerShdw blurRad="38100" dist="38100" dir="2700000" algn="tl">
                    <a:srgbClr val="000000"/>
                  </a:outerShdw>
                </a:effectLst>
                <a:latin typeface="Eras Bold ITC" panose="020B0907030504020204" pitchFamily="34" charset="0"/>
              </a:rPr>
              <a:t>For I say to you, that unless your righteous-ness exceeds the righteousness of the scribes and Pharisees, you will by no means enter the kingdom of heaven.</a:t>
            </a:r>
          </a:p>
        </p:txBody>
      </p:sp>
      <p:sp>
        <p:nvSpPr>
          <p:cNvPr id="9" name="Text Box 24"/>
          <p:cNvSpPr txBox="1">
            <a:spLocks noChangeArrowheads="1"/>
          </p:cNvSpPr>
          <p:nvPr/>
        </p:nvSpPr>
        <p:spPr bwMode="auto">
          <a:xfrm>
            <a:off x="-33338" y="-12700"/>
            <a:ext cx="2852738" cy="482600"/>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r>
              <a:rPr lang="en-US" altLang="en-US" b="1" dirty="0">
                <a:latin typeface="Comic Sans MS" panose="030F0702030302020204" pitchFamily="66" charset="0"/>
                <a:cs typeface="Times New Roman" panose="02020603050405020304" pitchFamily="18" charset="0"/>
              </a:rPr>
              <a:t>Introduction</a:t>
            </a:r>
          </a:p>
        </p:txBody>
      </p:sp>
      <p:sp>
        <p:nvSpPr>
          <p:cNvPr id="10" name="Rectangle: Rounded Corners 9"/>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graphicFrame>
        <p:nvGraphicFramePr>
          <p:cNvPr id="3" name="Table 2">
            <a:extLst>
              <a:ext uri="{FF2B5EF4-FFF2-40B4-BE49-F238E27FC236}">
                <a16:creationId xmlns:a16="http://schemas.microsoft.com/office/drawing/2014/main" id="{595A493A-75AA-48DC-92BC-6D0462F7DD21}"/>
              </a:ext>
            </a:extLst>
          </p:cNvPr>
          <p:cNvGraphicFramePr>
            <a:graphicFrameLocks noGrp="1"/>
          </p:cNvGraphicFramePr>
          <p:nvPr>
            <p:extLst>
              <p:ext uri="{D42A27DB-BD31-4B8C-83A1-F6EECF244321}">
                <p14:modId xmlns:p14="http://schemas.microsoft.com/office/powerpoint/2010/main" val="2170195122"/>
              </p:ext>
            </p:extLst>
          </p:nvPr>
        </p:nvGraphicFramePr>
        <p:xfrm>
          <a:off x="138955" y="1447800"/>
          <a:ext cx="8852645" cy="4552950"/>
        </p:xfrm>
        <a:graphic>
          <a:graphicData uri="http://schemas.openxmlformats.org/drawingml/2006/table">
            <a:tbl>
              <a:tblPr firstRow="1" bandRow="1">
                <a:tableStyleId>{5C22544A-7EE6-4342-B048-85BDC9FD1C3A}</a:tableStyleId>
              </a:tblPr>
              <a:tblGrid>
                <a:gridCol w="4407645">
                  <a:extLst>
                    <a:ext uri="{9D8B030D-6E8A-4147-A177-3AD203B41FA5}">
                      <a16:colId xmlns:a16="http://schemas.microsoft.com/office/drawing/2014/main" val="2205455844"/>
                    </a:ext>
                  </a:extLst>
                </a:gridCol>
                <a:gridCol w="4445000">
                  <a:extLst>
                    <a:ext uri="{9D8B030D-6E8A-4147-A177-3AD203B41FA5}">
                      <a16:colId xmlns:a16="http://schemas.microsoft.com/office/drawing/2014/main" val="2846577137"/>
                    </a:ext>
                  </a:extLst>
                </a:gridCol>
              </a:tblGrid>
              <a:tr h="1060450">
                <a:tc>
                  <a:txBody>
                    <a:bodyPr/>
                    <a:lstStyle/>
                    <a:p>
                      <a:pPr algn="ctr"/>
                      <a:r>
                        <a:rPr lang="en-US" sz="2800" i="1" dirty="0">
                          <a:solidFill>
                            <a:schemeClr val="bg2"/>
                          </a:solidFill>
                        </a:rPr>
                        <a:t>“poor in spirit”</a:t>
                      </a:r>
                      <a:r>
                        <a:rPr lang="en-US" sz="2800" dirty="0">
                          <a:solidFill>
                            <a:schemeClr val="bg2"/>
                          </a:solidFill>
                        </a:rPr>
                        <a:t> </a:t>
                      </a:r>
                      <a:r>
                        <a:rPr lang="en-US" sz="2800" b="0" dirty="0">
                          <a:solidFill>
                            <a:schemeClr val="bg2"/>
                          </a:solidFill>
                        </a:rPr>
                        <a:t>(5:3)</a:t>
                      </a:r>
                    </a:p>
                  </a:txBody>
                  <a:tcPr anchor="ctr">
                    <a:solidFill>
                      <a:srgbClr val="E8EFFF"/>
                    </a:solidFill>
                  </a:tcPr>
                </a:tc>
                <a:tc>
                  <a:txBody>
                    <a:bodyPr/>
                    <a:lstStyle/>
                    <a:p>
                      <a:pPr algn="ctr"/>
                      <a:r>
                        <a:rPr lang="en-US" sz="2800" i="1" dirty="0">
                          <a:solidFill>
                            <a:schemeClr val="bg2"/>
                          </a:solidFill>
                        </a:rPr>
                        <a:t>“mourn”  </a:t>
                      </a:r>
                      <a:r>
                        <a:rPr lang="en-US" sz="2800" b="0" dirty="0">
                          <a:solidFill>
                            <a:schemeClr val="bg2"/>
                          </a:solidFill>
                        </a:rPr>
                        <a:t>(5:4)</a:t>
                      </a:r>
                    </a:p>
                  </a:txBody>
                  <a:tcPr anchor="ctr">
                    <a:solidFill>
                      <a:srgbClr val="E8EFFF"/>
                    </a:solidFill>
                  </a:tcPr>
                </a:tc>
                <a:extLst>
                  <a:ext uri="{0D108BD9-81ED-4DB2-BD59-A6C34878D82A}">
                    <a16:rowId xmlns:a16="http://schemas.microsoft.com/office/drawing/2014/main" val="2918458935"/>
                  </a:ext>
                </a:extLst>
              </a:tr>
              <a:tr h="1060450">
                <a:tc>
                  <a:txBody>
                    <a:bodyPr/>
                    <a:lstStyle/>
                    <a:p>
                      <a:pPr algn="ctr"/>
                      <a:r>
                        <a:rPr lang="en-US" sz="2800" b="1" i="1" dirty="0"/>
                        <a:t>“meek”</a:t>
                      </a:r>
                      <a:r>
                        <a:rPr lang="en-US" sz="2800" dirty="0"/>
                        <a:t>  (5:5)</a:t>
                      </a:r>
                    </a:p>
                  </a:txBody>
                  <a:tcPr anchor="ctr"/>
                </a:tc>
                <a:tc>
                  <a:txBody>
                    <a:bodyPr/>
                    <a:lstStyle/>
                    <a:p>
                      <a:pPr algn="ctr"/>
                      <a:r>
                        <a:rPr lang="en-US" sz="2800" b="1" i="1" dirty="0"/>
                        <a:t>“hunger and thirst for righteousness”  </a:t>
                      </a:r>
                      <a:r>
                        <a:rPr lang="en-US" sz="2800" dirty="0"/>
                        <a:t>(5:6)</a:t>
                      </a:r>
                    </a:p>
                  </a:txBody>
                  <a:tcPr anchor="ctr"/>
                </a:tc>
                <a:extLst>
                  <a:ext uri="{0D108BD9-81ED-4DB2-BD59-A6C34878D82A}">
                    <a16:rowId xmlns:a16="http://schemas.microsoft.com/office/drawing/2014/main" val="2534570773"/>
                  </a:ext>
                </a:extLst>
              </a:tr>
              <a:tr h="1060450">
                <a:tc>
                  <a:txBody>
                    <a:bodyPr/>
                    <a:lstStyle/>
                    <a:p>
                      <a:pPr algn="ctr"/>
                      <a:r>
                        <a:rPr lang="en-US" sz="2800" b="1" i="1" dirty="0"/>
                        <a:t>“merciful”  </a:t>
                      </a:r>
                      <a:r>
                        <a:rPr lang="en-US" sz="2800" dirty="0"/>
                        <a:t>(5:7)</a:t>
                      </a:r>
                    </a:p>
                  </a:txBody>
                  <a:tcPr anchor="ctr">
                    <a:solidFill>
                      <a:srgbClr val="E8EFFF"/>
                    </a:solidFill>
                  </a:tcPr>
                </a:tc>
                <a:tc>
                  <a:txBody>
                    <a:bodyPr/>
                    <a:lstStyle/>
                    <a:p>
                      <a:pPr algn="ctr"/>
                      <a:r>
                        <a:rPr lang="en-US" sz="2800" b="1" i="1" dirty="0"/>
                        <a:t>“pure in heart”  </a:t>
                      </a:r>
                      <a:r>
                        <a:rPr lang="en-US" sz="2800" dirty="0"/>
                        <a:t>(5:8)</a:t>
                      </a:r>
                    </a:p>
                  </a:txBody>
                  <a:tcPr anchor="ctr">
                    <a:solidFill>
                      <a:srgbClr val="E8EFFF"/>
                    </a:solidFill>
                  </a:tcPr>
                </a:tc>
                <a:extLst>
                  <a:ext uri="{0D108BD9-81ED-4DB2-BD59-A6C34878D82A}">
                    <a16:rowId xmlns:a16="http://schemas.microsoft.com/office/drawing/2014/main" val="2207110837"/>
                  </a:ext>
                </a:extLst>
              </a:tr>
              <a:tr h="1060450">
                <a:tc>
                  <a:txBody>
                    <a:bodyPr/>
                    <a:lstStyle/>
                    <a:p>
                      <a:pPr algn="ctr"/>
                      <a:r>
                        <a:rPr lang="en-US" sz="2800" b="1" i="1" dirty="0"/>
                        <a:t>“peacemakers”  </a:t>
                      </a:r>
                      <a:r>
                        <a:rPr lang="en-US" sz="2800" dirty="0"/>
                        <a:t>(5:9)</a:t>
                      </a:r>
                    </a:p>
                  </a:txBody>
                  <a:tcPr anchor="ctr"/>
                </a:tc>
                <a:tc>
                  <a:txBody>
                    <a:bodyPr/>
                    <a:lstStyle/>
                    <a:p>
                      <a:pPr algn="ctr"/>
                      <a:r>
                        <a:rPr lang="en-US" sz="2800" b="1" i="1" dirty="0"/>
                        <a:t>“persecuted for righteousness sake”  </a:t>
                      </a:r>
                      <a:r>
                        <a:rPr lang="en-US" sz="2800" dirty="0"/>
                        <a:t>(5:10)</a:t>
                      </a:r>
                    </a:p>
                  </a:txBody>
                  <a:tcPr anchor="ctr"/>
                </a:tc>
                <a:extLst>
                  <a:ext uri="{0D108BD9-81ED-4DB2-BD59-A6C34878D82A}">
                    <a16:rowId xmlns:a16="http://schemas.microsoft.com/office/drawing/2014/main" val="3956624658"/>
                  </a:ext>
                </a:extLst>
              </a:tr>
            </a:tbl>
          </a:graphicData>
        </a:graphic>
      </p:graphicFrame>
      <p:sp>
        <p:nvSpPr>
          <p:cNvPr id="11" name="Text Box 9">
            <a:extLst>
              <a:ext uri="{FF2B5EF4-FFF2-40B4-BE49-F238E27FC236}">
                <a16:creationId xmlns:a16="http://schemas.microsoft.com/office/drawing/2014/main" id="{308490BA-B72F-4F14-B45D-AEED8F524529}"/>
              </a:ext>
            </a:extLst>
          </p:cNvPr>
          <p:cNvSpPr txBox="1">
            <a:spLocks noChangeArrowheads="1"/>
          </p:cNvSpPr>
          <p:nvPr/>
        </p:nvSpPr>
        <p:spPr bwMode="auto">
          <a:xfrm>
            <a:off x="1275322" y="533400"/>
            <a:ext cx="6564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solidFill>
                  <a:srgbClr val="FF0000"/>
                </a:solidFill>
                <a:latin typeface="Eras Bold ITC" panose="020B0907030504020204" pitchFamily="34" charset="0"/>
              </a:rPr>
              <a:t>Kingdom Righteousness </a:t>
            </a:r>
          </a:p>
        </p:txBody>
      </p:sp>
    </p:spTree>
    <p:extLst>
      <p:ext uri="{BB962C8B-B14F-4D97-AF65-F5344CB8AC3E}">
        <p14:creationId xmlns:p14="http://schemas.microsoft.com/office/powerpoint/2010/main" val="211937896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56713"/>
                                        </p:tgtEl>
                                        <p:attrNameLst>
                                          <p:attrName>style.visibility</p:attrName>
                                        </p:attrNameLst>
                                      </p:cBhvr>
                                      <p:to>
                                        <p:strVal val="visible"/>
                                      </p:to>
                                    </p:set>
                                    <p:animEffect transition="in" filter="dissolve">
                                      <p:cBhvr>
                                        <p:cTn id="13" dur="500"/>
                                        <p:tgtEl>
                                          <p:spTgt spid="456713"/>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456721"/>
                                        </p:tgtEl>
                                        <p:attrNameLst>
                                          <p:attrName>style.visibility</p:attrName>
                                        </p:attrNameLst>
                                      </p:cBhvr>
                                      <p:to>
                                        <p:strVal val="visible"/>
                                      </p:to>
                                    </p:set>
                                    <p:animEffect transition="in" filter="checkerboard(across)">
                                      <p:cBhvr>
                                        <p:cTn id="17" dur="500"/>
                                        <p:tgtEl>
                                          <p:spTgt spid="45672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56708"/>
                                        </p:tgtEl>
                                        <p:attrNameLst>
                                          <p:attrName>style.visibility</p:attrName>
                                        </p:attrNameLst>
                                      </p:cBhvr>
                                      <p:to>
                                        <p:strVal val="visible"/>
                                      </p:to>
                                    </p:set>
                                    <p:animEffect transition="in" filter="wipe(left)">
                                      <p:cBhvr>
                                        <p:cTn id="21" dur="500"/>
                                        <p:tgtEl>
                                          <p:spTgt spid="456708"/>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56714"/>
                                        </p:tgtEl>
                                        <p:attrNameLst>
                                          <p:attrName>style.visibility</p:attrName>
                                        </p:attrNameLst>
                                      </p:cBhvr>
                                      <p:to>
                                        <p:strVal val="visible"/>
                                      </p:to>
                                    </p:set>
                                    <p:animEffect transition="in" filter="wipe(left)">
                                      <p:cBhvr>
                                        <p:cTn id="25" dur="500"/>
                                        <p:tgtEl>
                                          <p:spTgt spid="4567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456713"/>
                                        </p:tgtEl>
                                      </p:cBhvr>
                                    </p:animEffect>
                                    <p:set>
                                      <p:cBhvr>
                                        <p:cTn id="30" dur="1" fill="hold">
                                          <p:stCondLst>
                                            <p:cond delay="499"/>
                                          </p:stCondLst>
                                        </p:cTn>
                                        <p:tgtEl>
                                          <p:spTgt spid="456713"/>
                                        </p:tgtEl>
                                        <p:attrNameLst>
                                          <p:attrName>style.visibility</p:attrName>
                                        </p:attrNameLst>
                                      </p:cBhvr>
                                      <p:to>
                                        <p:strVal val="hidden"/>
                                      </p:to>
                                    </p:se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par>
                          <p:cTn id="35" fill="hold">
                            <p:stCondLst>
                              <p:cond delay="1000"/>
                            </p:stCondLst>
                            <p:childTnLst>
                              <p:par>
                                <p:cTn id="36" presetID="9"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dissolv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8" grpId="0"/>
      <p:bldP spid="456713" grpId="0"/>
      <p:bldP spid="456713" grpId="1"/>
      <p:bldP spid="456714" grpId="0"/>
      <p:bldP spid="456721"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350EBE03-7187-42D7-9C89-093D13FD6DEC}" type="slidenum">
              <a:rPr lang="en-US" altLang="en-US"/>
              <a:pPr/>
              <a:t>6</a:t>
            </a:fld>
            <a:endParaRPr lang="en-US" altLang="en-US" dirty="0"/>
          </a:p>
        </p:txBody>
      </p:sp>
      <p:sp>
        <p:nvSpPr>
          <p:cNvPr id="450567" name="WordArt 7"/>
          <p:cNvSpPr>
            <a:spLocks noChangeArrowheads="1" noChangeShapeType="1" noTextEdit="1"/>
          </p:cNvSpPr>
          <p:nvPr/>
        </p:nvSpPr>
        <p:spPr bwMode="auto">
          <a:xfrm>
            <a:off x="1981200" y="4876800"/>
            <a:ext cx="5181599" cy="923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b="1" kern="10" spc="720" dirty="0">
                <a:solidFill>
                  <a:srgbClr val="FFFF00"/>
                </a:solidFill>
                <a:effectLst>
                  <a:outerShdw dist="45791" dir="3378596" algn="ctr" rotWithShape="0">
                    <a:srgbClr val="4D4D4D"/>
                  </a:outerShdw>
                </a:effectLst>
                <a:latin typeface="Imprint MT Shadow" panose="04020605060303030202" pitchFamily="82" charset="0"/>
              </a:rPr>
              <a:t>Matthew 6:19-34</a:t>
            </a:r>
          </a:p>
        </p:txBody>
      </p:sp>
      <p:sp>
        <p:nvSpPr>
          <p:cNvPr id="450568" name="WordArt 8"/>
          <p:cNvSpPr>
            <a:spLocks noChangeArrowheads="1" noChangeShapeType="1" noTextEdit="1"/>
          </p:cNvSpPr>
          <p:nvPr/>
        </p:nvSpPr>
        <p:spPr bwMode="auto">
          <a:xfrm rot="-640055">
            <a:off x="787400" y="765461"/>
            <a:ext cx="7291387" cy="3543300"/>
          </a:xfrm>
          <a:prstGeom prst="rect">
            <a:avLst/>
          </a:prstGeom>
        </p:spPr>
        <p:txBody>
          <a:bodyPr wrap="none" fromWordArt="1">
            <a:prstTxWarp prst="textPlain">
              <a:avLst>
                <a:gd name="adj" fmla="val 46444"/>
              </a:avLst>
            </a:prstTxWarp>
          </a:bodyPr>
          <a:lstStyle/>
          <a:p>
            <a:pPr algn="ctr"/>
            <a:r>
              <a:rPr lang="en-US" sz="6600" i="1" kern="10" dirty="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Righteousness</a:t>
            </a:r>
          </a:p>
          <a:p>
            <a:pPr algn="ctr"/>
            <a:r>
              <a:rPr lang="en-US" sz="6600" i="1" kern="10" dirty="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of the</a:t>
            </a:r>
          </a:p>
          <a:p>
            <a:pPr algn="ctr"/>
            <a:r>
              <a:rPr lang="en-US" sz="6600" i="1" kern="10" dirty="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Kingdom</a:t>
            </a:r>
          </a:p>
        </p:txBody>
      </p:sp>
    </p:spTree>
    <p:extLst>
      <p:ext uri="{BB962C8B-B14F-4D97-AF65-F5344CB8AC3E}">
        <p14:creationId xmlns:p14="http://schemas.microsoft.com/office/powerpoint/2010/main" val="25304195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50568"/>
                                        </p:tgtEl>
                                        <p:attrNameLst>
                                          <p:attrName>style.visibility</p:attrName>
                                        </p:attrNameLst>
                                      </p:cBhvr>
                                      <p:to>
                                        <p:strVal val="visible"/>
                                      </p:to>
                                    </p:set>
                                    <p:animEffect transition="in" filter="fade">
                                      <p:cBhvr>
                                        <p:cTn id="7" dur="2000"/>
                                        <p:tgtEl>
                                          <p:spTgt spid="450568"/>
                                        </p:tgtEl>
                                      </p:cBhvr>
                                    </p:animEffect>
                                    <p:anim calcmode="lin" valueType="num">
                                      <p:cBhvr>
                                        <p:cTn id="8" dur="2000" fill="hold"/>
                                        <p:tgtEl>
                                          <p:spTgt spid="450568"/>
                                        </p:tgtEl>
                                        <p:attrNameLst>
                                          <p:attrName>style.rotation</p:attrName>
                                        </p:attrNameLst>
                                      </p:cBhvr>
                                      <p:tavLst>
                                        <p:tav tm="0">
                                          <p:val>
                                            <p:fltVal val="720"/>
                                          </p:val>
                                        </p:tav>
                                        <p:tav tm="100000">
                                          <p:val>
                                            <p:fltVal val="0"/>
                                          </p:val>
                                        </p:tav>
                                      </p:tavLst>
                                    </p:anim>
                                    <p:anim calcmode="lin" valueType="num">
                                      <p:cBhvr>
                                        <p:cTn id="9" dur="2000" fill="hold"/>
                                        <p:tgtEl>
                                          <p:spTgt spid="450568"/>
                                        </p:tgtEl>
                                        <p:attrNameLst>
                                          <p:attrName>ppt_h</p:attrName>
                                        </p:attrNameLst>
                                      </p:cBhvr>
                                      <p:tavLst>
                                        <p:tav tm="0">
                                          <p:val>
                                            <p:fltVal val="0"/>
                                          </p:val>
                                        </p:tav>
                                        <p:tav tm="100000">
                                          <p:val>
                                            <p:strVal val="#ppt_h"/>
                                          </p:val>
                                        </p:tav>
                                      </p:tavLst>
                                    </p:anim>
                                    <p:anim calcmode="lin" valueType="num">
                                      <p:cBhvr>
                                        <p:cTn id="10" dur="2000" fill="hold"/>
                                        <p:tgtEl>
                                          <p:spTgt spid="45056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50567"/>
                                        </p:tgtEl>
                                        <p:attrNameLst>
                                          <p:attrName>style.visibility</p:attrName>
                                        </p:attrNameLst>
                                      </p:cBhvr>
                                      <p:to>
                                        <p:strVal val="visible"/>
                                      </p:to>
                                    </p:set>
                                    <p:animEffect transition="in" filter="fade">
                                      <p:cBhvr>
                                        <p:cTn id="13" dur="2000"/>
                                        <p:tgtEl>
                                          <p:spTgt spid="450567"/>
                                        </p:tgtEl>
                                      </p:cBhvr>
                                    </p:animEffect>
                                    <p:anim calcmode="lin" valueType="num">
                                      <p:cBhvr>
                                        <p:cTn id="14" dur="2000" fill="hold"/>
                                        <p:tgtEl>
                                          <p:spTgt spid="450567"/>
                                        </p:tgtEl>
                                        <p:attrNameLst>
                                          <p:attrName>style.rotation</p:attrName>
                                        </p:attrNameLst>
                                      </p:cBhvr>
                                      <p:tavLst>
                                        <p:tav tm="0">
                                          <p:val>
                                            <p:fltVal val="720"/>
                                          </p:val>
                                        </p:tav>
                                        <p:tav tm="100000">
                                          <p:val>
                                            <p:fltVal val="0"/>
                                          </p:val>
                                        </p:tav>
                                      </p:tavLst>
                                    </p:anim>
                                    <p:anim calcmode="lin" valueType="num">
                                      <p:cBhvr>
                                        <p:cTn id="15" dur="2000" fill="hold"/>
                                        <p:tgtEl>
                                          <p:spTgt spid="450567"/>
                                        </p:tgtEl>
                                        <p:attrNameLst>
                                          <p:attrName>ppt_h</p:attrName>
                                        </p:attrNameLst>
                                      </p:cBhvr>
                                      <p:tavLst>
                                        <p:tav tm="0">
                                          <p:val>
                                            <p:fltVal val="0"/>
                                          </p:val>
                                        </p:tav>
                                        <p:tav tm="100000">
                                          <p:val>
                                            <p:strVal val="#ppt_h"/>
                                          </p:val>
                                        </p:tav>
                                      </p:tavLst>
                                    </p:anim>
                                    <p:anim calcmode="lin" valueType="num">
                                      <p:cBhvr>
                                        <p:cTn id="16" dur="2000" fill="hold"/>
                                        <p:tgtEl>
                                          <p:spTgt spid="45056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7" grpId="0"/>
      <p:bldP spid="4505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7</a:t>
            </a:fld>
            <a:endParaRPr lang="en-US" altLang="en-US" dirty="0"/>
          </a:p>
        </p:txBody>
      </p:sp>
      <p:sp>
        <p:nvSpPr>
          <p:cNvPr id="476163" name="Text Box 3"/>
          <p:cNvSpPr txBox="1">
            <a:spLocks noChangeArrowheads="1"/>
          </p:cNvSpPr>
          <p:nvPr/>
        </p:nvSpPr>
        <p:spPr bwMode="auto">
          <a:xfrm>
            <a:off x="11487" y="-3735"/>
            <a:ext cx="2395538"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9. Materialism</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6:19-24</a:t>
            </a:r>
          </a:p>
        </p:txBody>
      </p:sp>
      <p:sp>
        <p:nvSpPr>
          <p:cNvPr id="476165" name="Text Box 5"/>
          <p:cNvSpPr txBox="1">
            <a:spLocks noChangeArrowheads="1"/>
          </p:cNvSpPr>
          <p:nvPr/>
        </p:nvSpPr>
        <p:spPr bwMode="auto">
          <a:xfrm>
            <a:off x="107950" y="1143000"/>
            <a:ext cx="89360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Kingdom citizens are to be different than people of the world:</a:t>
            </a:r>
            <a:endParaRPr lang="en-US" altLang="en-US" sz="2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sp>
        <p:nvSpPr>
          <p:cNvPr id="476171" name="Text Box 11"/>
          <p:cNvSpPr txBox="1">
            <a:spLocks noChangeArrowheads="1"/>
          </p:cNvSpPr>
          <p:nvPr/>
        </p:nvSpPr>
        <p:spPr bwMode="auto">
          <a:xfrm>
            <a:off x="533400" y="2312313"/>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800" b="1" dirty="0">
                <a:solidFill>
                  <a:srgbClr val="00FF00"/>
                </a:solidFill>
                <a:latin typeface="Gill Sans MT" panose="020B0502020104020203" pitchFamily="34" charset="0"/>
              </a:rPr>
              <a:t>We are in the world, but not of the world:  </a:t>
            </a:r>
            <a:r>
              <a:rPr lang="en-US" altLang="en-US" sz="2800" b="1" dirty="0">
                <a:latin typeface="Gill Sans MT" panose="020B0502020104020203" pitchFamily="34" charset="0"/>
              </a:rPr>
              <a:t>Jn. 15:19; 17:14-15</a:t>
            </a:r>
          </a:p>
        </p:txBody>
      </p:sp>
      <p:sp>
        <p:nvSpPr>
          <p:cNvPr id="476185" name="Text Box 25"/>
          <p:cNvSpPr txBox="1">
            <a:spLocks noChangeArrowheads="1"/>
          </p:cNvSpPr>
          <p:nvPr/>
        </p:nvSpPr>
        <p:spPr bwMode="auto">
          <a:xfrm>
            <a:off x="533399" y="3465493"/>
            <a:ext cx="844187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800" b="1" dirty="0">
                <a:solidFill>
                  <a:srgbClr val="00FF00"/>
                </a:solidFill>
                <a:latin typeface="Gill Sans MT" panose="020B0502020104020203" pitchFamily="34" charset="0"/>
              </a:rPr>
              <a:t>We understand and appreciate the things of the world are temporary:  </a:t>
            </a:r>
            <a:r>
              <a:rPr lang="en-US" altLang="en-US" sz="2800" b="1" dirty="0">
                <a:latin typeface="Gill Sans MT" panose="020B0502020104020203" pitchFamily="34" charset="0"/>
              </a:rPr>
              <a:t>1 Jn. 2:15-17; 2 Pet. 3:10</a:t>
            </a:r>
          </a:p>
        </p:txBody>
      </p:sp>
      <p:sp>
        <p:nvSpPr>
          <p:cNvPr id="476187" name="Text Box 27"/>
          <p:cNvSpPr txBox="1">
            <a:spLocks noChangeArrowheads="1"/>
          </p:cNvSpPr>
          <p:nvPr/>
        </p:nvSpPr>
        <p:spPr bwMode="auto">
          <a:xfrm>
            <a:off x="119063" y="5051048"/>
            <a:ext cx="893603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But we still live in the flesh and in a society that puts a great deal of emphasis on material things.</a:t>
            </a: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pic>
        <p:nvPicPr>
          <p:cNvPr id="3" name="Picture 2" descr="A car parked in a parking lot&#10;&#10;Description generated with very high confidence">
            <a:extLst>
              <a:ext uri="{FF2B5EF4-FFF2-40B4-BE49-F238E27FC236}">
                <a16:creationId xmlns:a16="http://schemas.microsoft.com/office/drawing/2014/main" id="{465BF1C1-40BF-4C7F-A439-078C4C344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832210"/>
            <a:ext cx="9144000" cy="5143500"/>
          </a:xfrm>
          <a:prstGeom prst="rect">
            <a:avLst/>
          </a:prstGeom>
        </p:spPr>
      </p:pic>
      <p:pic>
        <p:nvPicPr>
          <p:cNvPr id="5" name="Picture 4" descr="A small plane sitting on a runway&#10;&#10;Description generated with very high confidence">
            <a:extLst>
              <a:ext uri="{FF2B5EF4-FFF2-40B4-BE49-F238E27FC236}">
                <a16:creationId xmlns:a16="http://schemas.microsoft.com/office/drawing/2014/main" id="{C5C66EDB-180F-4D3F-ACEB-0221B5CB5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 y="1091737"/>
            <a:ext cx="9144000" cy="5714032"/>
          </a:xfrm>
          <a:prstGeom prst="rect">
            <a:avLst/>
          </a:prstGeom>
        </p:spPr>
      </p:pic>
      <p:pic>
        <p:nvPicPr>
          <p:cNvPr id="7" name="Picture 6" descr="A plane flying in the air&#10;&#10;Description generated with high confidence">
            <a:extLst>
              <a:ext uri="{FF2B5EF4-FFF2-40B4-BE49-F238E27FC236}">
                <a16:creationId xmlns:a16="http://schemas.microsoft.com/office/drawing/2014/main" id="{D7220539-1786-41AE-A7CF-39541287D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 y="1222219"/>
            <a:ext cx="9144000" cy="51435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76171"/>
                                        </p:tgtEl>
                                        <p:attrNameLst>
                                          <p:attrName>style.visibility</p:attrName>
                                        </p:attrNameLst>
                                      </p:cBhvr>
                                      <p:to>
                                        <p:strVal val="visible"/>
                                      </p:to>
                                    </p:set>
                                    <p:animEffect transition="in" filter="wipe(left)">
                                      <p:cBhvr>
                                        <p:cTn id="21" dur="500"/>
                                        <p:tgtEl>
                                          <p:spTgt spid="476171"/>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76185"/>
                                        </p:tgtEl>
                                        <p:attrNameLst>
                                          <p:attrName>style.visibility</p:attrName>
                                        </p:attrNameLst>
                                      </p:cBhvr>
                                      <p:to>
                                        <p:strVal val="visible"/>
                                      </p:to>
                                    </p:set>
                                    <p:animEffect transition="in" filter="wipe(left)">
                                      <p:cBhvr>
                                        <p:cTn id="25" dur="500"/>
                                        <p:tgtEl>
                                          <p:spTgt spid="4761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76187"/>
                                        </p:tgtEl>
                                        <p:attrNameLst>
                                          <p:attrName>style.visibility</p:attrName>
                                        </p:attrNameLst>
                                      </p:cBhvr>
                                      <p:to>
                                        <p:strVal val="visible"/>
                                      </p:to>
                                    </p:set>
                                    <p:animEffect transition="in" filter="wipe(left)">
                                      <p:cBhvr>
                                        <p:cTn id="29" dur="500"/>
                                        <p:tgtEl>
                                          <p:spTgt spid="47618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ssolv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476171" grpId="0"/>
      <p:bldP spid="476185" grpId="0"/>
      <p:bldP spid="476187"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8</a:t>
            </a:fld>
            <a:endParaRPr lang="en-US" altLang="en-US" dirty="0"/>
          </a:p>
        </p:txBody>
      </p:sp>
      <p:sp>
        <p:nvSpPr>
          <p:cNvPr id="476163" name="Text Box 3"/>
          <p:cNvSpPr txBox="1">
            <a:spLocks noChangeArrowheads="1"/>
          </p:cNvSpPr>
          <p:nvPr/>
        </p:nvSpPr>
        <p:spPr bwMode="auto">
          <a:xfrm>
            <a:off x="-6443" y="8965"/>
            <a:ext cx="2395538"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9. Materialism</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6:19-24</a:t>
            </a:r>
          </a:p>
        </p:txBody>
      </p:sp>
      <p:sp>
        <p:nvSpPr>
          <p:cNvPr id="476165" name="Text Box 5"/>
          <p:cNvSpPr txBox="1">
            <a:spLocks noChangeArrowheads="1"/>
          </p:cNvSpPr>
          <p:nvPr/>
        </p:nvSpPr>
        <p:spPr bwMode="auto">
          <a:xfrm>
            <a:off x="107950" y="1088410"/>
            <a:ext cx="893603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That’s why Jesus says:  </a:t>
            </a:r>
            <a:r>
              <a:rPr lang="en-US" altLang="en-US" sz="2600" b="1" i="1" dirty="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en-US" sz="2600" b="1" i="1" dirty="0">
                <a:latin typeface="Tahoma" panose="020B0604030504040204" pitchFamily="34" charset="0"/>
                <a:ea typeface="Tahoma" panose="020B0604030504040204" pitchFamily="34" charset="0"/>
                <a:cs typeface="Tahoma" panose="020B0604030504040204" pitchFamily="34" charset="0"/>
              </a:rPr>
              <a:t>Do not lay up for yourselves treasures on earth, where moth and rust destroy and where thieves break in and steal; </a:t>
            </a:r>
            <a:r>
              <a:rPr lang="en-US" altLang="en-US" sz="2600" b="1" i="1" dirty="0">
                <a:solidFill>
                  <a:srgbClr val="00FFFF"/>
                </a:solidFill>
                <a:latin typeface="Tahoma" panose="020B0604030504040204" pitchFamily="34" charset="0"/>
                <a:ea typeface="Tahoma" panose="020B0604030504040204" pitchFamily="34" charset="0"/>
                <a:cs typeface="Tahoma" panose="020B0604030504040204" pitchFamily="34" charset="0"/>
              </a:rPr>
              <a:t>20</a:t>
            </a:r>
            <a:r>
              <a:rPr lang="en-US" altLang="en-US" sz="2600" b="1" i="1" dirty="0">
                <a:latin typeface="Tahoma" panose="020B0604030504040204" pitchFamily="34" charset="0"/>
                <a:ea typeface="Tahoma" panose="020B0604030504040204" pitchFamily="34" charset="0"/>
                <a:cs typeface="Tahoma" panose="020B0604030504040204" pitchFamily="34" charset="0"/>
              </a:rPr>
              <a:t> but lay up for yourselves treasures in heaven, where neither moth nor rust destroys and where thieves do not break in and steal.”</a:t>
            </a:r>
            <a:endParaRPr lang="en-US" altLang="en-US" sz="2600" b="1" dirty="0">
              <a:latin typeface="Tahoma" panose="020B0604030504040204" pitchFamily="34" charset="0"/>
              <a:ea typeface="Tahoma" panose="020B0604030504040204" pitchFamily="34" charset="0"/>
              <a:cs typeface="Tahoma" panose="020B0604030504040204" pitchFamily="34" charset="0"/>
            </a:endParaRPr>
          </a:p>
        </p:txBody>
      </p:sp>
      <p:sp>
        <p:nvSpPr>
          <p:cNvPr id="476187" name="Text Box 27"/>
          <p:cNvSpPr txBox="1">
            <a:spLocks noChangeArrowheads="1"/>
          </p:cNvSpPr>
          <p:nvPr/>
        </p:nvSpPr>
        <p:spPr bwMode="auto">
          <a:xfrm>
            <a:off x="119063" y="3657600"/>
            <a:ext cx="893603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We are eternal beings:  </a:t>
            </a:r>
            <a:r>
              <a:rPr lang="en-US" altLang="en-US" sz="2600" b="1" dirty="0">
                <a:solidFill>
                  <a:srgbClr val="00FFFF"/>
                </a:solidFill>
                <a:latin typeface="Tahoma" panose="020B0604030504040204" pitchFamily="34" charset="0"/>
                <a:ea typeface="Tahoma" panose="020B0604030504040204" pitchFamily="34" charset="0"/>
                <a:cs typeface="Tahoma" panose="020B0604030504040204" pitchFamily="34" charset="0"/>
              </a:rPr>
              <a:t>Eccl. 3:11</a:t>
            </a: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2" name="Text Box 27">
            <a:extLst>
              <a:ext uri="{FF2B5EF4-FFF2-40B4-BE49-F238E27FC236}">
                <a16:creationId xmlns:a16="http://schemas.microsoft.com/office/drawing/2014/main" id="{5DA1E7CB-E5FF-4B4D-B22D-77F343C7FA16}"/>
              </a:ext>
            </a:extLst>
          </p:cNvPr>
          <p:cNvSpPr txBox="1">
            <a:spLocks noChangeArrowheads="1"/>
          </p:cNvSpPr>
          <p:nvPr/>
        </p:nvSpPr>
        <p:spPr bwMode="auto">
          <a:xfrm>
            <a:off x="114300" y="4308157"/>
            <a:ext cx="893603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Material things are a major distraction:  </a:t>
            </a:r>
            <a:r>
              <a:rPr lang="en-US" altLang="en-US" sz="2600" b="1" dirty="0">
                <a:solidFill>
                  <a:srgbClr val="00FFFF"/>
                </a:solidFill>
                <a:latin typeface="Tahoma" panose="020B0604030504040204" pitchFamily="34" charset="0"/>
                <a:ea typeface="Tahoma" panose="020B0604030504040204" pitchFamily="34" charset="0"/>
                <a:cs typeface="Tahoma" panose="020B0604030504040204" pitchFamily="34" charset="0"/>
              </a:rPr>
              <a:t>6:21</a:t>
            </a:r>
          </a:p>
        </p:txBody>
      </p:sp>
      <p:sp>
        <p:nvSpPr>
          <p:cNvPr id="13" name="Text Box 27">
            <a:extLst>
              <a:ext uri="{FF2B5EF4-FFF2-40B4-BE49-F238E27FC236}">
                <a16:creationId xmlns:a16="http://schemas.microsoft.com/office/drawing/2014/main" id="{0D83D5A4-18F4-41C4-9DE4-BBFCFB6B8378}"/>
              </a:ext>
            </a:extLst>
          </p:cNvPr>
          <p:cNvSpPr txBox="1">
            <a:spLocks noChangeArrowheads="1"/>
          </p:cNvSpPr>
          <p:nvPr/>
        </p:nvSpPr>
        <p:spPr bwMode="auto">
          <a:xfrm>
            <a:off x="114300" y="4917757"/>
            <a:ext cx="893603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It’s foolish to tether our heart’s devotion to the things of the earth:  </a:t>
            </a:r>
            <a:r>
              <a:rPr lang="en-US" altLang="en-US" sz="2600" b="1" dirty="0">
                <a:solidFill>
                  <a:srgbClr val="00FFFF"/>
                </a:solidFill>
                <a:latin typeface="Tahoma" panose="020B0604030504040204" pitchFamily="34" charset="0"/>
                <a:ea typeface="Tahoma" panose="020B0604030504040204" pitchFamily="34" charset="0"/>
                <a:cs typeface="Tahoma" panose="020B0604030504040204" pitchFamily="34" charset="0"/>
              </a:rPr>
              <a:t>Lk. 12:15-21; Gen. 1:28ff; 1 Tim. 6:17-19; Eccl. 9:9</a:t>
            </a:r>
          </a:p>
        </p:txBody>
      </p:sp>
    </p:spTree>
    <p:extLst>
      <p:ext uri="{BB962C8B-B14F-4D97-AF65-F5344CB8AC3E}">
        <p14:creationId xmlns:p14="http://schemas.microsoft.com/office/powerpoint/2010/main" val="22874907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76187"/>
                                        </p:tgtEl>
                                        <p:attrNameLst>
                                          <p:attrName>style.visibility</p:attrName>
                                        </p:attrNameLst>
                                      </p:cBhvr>
                                      <p:to>
                                        <p:strVal val="visible"/>
                                      </p:to>
                                    </p:set>
                                    <p:animEffect transition="in" filter="wipe(left)">
                                      <p:cBhvr>
                                        <p:cTn id="21" dur="500"/>
                                        <p:tgtEl>
                                          <p:spTgt spid="476187"/>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476187" grpId="0"/>
      <p:bldP spid="11"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92DC2ED-4846-4B47-941B-D55D9D459A89}" type="slidenum">
              <a:rPr lang="en-US" altLang="en-US"/>
              <a:pPr/>
              <a:t>9</a:t>
            </a:fld>
            <a:endParaRPr lang="en-US" altLang="en-US" dirty="0"/>
          </a:p>
        </p:txBody>
      </p:sp>
      <p:sp>
        <p:nvSpPr>
          <p:cNvPr id="476163" name="Text Box 3"/>
          <p:cNvSpPr txBox="1">
            <a:spLocks noChangeArrowheads="1"/>
          </p:cNvSpPr>
          <p:nvPr/>
        </p:nvSpPr>
        <p:spPr bwMode="auto">
          <a:xfrm>
            <a:off x="-6443" y="5230"/>
            <a:ext cx="2395538" cy="461665"/>
          </a:xfrm>
          <a:prstGeom prst="rect">
            <a:avLst/>
          </a:prstGeom>
          <a:solidFill>
            <a:srgbClr val="33CCCC"/>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b="1" dirty="0">
                <a:latin typeface="Comic Sans MS" panose="030F0702030302020204" pitchFamily="66" charset="0"/>
                <a:cs typeface="Times New Roman" panose="02020603050405020304" pitchFamily="18" charset="0"/>
              </a:rPr>
              <a:t>9. Materialism</a:t>
            </a:r>
          </a:p>
        </p:txBody>
      </p:sp>
      <p:sp>
        <p:nvSpPr>
          <p:cNvPr id="476164" name="Text Box 4"/>
          <p:cNvSpPr txBox="1">
            <a:spLocks noChangeArrowheads="1"/>
          </p:cNvSpPr>
          <p:nvPr/>
        </p:nvSpPr>
        <p:spPr bwMode="auto">
          <a:xfrm>
            <a:off x="2971800" y="52388"/>
            <a:ext cx="60753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00FFFF"/>
                </a:solidFill>
                <a:latin typeface="Eras Bold ITC" panose="020B0907030504020204" pitchFamily="34" charset="0"/>
              </a:rPr>
              <a:t>Matthew 6:19-24</a:t>
            </a:r>
          </a:p>
        </p:txBody>
      </p:sp>
      <p:sp>
        <p:nvSpPr>
          <p:cNvPr id="476165" name="Text Box 5"/>
          <p:cNvSpPr txBox="1">
            <a:spLocks noChangeArrowheads="1"/>
          </p:cNvSpPr>
          <p:nvPr/>
        </p:nvSpPr>
        <p:spPr bwMode="auto">
          <a:xfrm>
            <a:off x="107950" y="896882"/>
            <a:ext cx="9036050" cy="107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2" panose="05020102010507070707" pitchFamily="18" charset="2"/>
              <a:buChar char="E"/>
            </a:pPr>
            <a:r>
              <a:rPr lang="en-US" altLang="en-US" sz="2600" b="1" dirty="0">
                <a:solidFill>
                  <a:srgbClr val="FFFF00"/>
                </a:solidFill>
                <a:latin typeface="Tahoma" panose="020B0604030504040204" pitchFamily="34" charset="0"/>
                <a:ea typeface="Tahoma" panose="020B0604030504040204" pitchFamily="34" charset="0"/>
                <a:cs typeface="Tahoma" panose="020B0604030504040204" pitchFamily="34" charset="0"/>
              </a:rPr>
              <a:t>“It is foolish for a disciple to tether his heart’s devotion to the things of the earth.” (Smith, p. 60)</a:t>
            </a:r>
            <a:endParaRPr lang="en-US" altLang="en-US" sz="2600" b="1"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bwMode="auto">
          <a:xfrm>
            <a:off x="2895600" y="6465888"/>
            <a:ext cx="3352800" cy="381000"/>
          </a:xfrm>
          <a:prstGeom prst="roundRect">
            <a:avLst/>
          </a:prstGeom>
          <a:solidFill>
            <a:schemeClr val="tx1"/>
          </a:solidFill>
          <a:ln w="19050" cap="flat" cmpd="sng" algn="ctr">
            <a:solidFill>
              <a:srgbClr val="000099"/>
            </a:solidFill>
            <a:prstDash val="solid"/>
            <a:round/>
            <a:headEnd type="none" w="med" len="med"/>
            <a:tailEnd type="none" w="med" len="med"/>
          </a:ln>
          <a:effectLst/>
        </p:spPr>
        <p:txBody>
          <a:bodyPr/>
          <a:lstStyle/>
          <a:p>
            <a:pPr algn="ctr" eaLnBrk="1" hangingPunct="1">
              <a:defRPr/>
            </a:pPr>
            <a:r>
              <a:rPr lang="en-US" sz="1800" b="1" i="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The Sermon on the </a:t>
            </a:r>
            <a:r>
              <a:rPr lang="en-US" sz="1800" b="1" i="1" dirty="0">
                <a:solidFill>
                  <a:srgbClr val="000099"/>
                </a:solidFill>
                <a:latin typeface="Tahoma" panose="020B0604030504040204" pitchFamily="34" charset="0"/>
                <a:ea typeface="Tahoma" panose="020B0604030504040204" pitchFamily="34" charset="0"/>
                <a:cs typeface="Tahoma" panose="020B0604030504040204" pitchFamily="34" charset="0"/>
              </a:rPr>
              <a:t>Mount</a:t>
            </a:r>
          </a:p>
        </p:txBody>
      </p:sp>
      <p:sp>
        <p:nvSpPr>
          <p:cNvPr id="14" name="Text Box 11">
            <a:extLst>
              <a:ext uri="{FF2B5EF4-FFF2-40B4-BE49-F238E27FC236}">
                <a16:creationId xmlns:a16="http://schemas.microsoft.com/office/drawing/2014/main" id="{10F6E208-B5CF-436C-90C0-1EC2F119E364}"/>
              </a:ext>
            </a:extLst>
          </p:cNvPr>
          <p:cNvSpPr txBox="1">
            <a:spLocks noChangeArrowheads="1"/>
          </p:cNvSpPr>
          <p:nvPr/>
        </p:nvSpPr>
        <p:spPr bwMode="auto">
          <a:xfrm>
            <a:off x="533400" y="2057052"/>
            <a:ext cx="8382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Earthly possessions don’t last:  </a:t>
            </a:r>
            <a:r>
              <a:rPr lang="en-US" altLang="en-US" sz="2600" b="1" dirty="0">
                <a:latin typeface="Gill Sans MT" panose="020B0502020104020203" pitchFamily="34" charset="0"/>
              </a:rPr>
              <a:t>6:19-20</a:t>
            </a:r>
          </a:p>
        </p:txBody>
      </p:sp>
      <p:sp>
        <p:nvSpPr>
          <p:cNvPr id="15" name="Text Box 11">
            <a:extLst>
              <a:ext uri="{FF2B5EF4-FFF2-40B4-BE49-F238E27FC236}">
                <a16:creationId xmlns:a16="http://schemas.microsoft.com/office/drawing/2014/main" id="{4FE087EB-5081-4FE5-80D0-58A5169DBADE}"/>
              </a:ext>
            </a:extLst>
          </p:cNvPr>
          <p:cNvSpPr txBox="1">
            <a:spLocks noChangeArrowheads="1"/>
          </p:cNvSpPr>
          <p:nvPr/>
        </p:nvSpPr>
        <p:spPr bwMode="auto">
          <a:xfrm>
            <a:off x="533400" y="2631588"/>
            <a:ext cx="8509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Love of “things” leads to temptation:  </a:t>
            </a:r>
            <a:r>
              <a:rPr lang="en-US" altLang="en-US" sz="2600" b="1" dirty="0">
                <a:latin typeface="Gill Sans MT" panose="020B0502020104020203" pitchFamily="34" charset="0"/>
              </a:rPr>
              <a:t>1 Tim. 6:10</a:t>
            </a:r>
          </a:p>
        </p:txBody>
      </p:sp>
      <p:sp>
        <p:nvSpPr>
          <p:cNvPr id="16" name="Text Box 11">
            <a:extLst>
              <a:ext uri="{FF2B5EF4-FFF2-40B4-BE49-F238E27FC236}">
                <a16:creationId xmlns:a16="http://schemas.microsoft.com/office/drawing/2014/main" id="{401A4CA6-2A16-4569-8E90-7C7F7BF87D85}"/>
              </a:ext>
            </a:extLst>
          </p:cNvPr>
          <p:cNvSpPr txBox="1">
            <a:spLocks noChangeArrowheads="1"/>
          </p:cNvSpPr>
          <p:nvPr/>
        </p:nvSpPr>
        <p:spPr bwMode="auto">
          <a:xfrm>
            <a:off x="533399" y="3200400"/>
            <a:ext cx="85137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Earthly treasure inherently incapable of satisfying our deepest need:  </a:t>
            </a:r>
            <a:r>
              <a:rPr lang="en-US" altLang="en-US" sz="2600" b="1" dirty="0">
                <a:latin typeface="Gill Sans MT" panose="020B0502020104020203" pitchFamily="34" charset="0"/>
              </a:rPr>
              <a:t>Eccl. 5:10</a:t>
            </a:r>
          </a:p>
        </p:txBody>
      </p:sp>
      <p:sp>
        <p:nvSpPr>
          <p:cNvPr id="17" name="Text Box 11">
            <a:extLst>
              <a:ext uri="{FF2B5EF4-FFF2-40B4-BE49-F238E27FC236}">
                <a16:creationId xmlns:a16="http://schemas.microsoft.com/office/drawing/2014/main" id="{16650B77-72E1-435C-9049-F4EF8544E934}"/>
              </a:ext>
            </a:extLst>
          </p:cNvPr>
          <p:cNvSpPr txBox="1">
            <a:spLocks noChangeArrowheads="1"/>
          </p:cNvSpPr>
          <p:nvPr/>
        </p:nvSpPr>
        <p:spPr bwMode="auto">
          <a:xfrm>
            <a:off x="528637" y="4191000"/>
            <a:ext cx="85391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We can only enjoy so much earthly treasure, hence, its pursuit is vanity:  </a:t>
            </a:r>
            <a:r>
              <a:rPr lang="en-US" altLang="en-US" sz="2600" b="1" dirty="0">
                <a:latin typeface="Gill Sans MT" panose="020B0502020104020203" pitchFamily="34" charset="0"/>
              </a:rPr>
              <a:t>Eccl. 5:11</a:t>
            </a:r>
          </a:p>
        </p:txBody>
      </p:sp>
      <p:sp>
        <p:nvSpPr>
          <p:cNvPr id="18" name="Text Box 11">
            <a:extLst>
              <a:ext uri="{FF2B5EF4-FFF2-40B4-BE49-F238E27FC236}">
                <a16:creationId xmlns:a16="http://schemas.microsoft.com/office/drawing/2014/main" id="{C7BC8354-76E9-4997-87F1-631372A72AE2}"/>
              </a:ext>
            </a:extLst>
          </p:cNvPr>
          <p:cNvSpPr txBox="1">
            <a:spLocks noChangeArrowheads="1"/>
          </p:cNvSpPr>
          <p:nvPr/>
        </p:nvSpPr>
        <p:spPr bwMode="auto">
          <a:xfrm>
            <a:off x="533400" y="5127248"/>
            <a:ext cx="85391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indent="-460375">
              <a:defRPr>
                <a:solidFill>
                  <a:schemeClr val="tx1"/>
                </a:solidFill>
                <a:latin typeface="Arial" panose="020B0604020202020204" pitchFamily="34" charset="0"/>
              </a:defRPr>
            </a:lvl1pPr>
            <a:lvl2pPr marL="5746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chemeClr val="tx1"/>
              </a:buClr>
              <a:buSzPct val="130000"/>
              <a:buFont typeface="Wingdings" panose="05000000000000000000" pitchFamily="2" charset="2"/>
              <a:buChar char="ü"/>
            </a:pPr>
            <a:r>
              <a:rPr lang="en-US" altLang="en-US" sz="2600" b="1" dirty="0">
                <a:solidFill>
                  <a:srgbClr val="00FF00"/>
                </a:solidFill>
                <a:latin typeface="Gill Sans MT" panose="020B0502020104020203" pitchFamily="34" charset="0"/>
              </a:rPr>
              <a:t>We can’t “take it with us,” someone will inherit our earthly possessions:  </a:t>
            </a:r>
            <a:r>
              <a:rPr lang="en-US" altLang="en-US" sz="2600" b="1" dirty="0">
                <a:latin typeface="Gill Sans MT" panose="020B0502020104020203" pitchFamily="34" charset="0"/>
              </a:rPr>
              <a:t>Eccl. 5:15; 2:18-19</a:t>
            </a:r>
          </a:p>
        </p:txBody>
      </p:sp>
    </p:spTree>
    <p:extLst>
      <p:ext uri="{BB962C8B-B14F-4D97-AF65-F5344CB8AC3E}">
        <p14:creationId xmlns:p14="http://schemas.microsoft.com/office/powerpoint/2010/main" val="20007182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76164"/>
                                        </p:tgtEl>
                                        <p:attrNameLst>
                                          <p:attrName>style.visibility</p:attrName>
                                        </p:attrNameLst>
                                      </p:cBhvr>
                                      <p:to>
                                        <p:strVal val="visible"/>
                                      </p:to>
                                    </p:set>
                                    <p:animEffect transition="in" filter="dissolve">
                                      <p:cBhvr>
                                        <p:cTn id="13" dur="500"/>
                                        <p:tgtEl>
                                          <p:spTgt spid="47616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76165"/>
                                        </p:tgtEl>
                                        <p:attrNameLst>
                                          <p:attrName>style.visibility</p:attrName>
                                        </p:attrNameLst>
                                      </p:cBhvr>
                                      <p:to>
                                        <p:strVal val="visible"/>
                                      </p:to>
                                    </p:set>
                                    <p:animEffect transition="in" filter="wipe(left)">
                                      <p:cBhvr>
                                        <p:cTn id="17" dur="500"/>
                                        <p:tgtEl>
                                          <p:spTgt spid="4761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p:bldP spid="476165" grpId="0"/>
      <p:bldP spid="11" grpId="0" animBg="1"/>
      <p:bldP spid="14" grpId="0"/>
      <p:bldP spid="15" grpId="0"/>
      <p:bldP spid="16" grpId="0"/>
      <p:bldP spid="17" grpId="0"/>
      <p:bldP spid="18" grpId="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18978</TotalTime>
  <Words>2124</Words>
  <Application>Microsoft Office PowerPoint</Application>
  <PresentationFormat>On-screen Show (4:3)</PresentationFormat>
  <Paragraphs>215</Paragraphs>
  <Slides>23</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Arial Black</vt:lpstr>
      <vt:lpstr>Book Antiqua</vt:lpstr>
      <vt:lpstr>Comic Sans MS</vt:lpstr>
      <vt:lpstr>Corbel</vt:lpstr>
      <vt:lpstr>Eras Bold ITC</vt:lpstr>
      <vt:lpstr>Gill Sans MT</vt:lpstr>
      <vt:lpstr>Imprint MT Shadow</vt:lpstr>
      <vt:lpstr>Tahoma</vt:lpstr>
      <vt:lpstr>Times New Roman</vt:lpstr>
      <vt:lpstr>Wingdings</vt:lpstr>
      <vt:lpstr>Wingdings 2</vt:lpstr>
      <vt:lpstr>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on the Mount:  Lesson 10:  Parts 1 &amp; 2</dc:title>
  <dc:subject>Lesson 9:  Righteousness of the Kingdom (Part 3)</dc:subject>
  <dc:creator>Craig Thomas</dc:creator>
  <dc:description>Westside:  07/02/2017 AM (Part 1); 07/09/2017 AM (Part 2)</dc:description>
  <cp:lastModifiedBy>Craig Thomas</cp:lastModifiedBy>
  <cp:revision>1469</cp:revision>
  <dcterms:created xsi:type="dcterms:W3CDTF">2003-08-10T02:48:37Z</dcterms:created>
  <dcterms:modified xsi:type="dcterms:W3CDTF">2017-07-09T11:53:37Z</dcterms:modified>
</cp:coreProperties>
</file>