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9" r:id="rId1"/>
  </p:sldMasterIdLst>
  <p:notesMasterIdLst>
    <p:notesMasterId r:id="rId19"/>
  </p:notesMasterIdLst>
  <p:sldIdLst>
    <p:sldId id="386" r:id="rId2"/>
    <p:sldId id="389" r:id="rId3"/>
    <p:sldId id="390" r:id="rId4"/>
    <p:sldId id="401" r:id="rId5"/>
    <p:sldId id="409" r:id="rId6"/>
    <p:sldId id="408" r:id="rId7"/>
    <p:sldId id="402" r:id="rId8"/>
    <p:sldId id="259" r:id="rId9"/>
    <p:sldId id="391" r:id="rId10"/>
    <p:sldId id="403" r:id="rId11"/>
    <p:sldId id="410" r:id="rId12"/>
    <p:sldId id="411" r:id="rId13"/>
    <p:sldId id="412" r:id="rId14"/>
    <p:sldId id="413" r:id="rId15"/>
    <p:sldId id="414" r:id="rId16"/>
    <p:sldId id="415" r:id="rId17"/>
    <p:sldId id="384"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3300"/>
    <a:srgbClr val="66FF33"/>
    <a:srgbClr val="FFCC66"/>
    <a:srgbClr val="FF9933"/>
    <a:srgbClr val="990000"/>
    <a:srgbClr val="CC0000"/>
    <a:srgbClr val="000000"/>
    <a:srgbClr val="72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64" autoAdjust="0"/>
  </p:normalViewPr>
  <p:slideViewPr>
    <p:cSldViewPr showGuides="1">
      <p:cViewPr varScale="1">
        <p:scale>
          <a:sx n="80" d="100"/>
          <a:sy n="80" d="100"/>
        </p:scale>
        <p:origin x="14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A9928983-C108-4DE4-AE6B-8BF098B31C36}" type="slidenum">
              <a:rPr lang="en-US"/>
              <a:pPr/>
              <a:t>‹#›</a:t>
            </a:fld>
            <a:endParaRPr lang="en-US"/>
          </a:p>
        </p:txBody>
      </p:sp>
    </p:spTree>
    <p:extLst>
      <p:ext uri="{BB962C8B-B14F-4D97-AF65-F5344CB8AC3E}">
        <p14:creationId xmlns:p14="http://schemas.microsoft.com/office/powerpoint/2010/main" val="157555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8DDE5-11E4-4EB3-BE8E-3FB096665C11}" type="slidenum">
              <a:rPr lang="en-US" smtClean="0"/>
              <a:t>1</a:t>
            </a:fld>
            <a:endParaRPr lang="en-US" dirty="0"/>
          </a:p>
        </p:txBody>
      </p:sp>
    </p:spTree>
    <p:extLst>
      <p:ext uri="{BB962C8B-B14F-4D97-AF65-F5344CB8AC3E}">
        <p14:creationId xmlns:p14="http://schemas.microsoft.com/office/powerpoint/2010/main" val="2925904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8744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57703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0966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1770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32892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99098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73F3EB-6410-43D4-AB38-58C5D2330136}" type="slidenum">
              <a:rPr lang="en-US"/>
              <a:pPr/>
              <a:t>17</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336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47098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3</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3475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228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5</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3401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6</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551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7</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2317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31281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CB49F-B8CB-4456-A89A-1E712F61BF9C}" type="slidenum">
              <a:rPr lang="en-US"/>
              <a:pPr/>
              <a:t>10</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0632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8458200" cy="5943600"/>
            <a:chOff x="0" y="0"/>
            <a:chExt cx="5328" cy="3744"/>
          </a:xfrm>
        </p:grpSpPr>
        <p:sp>
          <p:nvSpPr>
            <p:cNvPr id="2867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867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
        <p:nvSpPr>
          <p:cNvPr id="28678" name="Rectangle 6"/>
          <p:cNvSpPr>
            <a:spLocks noGrp="1" noChangeArrowheads="1"/>
          </p:cNvSpPr>
          <p:nvPr>
            <p:ph type="dt" sz="quarter" idx="2"/>
          </p:nvPr>
        </p:nvSpPr>
        <p:spPr/>
        <p:txBody>
          <a:bodyPr/>
          <a:lstStyle>
            <a:lvl1pPr>
              <a:defRPr/>
            </a:lvl1pPr>
          </a:lstStyle>
          <a:p>
            <a:endParaRPr lang="en-US"/>
          </a:p>
        </p:txBody>
      </p:sp>
      <p:sp>
        <p:nvSpPr>
          <p:cNvPr id="28679" name="Rectangle 7"/>
          <p:cNvSpPr>
            <a:spLocks noGrp="1" noChangeArrowheads="1"/>
          </p:cNvSpPr>
          <p:nvPr>
            <p:ph type="ftr" sz="quarter" idx="3"/>
          </p:nvPr>
        </p:nvSpPr>
        <p:spPr/>
        <p:txBody>
          <a:bodyPr/>
          <a:lstStyle>
            <a:lvl1pPr>
              <a:defRPr/>
            </a:lvl1pPr>
          </a:lstStyle>
          <a:p>
            <a:endParaRPr lang="en-US"/>
          </a:p>
        </p:txBody>
      </p:sp>
      <p:sp>
        <p:nvSpPr>
          <p:cNvPr id="28680" name="Rectangle 8"/>
          <p:cNvSpPr>
            <a:spLocks noGrp="1" noChangeArrowheads="1"/>
          </p:cNvSpPr>
          <p:nvPr>
            <p:ph type="sldNum" sz="quarter" idx="4"/>
          </p:nvPr>
        </p:nvSpPr>
        <p:spPr/>
        <p:txBody>
          <a:bodyPr/>
          <a:lstStyle>
            <a:lvl1pPr>
              <a:defRPr/>
            </a:lvl1pPr>
          </a:lstStyle>
          <a:p>
            <a:fld id="{9DFC8D4B-B43D-49EB-87B8-6F5F6502BF3C}" type="slidenum">
              <a:rPr lang="en-US"/>
              <a:pPr/>
              <a:t>‹#›</a:t>
            </a:fld>
            <a:endParaRPr lang="en-US"/>
          </a:p>
        </p:txBody>
      </p:sp>
      <p:sp>
        <p:nvSpPr>
          <p:cNvPr id="2868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a:t>Click to edit Master 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65C94D-1805-40EE-A531-07BE9BBC8E94}" type="slidenum">
              <a:rPr lang="en-US"/>
              <a:pPr/>
              <a:t>‹#›</a:t>
            </a:fld>
            <a:endParaRPr lang="en-US"/>
          </a:p>
        </p:txBody>
      </p:sp>
    </p:spTree>
    <p:extLst>
      <p:ext uri="{BB962C8B-B14F-4D97-AF65-F5344CB8AC3E}">
        <p14:creationId xmlns:p14="http://schemas.microsoft.com/office/powerpoint/2010/main" val="731313042"/>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F1921E-3512-40EF-9429-D0A16B0A04BD}" type="slidenum">
              <a:rPr lang="en-US"/>
              <a:pPr/>
              <a:t>‹#›</a:t>
            </a:fld>
            <a:endParaRPr lang="en-US"/>
          </a:p>
        </p:txBody>
      </p:sp>
    </p:spTree>
    <p:extLst>
      <p:ext uri="{BB962C8B-B14F-4D97-AF65-F5344CB8AC3E}">
        <p14:creationId xmlns:p14="http://schemas.microsoft.com/office/powerpoint/2010/main" val="4055853675"/>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27D034F6-3D3B-4160-A356-3238D9000FF1}" type="slidenum">
              <a:rPr lang="en-US"/>
              <a:pPr/>
              <a:t>‹#›</a:t>
            </a:fld>
            <a:endParaRPr lang="en-US"/>
          </a:p>
        </p:txBody>
      </p:sp>
    </p:spTree>
    <p:extLst>
      <p:ext uri="{BB962C8B-B14F-4D97-AF65-F5344CB8AC3E}">
        <p14:creationId xmlns:p14="http://schemas.microsoft.com/office/powerpoint/2010/main" val="116219369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5E7828-17CB-442F-849A-4BD13309398C}" type="slidenum">
              <a:rPr lang="en-US"/>
              <a:pPr/>
              <a:t>‹#›</a:t>
            </a:fld>
            <a:endParaRPr lang="en-US"/>
          </a:p>
        </p:txBody>
      </p:sp>
    </p:spTree>
    <p:extLst>
      <p:ext uri="{BB962C8B-B14F-4D97-AF65-F5344CB8AC3E}">
        <p14:creationId xmlns:p14="http://schemas.microsoft.com/office/powerpoint/2010/main" val="3073666227"/>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382B86-3863-4648-9F79-324D12F20F64}" type="slidenum">
              <a:rPr lang="en-US"/>
              <a:pPr/>
              <a:t>‹#›</a:t>
            </a:fld>
            <a:endParaRPr lang="en-US"/>
          </a:p>
        </p:txBody>
      </p:sp>
    </p:spTree>
    <p:extLst>
      <p:ext uri="{BB962C8B-B14F-4D97-AF65-F5344CB8AC3E}">
        <p14:creationId xmlns:p14="http://schemas.microsoft.com/office/powerpoint/2010/main" val="127720279"/>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92D179-9563-4981-83E4-FB6A0F044C3F}" type="slidenum">
              <a:rPr lang="en-US"/>
              <a:pPr/>
              <a:t>‹#›</a:t>
            </a:fld>
            <a:endParaRPr lang="en-US"/>
          </a:p>
        </p:txBody>
      </p:sp>
    </p:spTree>
    <p:extLst>
      <p:ext uri="{BB962C8B-B14F-4D97-AF65-F5344CB8AC3E}">
        <p14:creationId xmlns:p14="http://schemas.microsoft.com/office/powerpoint/2010/main" val="2051997012"/>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6DE271A-47BA-4902-87DE-4EFB4E11FC27}" type="slidenum">
              <a:rPr lang="en-US"/>
              <a:pPr/>
              <a:t>‹#›</a:t>
            </a:fld>
            <a:endParaRPr lang="en-US"/>
          </a:p>
        </p:txBody>
      </p:sp>
    </p:spTree>
    <p:extLst>
      <p:ext uri="{BB962C8B-B14F-4D97-AF65-F5344CB8AC3E}">
        <p14:creationId xmlns:p14="http://schemas.microsoft.com/office/powerpoint/2010/main" val="1515167003"/>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1D73E2D-B632-4C09-A038-CB2A228A6255}" type="slidenum">
              <a:rPr lang="en-US"/>
              <a:pPr/>
              <a:t>‹#›</a:t>
            </a:fld>
            <a:endParaRPr lang="en-US"/>
          </a:p>
        </p:txBody>
      </p:sp>
    </p:spTree>
    <p:extLst>
      <p:ext uri="{BB962C8B-B14F-4D97-AF65-F5344CB8AC3E}">
        <p14:creationId xmlns:p14="http://schemas.microsoft.com/office/powerpoint/2010/main" val="94230178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B13E908-D789-45A9-9EAA-832F023054FE}" type="slidenum">
              <a:rPr lang="en-US"/>
              <a:pPr/>
              <a:t>‹#›</a:t>
            </a:fld>
            <a:endParaRPr lang="en-US"/>
          </a:p>
        </p:txBody>
      </p:sp>
    </p:spTree>
    <p:extLst>
      <p:ext uri="{BB962C8B-B14F-4D97-AF65-F5344CB8AC3E}">
        <p14:creationId xmlns:p14="http://schemas.microsoft.com/office/powerpoint/2010/main" val="300694237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2E0208-53B5-495B-BBE1-E2EEB04BCF81}" type="slidenum">
              <a:rPr lang="en-US"/>
              <a:pPr/>
              <a:t>‹#›</a:t>
            </a:fld>
            <a:endParaRPr lang="en-US"/>
          </a:p>
        </p:txBody>
      </p:sp>
    </p:spTree>
    <p:extLst>
      <p:ext uri="{BB962C8B-B14F-4D97-AF65-F5344CB8AC3E}">
        <p14:creationId xmlns:p14="http://schemas.microsoft.com/office/powerpoint/2010/main" val="2344865986"/>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4EFD51-0667-4F90-A0AB-B6B38B32C79B}" type="slidenum">
              <a:rPr lang="en-US"/>
              <a:pPr/>
              <a:t>‹#›</a:t>
            </a:fld>
            <a:endParaRPr lang="en-US"/>
          </a:p>
        </p:txBody>
      </p:sp>
    </p:spTree>
    <p:extLst>
      <p:ext uri="{BB962C8B-B14F-4D97-AF65-F5344CB8AC3E}">
        <p14:creationId xmlns:p14="http://schemas.microsoft.com/office/powerpoint/2010/main" val="1756586907"/>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0"/>
            <a:ext cx="7242175" cy="1981200"/>
            <a:chOff x="0" y="0"/>
            <a:chExt cx="4562" cy="1248"/>
          </a:xfrm>
        </p:grpSpPr>
        <p:sp>
          <p:nvSpPr>
            <p:cNvPr id="27651"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27652"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7653"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7654"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5"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276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27657"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C60D702-4A5F-4DE3-AB9F-E940FB1C2D1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ransition>
    <p:random/>
  </p:transition>
  <p:hf hdr="0" ft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79227">
              <a:schemeClr val="tx1"/>
            </a:gs>
            <a:gs pos="57170">
              <a:schemeClr val="accent4">
                <a:lumMod val="75000"/>
              </a:schemeClr>
            </a:gs>
            <a:gs pos="31800">
              <a:schemeClr val="accent4">
                <a:lumMod val="75000"/>
              </a:schemeClr>
            </a:gs>
            <a:gs pos="0">
              <a:schemeClr val="tx1"/>
            </a:gs>
            <a:gs pos="100000">
              <a:schemeClr val="accent4">
                <a:lumMod val="75000"/>
              </a:schemeClr>
            </a:gs>
          </a:gsLst>
          <a:lin ang="2700000" scaled="1"/>
        </a:gradFill>
        <a:effectLst/>
      </p:bgPr>
    </p:bg>
    <p:spTree>
      <p:nvGrpSpPr>
        <p:cNvPr id="1" name=""/>
        <p:cNvGrpSpPr/>
        <p:nvPr/>
      </p:nvGrpSpPr>
      <p:grpSpPr>
        <a:xfrm>
          <a:off x="0" y="0"/>
          <a:ext cx="0" cy="0"/>
          <a:chOff x="0" y="0"/>
          <a:chExt cx="0" cy="0"/>
        </a:xfrm>
      </p:grpSpPr>
      <p:pic>
        <p:nvPicPr>
          <p:cNvPr id="4" name="j0400301.jpg"/>
          <p:cNvPicPr>
            <a:picLocks noChangeAspect="1"/>
          </p:cNvPicPr>
          <p:nvPr/>
        </p:nvPicPr>
        <p:blipFill>
          <a:blip r:embed="rId3" cstate="print"/>
          <a:stretch>
            <a:fillRect/>
          </a:stretch>
        </p:blipFill>
        <p:spPr>
          <a:xfrm>
            <a:off x="3323844" y="1868424"/>
            <a:ext cx="2496312" cy="3121152"/>
          </a:xfrm>
          <a:prstGeom prst="roundRect">
            <a:avLst>
              <a:gd name="adj" fmla="val 16667"/>
            </a:avLst>
          </a:prstGeom>
          <a:noFill/>
          <a:ln>
            <a:solidFill>
              <a:schemeClr val="bg1"/>
            </a:solidFill>
          </a:ln>
          <a:effectLst>
            <a:reflection blurRad="12700" stA="50000" endPos="75000" dist="101600" dir="5400000" sy="-100000" algn="bl" rotWithShape="0"/>
          </a:effectLst>
          <a:scene3d>
            <a:camera prst="isometricOffAxis2Left"/>
            <a:lightRig rig="threePt" dir="t"/>
          </a:scene3d>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10</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648200" y="-7620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2400" b="1" i="1" dirty="0">
                <a:solidFill>
                  <a:schemeClr val="tx1"/>
                </a:solidFill>
              </a:rPr>
              <a:t>The doctrine and practices of the Old Testament</a:t>
            </a:r>
            <a:endParaRPr lang="en-US" sz="24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447801"/>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3200" b="1" dirty="0">
                <a:solidFill>
                  <a:schemeClr val="hlink"/>
                </a:solidFill>
              </a:rPr>
              <a:t>Many appeal to the Old Testament as their source of authority; e.g.:</a:t>
            </a:r>
            <a:endParaRPr lang="en-US" sz="32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1004170" y="2774257"/>
            <a:ext cx="7301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800" b="1" dirty="0">
                <a:solidFill>
                  <a:srgbClr val="FFFF00"/>
                </a:solidFill>
              </a:rPr>
              <a:t>Tithing as the law of giving,</a:t>
            </a:r>
            <a:endParaRPr lang="en-US" sz="2800" b="1" i="1" dirty="0">
              <a:solidFill>
                <a:srgbClr val="FFFF00"/>
              </a:solidFill>
            </a:endParaRPr>
          </a:p>
        </p:txBody>
      </p:sp>
      <p:sp>
        <p:nvSpPr>
          <p:cNvPr id="21" name="Rectangle 11">
            <a:extLst>
              <a:ext uri="{FF2B5EF4-FFF2-40B4-BE49-F238E27FC236}">
                <a16:creationId xmlns:a16="http://schemas.microsoft.com/office/drawing/2014/main" id="{F7A998E2-64F3-409D-8DCB-CB564685D1A7}"/>
              </a:ext>
            </a:extLst>
          </p:cNvPr>
          <p:cNvSpPr>
            <a:spLocks noChangeArrowheads="1"/>
          </p:cNvSpPr>
          <p:nvPr/>
        </p:nvSpPr>
        <p:spPr bwMode="auto">
          <a:xfrm>
            <a:off x="990600" y="3612457"/>
            <a:ext cx="7301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800" b="1" dirty="0">
                <a:solidFill>
                  <a:srgbClr val="FFFF00"/>
                </a:solidFill>
              </a:rPr>
              <a:t>Instrumental music in worship,</a:t>
            </a:r>
            <a:endParaRPr lang="en-US" sz="2800" b="1" i="1" dirty="0">
              <a:solidFill>
                <a:srgbClr val="FFFF00"/>
              </a:solidFill>
            </a:endParaRPr>
          </a:p>
        </p:txBody>
      </p:sp>
      <p:sp>
        <p:nvSpPr>
          <p:cNvPr id="22" name="Rectangle 11">
            <a:extLst>
              <a:ext uri="{FF2B5EF4-FFF2-40B4-BE49-F238E27FC236}">
                <a16:creationId xmlns:a16="http://schemas.microsoft.com/office/drawing/2014/main" id="{135FD207-CC6B-4CEB-B72F-14D43E8F2DA5}"/>
              </a:ext>
            </a:extLst>
          </p:cNvPr>
          <p:cNvSpPr>
            <a:spLocks noChangeArrowheads="1"/>
          </p:cNvSpPr>
          <p:nvPr/>
        </p:nvSpPr>
        <p:spPr bwMode="auto">
          <a:xfrm>
            <a:off x="978877" y="4481714"/>
            <a:ext cx="7301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800" b="1" dirty="0">
                <a:solidFill>
                  <a:srgbClr val="FFFF00"/>
                </a:solidFill>
              </a:rPr>
              <a:t>Infant church membership,</a:t>
            </a:r>
            <a:endParaRPr lang="en-US" sz="2800" b="1" i="1" dirty="0">
              <a:solidFill>
                <a:srgbClr val="FFFF00"/>
              </a:solidFill>
            </a:endParaRPr>
          </a:p>
        </p:txBody>
      </p:sp>
      <p:sp>
        <p:nvSpPr>
          <p:cNvPr id="23" name="Rectangle 11">
            <a:extLst>
              <a:ext uri="{FF2B5EF4-FFF2-40B4-BE49-F238E27FC236}">
                <a16:creationId xmlns:a16="http://schemas.microsoft.com/office/drawing/2014/main" id="{A843FCE2-2FFD-44ED-84EE-0B9DE1D53E0F}"/>
              </a:ext>
            </a:extLst>
          </p:cNvPr>
          <p:cNvSpPr>
            <a:spLocks noChangeArrowheads="1"/>
          </p:cNvSpPr>
          <p:nvPr/>
        </p:nvSpPr>
        <p:spPr bwMode="auto">
          <a:xfrm>
            <a:off x="990600" y="5365057"/>
            <a:ext cx="7301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800" b="1" dirty="0">
                <a:solidFill>
                  <a:srgbClr val="FFFF00"/>
                </a:solidFill>
              </a:rPr>
              <a:t>Polygamy among Mormons.</a:t>
            </a:r>
            <a:endParaRPr lang="en-US" sz="2800" b="1" i="1" dirty="0">
              <a:solidFill>
                <a:srgbClr val="FFFF00"/>
              </a:solidFill>
            </a:endParaRPr>
          </a:p>
        </p:txBody>
      </p:sp>
    </p:spTree>
    <p:extLst>
      <p:ext uri="{BB962C8B-B14F-4D97-AF65-F5344CB8AC3E}">
        <p14:creationId xmlns:p14="http://schemas.microsoft.com/office/powerpoint/2010/main" val="192786355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dissolve">
                                      <p:cBhvr>
                                        <p:cTn id="27" dur="500"/>
                                        <p:tgtEl>
                                          <p:spTgt spid="21"/>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dissolv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21" grpId="0"/>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11</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648200" y="-7620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2400" b="1" i="1" dirty="0">
                <a:solidFill>
                  <a:schemeClr val="tx1"/>
                </a:solidFill>
              </a:rPr>
              <a:t>The doctrine and practices of the Old Testament</a:t>
            </a:r>
            <a:endParaRPr lang="en-US" sz="24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0"/>
            <a:ext cx="8458200" cy="114299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800" b="1" dirty="0">
                <a:solidFill>
                  <a:schemeClr val="hlink"/>
                </a:solidFill>
              </a:rPr>
              <a:t>The Old Testament is not our source of authority today:</a:t>
            </a:r>
            <a:endParaRPr lang="en-US" sz="28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482492" y="2286000"/>
            <a:ext cx="8509107" cy="533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old law was a </a:t>
            </a:r>
            <a:r>
              <a:rPr lang="en-US" sz="2400" b="1" i="1" dirty="0">
                <a:solidFill>
                  <a:srgbClr val="FFFF00"/>
                </a:solidFill>
              </a:rPr>
              <a:t>“shadow” </a:t>
            </a:r>
            <a:r>
              <a:rPr lang="en-US" sz="2400" b="1" dirty="0">
                <a:solidFill>
                  <a:srgbClr val="FFFF00"/>
                </a:solidFill>
              </a:rPr>
              <a:t>:  </a:t>
            </a:r>
            <a:r>
              <a:rPr lang="en-US" sz="2400" b="1" dirty="0">
                <a:solidFill>
                  <a:schemeClr val="tx1"/>
                </a:solidFill>
              </a:rPr>
              <a:t>Heb. 10:1; 8:7-13</a:t>
            </a:r>
            <a:endParaRPr lang="en-US" sz="2400" b="1" i="1" dirty="0">
              <a:solidFill>
                <a:schemeClr val="tx1"/>
              </a:solidFill>
            </a:endParaRPr>
          </a:p>
        </p:txBody>
      </p:sp>
      <p:sp>
        <p:nvSpPr>
          <p:cNvPr id="21" name="Rectangle 11">
            <a:extLst>
              <a:ext uri="{FF2B5EF4-FFF2-40B4-BE49-F238E27FC236}">
                <a16:creationId xmlns:a16="http://schemas.microsoft.com/office/drawing/2014/main" id="{F7A998E2-64F3-409D-8DCB-CB564685D1A7}"/>
              </a:ext>
            </a:extLst>
          </p:cNvPr>
          <p:cNvSpPr>
            <a:spLocks noChangeArrowheads="1"/>
          </p:cNvSpPr>
          <p:nvPr/>
        </p:nvSpPr>
        <p:spPr bwMode="auto">
          <a:xfrm>
            <a:off x="468922" y="2971800"/>
            <a:ext cx="8509107" cy="68333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first covenant was “annulled”:  </a:t>
            </a:r>
            <a:r>
              <a:rPr lang="en-US" sz="2400" b="1" dirty="0">
                <a:solidFill>
                  <a:schemeClr val="tx1"/>
                </a:solidFill>
              </a:rPr>
              <a:t>Heb. 7:11-19</a:t>
            </a:r>
            <a:endParaRPr lang="en-US" sz="2400" b="1" i="1" dirty="0">
              <a:solidFill>
                <a:schemeClr val="tx1"/>
              </a:solidFill>
            </a:endParaRPr>
          </a:p>
        </p:txBody>
      </p:sp>
      <p:sp>
        <p:nvSpPr>
          <p:cNvPr id="22" name="Rectangle 11">
            <a:extLst>
              <a:ext uri="{FF2B5EF4-FFF2-40B4-BE49-F238E27FC236}">
                <a16:creationId xmlns:a16="http://schemas.microsoft.com/office/drawing/2014/main" id="{135FD207-CC6B-4CEB-B72F-14D43E8F2DA5}"/>
              </a:ext>
            </a:extLst>
          </p:cNvPr>
          <p:cNvSpPr>
            <a:spLocks noChangeArrowheads="1"/>
          </p:cNvSpPr>
          <p:nvPr/>
        </p:nvSpPr>
        <p:spPr bwMode="auto">
          <a:xfrm>
            <a:off x="457199" y="3733800"/>
            <a:ext cx="8509107"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first covenant was </a:t>
            </a:r>
            <a:r>
              <a:rPr lang="en-US" sz="2400" b="1" i="1" dirty="0">
                <a:solidFill>
                  <a:srgbClr val="FFFF00"/>
                </a:solidFill>
              </a:rPr>
              <a:t>“nailed to the cross” </a:t>
            </a:r>
            <a:r>
              <a:rPr lang="en-US" sz="2400" b="1" dirty="0">
                <a:solidFill>
                  <a:srgbClr val="FFFF00"/>
                </a:solidFill>
              </a:rPr>
              <a:t>:  </a:t>
            </a:r>
            <a:r>
              <a:rPr lang="en-US" sz="2400" b="1" dirty="0">
                <a:solidFill>
                  <a:schemeClr val="tx1"/>
                </a:solidFill>
              </a:rPr>
              <a:t>Eph. 2:14-16; Col. 2:14</a:t>
            </a:r>
            <a:endParaRPr lang="en-US" sz="2400" b="1" i="1" dirty="0">
              <a:solidFill>
                <a:schemeClr val="tx1"/>
              </a:solidFill>
            </a:endParaRPr>
          </a:p>
        </p:txBody>
      </p:sp>
      <p:sp>
        <p:nvSpPr>
          <p:cNvPr id="23" name="Rectangle 11">
            <a:extLst>
              <a:ext uri="{FF2B5EF4-FFF2-40B4-BE49-F238E27FC236}">
                <a16:creationId xmlns:a16="http://schemas.microsoft.com/office/drawing/2014/main" id="{A843FCE2-2FFD-44ED-84EE-0B9DE1D53E0F}"/>
              </a:ext>
            </a:extLst>
          </p:cNvPr>
          <p:cNvSpPr>
            <a:spLocks noChangeArrowheads="1"/>
          </p:cNvSpPr>
          <p:nvPr/>
        </p:nvSpPr>
        <p:spPr bwMode="auto">
          <a:xfrm>
            <a:off x="468922" y="5748518"/>
            <a:ext cx="8509107" cy="1033282"/>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new covenant began when Christ died:  </a:t>
            </a:r>
            <a:r>
              <a:rPr lang="en-US" sz="2400" b="1" dirty="0">
                <a:solidFill>
                  <a:schemeClr val="tx1"/>
                </a:solidFill>
              </a:rPr>
              <a:t>Heb. 9:15-17; 10:8-10</a:t>
            </a:r>
            <a:endParaRPr lang="en-US" sz="2400" b="1" i="1" dirty="0">
              <a:solidFill>
                <a:schemeClr val="tx1"/>
              </a:solidFill>
            </a:endParaRPr>
          </a:p>
        </p:txBody>
      </p:sp>
      <p:sp>
        <p:nvSpPr>
          <p:cNvPr id="11" name="Rectangle 11">
            <a:extLst>
              <a:ext uri="{FF2B5EF4-FFF2-40B4-BE49-F238E27FC236}">
                <a16:creationId xmlns:a16="http://schemas.microsoft.com/office/drawing/2014/main" id="{BDCE670B-F8AD-4DBE-9C4E-A08EF18208ED}"/>
              </a:ext>
            </a:extLst>
          </p:cNvPr>
          <p:cNvSpPr>
            <a:spLocks noChangeArrowheads="1"/>
          </p:cNvSpPr>
          <p:nvPr/>
        </p:nvSpPr>
        <p:spPr bwMode="auto">
          <a:xfrm>
            <a:off x="447324" y="4724400"/>
            <a:ext cx="8620476"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old law was an “all or nothing” proposition; no ‘cafeteria-style’ religion</a:t>
            </a:r>
            <a:r>
              <a:rPr lang="en-US" sz="2400" b="1" i="1" dirty="0">
                <a:solidFill>
                  <a:srgbClr val="FFFF00"/>
                </a:solidFill>
              </a:rPr>
              <a:t> </a:t>
            </a:r>
            <a:r>
              <a:rPr lang="en-US" sz="2400" b="1" dirty="0">
                <a:solidFill>
                  <a:srgbClr val="FFFF00"/>
                </a:solidFill>
              </a:rPr>
              <a:t>:  </a:t>
            </a:r>
            <a:r>
              <a:rPr lang="en-US" sz="2400" b="1" dirty="0">
                <a:solidFill>
                  <a:schemeClr val="tx1"/>
                </a:solidFill>
              </a:rPr>
              <a:t>Gal. 5:3-4; Rom. 3:20</a:t>
            </a:r>
            <a:endParaRPr lang="en-US" sz="2400" b="1" i="1" dirty="0">
              <a:solidFill>
                <a:schemeClr val="tx1"/>
              </a:solidFill>
            </a:endParaRPr>
          </a:p>
        </p:txBody>
      </p:sp>
      <p:sp>
        <p:nvSpPr>
          <p:cNvPr id="3" name="Rectangle: Rounded Corners 2">
            <a:extLst>
              <a:ext uri="{FF2B5EF4-FFF2-40B4-BE49-F238E27FC236}">
                <a16:creationId xmlns:a16="http://schemas.microsoft.com/office/drawing/2014/main" id="{7CB10DC7-079B-4C98-86AC-7241A54D6080}"/>
              </a:ext>
            </a:extLst>
          </p:cNvPr>
          <p:cNvSpPr/>
          <p:nvPr/>
        </p:nvSpPr>
        <p:spPr bwMode="auto">
          <a:xfrm>
            <a:off x="498231" y="1219200"/>
            <a:ext cx="8139829" cy="5273675"/>
          </a:xfrm>
          <a:prstGeom prst="roundRect">
            <a:avLst/>
          </a:prstGeom>
          <a:solidFill>
            <a:srgbClr val="CC33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200" b="1" dirty="0">
                <a:solidFill>
                  <a:srgbClr val="FFFF00"/>
                </a:solidFill>
                <a:latin typeface="Calibri" panose="020F0502020204030204" pitchFamily="34" charset="0"/>
              </a:rPr>
              <a:t>Romans 15:4:</a:t>
            </a:r>
            <a:r>
              <a:rPr lang="en-US" sz="3200" dirty="0">
                <a:solidFill>
                  <a:srgbClr val="FFFF00"/>
                </a:solidFill>
                <a:latin typeface="Calibri" panose="020F0502020204030204" pitchFamily="34" charset="0"/>
              </a:rPr>
              <a:t>  </a:t>
            </a:r>
            <a:r>
              <a:rPr lang="en-US" sz="3200" i="1" dirty="0">
                <a:latin typeface="Calibri" panose="020F0502020204030204" pitchFamily="34" charset="0"/>
              </a:rPr>
              <a:t>“For whatsoever things were written aforetime were written for our learning, that we through patience and comfort of the scriptures might have hope.”</a:t>
            </a:r>
            <a:endParaRPr lang="en-US" sz="3200" dirty="0">
              <a:latin typeface="Calibri" panose="020F0502020204030204" pitchFamily="34" charset="0"/>
            </a:endParaRPr>
          </a:p>
          <a:p>
            <a:pPr algn="just"/>
            <a:r>
              <a:rPr lang="en-US" sz="3200" dirty="0">
                <a:latin typeface="Calibri" panose="020F0502020204030204" pitchFamily="34" charset="0"/>
              </a:rPr>
              <a:t> </a:t>
            </a:r>
          </a:p>
          <a:p>
            <a:pPr algn="just"/>
            <a:r>
              <a:rPr lang="en-US" sz="3200" b="1" dirty="0">
                <a:solidFill>
                  <a:srgbClr val="FFFF00"/>
                </a:solidFill>
                <a:latin typeface="Calibri" panose="020F0502020204030204" pitchFamily="34" charset="0"/>
              </a:rPr>
              <a:t>1 Corinthians 10:11:</a:t>
            </a:r>
            <a:r>
              <a:rPr lang="en-US" sz="3200" dirty="0">
                <a:solidFill>
                  <a:srgbClr val="FFFF00"/>
                </a:solidFill>
                <a:latin typeface="Calibri" panose="020F0502020204030204" pitchFamily="34" charset="0"/>
              </a:rPr>
              <a:t>  </a:t>
            </a:r>
            <a:r>
              <a:rPr lang="en-US" sz="3200" i="1" dirty="0">
                <a:latin typeface="Calibri" panose="020F0502020204030204" pitchFamily="34" charset="0"/>
              </a:rPr>
              <a:t>“Now all these things happened to them as examples, and they were written for our admonition, upon whom the ends of the ages have come.”</a:t>
            </a:r>
            <a:endParaRPr lang="en-US" sz="3200" dirty="0">
              <a:latin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183395909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dissolv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dissolve">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dissolve">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21" grpId="0"/>
      <p:bldP spid="22" grpId="0"/>
      <p:bldP spid="23" grpId="0"/>
      <p:bldP spid="11"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12</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648200" y="-7620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2800" b="1" i="1" dirty="0">
                <a:solidFill>
                  <a:schemeClr val="tx1"/>
                </a:solidFill>
              </a:rPr>
              <a:t>What the pastor (preacher) says</a:t>
            </a:r>
            <a:endParaRPr lang="en-US" sz="28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0"/>
            <a:ext cx="8458200" cy="114299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Many regard the preacher or pastor’s word as the ultimate authority in religion:</a:t>
            </a:r>
            <a:endParaRPr lang="en-US" sz="26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482492" y="2209800"/>
            <a:ext cx="8509107"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May arise from false notion that a ‘pastor’ has to be ‘called by the Lord’ to preach.</a:t>
            </a:r>
            <a:endParaRPr lang="en-US" sz="2400" b="1" i="1" dirty="0">
              <a:solidFill>
                <a:schemeClr val="tx1"/>
              </a:solidFill>
            </a:endParaRPr>
          </a:p>
        </p:txBody>
      </p:sp>
      <p:sp>
        <p:nvSpPr>
          <p:cNvPr id="22" name="Rectangle 11">
            <a:extLst>
              <a:ext uri="{FF2B5EF4-FFF2-40B4-BE49-F238E27FC236}">
                <a16:creationId xmlns:a16="http://schemas.microsoft.com/office/drawing/2014/main" id="{135FD207-CC6B-4CEB-B72F-14D43E8F2DA5}"/>
              </a:ext>
            </a:extLst>
          </p:cNvPr>
          <p:cNvSpPr>
            <a:spLocks noChangeArrowheads="1"/>
          </p:cNvSpPr>
          <p:nvPr/>
        </p:nvSpPr>
        <p:spPr bwMode="auto">
          <a:xfrm>
            <a:off x="457199" y="3276600"/>
            <a:ext cx="8509107" cy="1295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Preachers do not have the divine authority to preach what they “think is right.”  </a:t>
            </a:r>
            <a:r>
              <a:rPr lang="en-US" sz="2400" b="1" dirty="0">
                <a:solidFill>
                  <a:schemeClr val="tx1"/>
                </a:solidFill>
              </a:rPr>
              <a:t>2 Tim. 4:1-2; Titus 2:1</a:t>
            </a:r>
            <a:endParaRPr lang="en-US" sz="2400" b="1" i="1" dirty="0">
              <a:solidFill>
                <a:schemeClr val="tx1"/>
              </a:solidFill>
            </a:endParaRPr>
          </a:p>
        </p:txBody>
      </p:sp>
      <p:sp>
        <p:nvSpPr>
          <p:cNvPr id="11" name="Rectangle 11">
            <a:extLst>
              <a:ext uri="{FF2B5EF4-FFF2-40B4-BE49-F238E27FC236}">
                <a16:creationId xmlns:a16="http://schemas.microsoft.com/office/drawing/2014/main" id="{BDCE670B-F8AD-4DBE-9C4E-A08EF18208ED}"/>
              </a:ext>
            </a:extLst>
          </p:cNvPr>
          <p:cNvSpPr>
            <a:spLocks noChangeArrowheads="1"/>
          </p:cNvSpPr>
          <p:nvPr/>
        </p:nvSpPr>
        <p:spPr bwMode="auto">
          <a:xfrm>
            <a:off x="447324" y="4724400"/>
            <a:ext cx="8509107"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same goes for real pastors (i.e., elders):  </a:t>
            </a:r>
            <a:r>
              <a:rPr lang="en-US" sz="2400" b="1" dirty="0">
                <a:solidFill>
                  <a:schemeClr val="tx1"/>
                </a:solidFill>
              </a:rPr>
              <a:t>Titus 1:9</a:t>
            </a:r>
            <a:endParaRPr lang="en-US" sz="2400" b="1" i="1" dirty="0">
              <a:solidFill>
                <a:schemeClr val="tx1"/>
              </a:solidFill>
            </a:endParaRPr>
          </a:p>
        </p:txBody>
      </p:sp>
      <p:sp>
        <p:nvSpPr>
          <p:cNvPr id="13" name="Rectangle 11">
            <a:extLst>
              <a:ext uri="{FF2B5EF4-FFF2-40B4-BE49-F238E27FC236}">
                <a16:creationId xmlns:a16="http://schemas.microsoft.com/office/drawing/2014/main" id="{3EB42E46-E5D1-43CC-A6AC-0EBBE848683E}"/>
              </a:ext>
            </a:extLst>
          </p:cNvPr>
          <p:cNvSpPr>
            <a:spLocks noChangeArrowheads="1"/>
          </p:cNvSpPr>
          <p:nvPr/>
        </p:nvSpPr>
        <p:spPr bwMode="auto">
          <a:xfrm>
            <a:off x="435601" y="5715000"/>
            <a:ext cx="8509107"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Our faith must be based on God’s wisdom, not man’s:  </a:t>
            </a:r>
            <a:r>
              <a:rPr lang="en-US" sz="2400" b="1" dirty="0">
                <a:solidFill>
                  <a:schemeClr val="tx1"/>
                </a:solidFill>
              </a:rPr>
              <a:t>1 Cor. 2:4-5; Acts 17:11</a:t>
            </a:r>
            <a:endParaRPr lang="en-US" sz="2400" b="1" i="1" dirty="0">
              <a:solidFill>
                <a:schemeClr val="tx1"/>
              </a:solidFill>
            </a:endParaRPr>
          </a:p>
        </p:txBody>
      </p:sp>
      <p:sp>
        <p:nvSpPr>
          <p:cNvPr id="14" name="Rectangle: Rounded Corners 13">
            <a:extLst>
              <a:ext uri="{FF2B5EF4-FFF2-40B4-BE49-F238E27FC236}">
                <a16:creationId xmlns:a16="http://schemas.microsoft.com/office/drawing/2014/main" id="{679A9C4A-1DD2-4DE1-B213-A2EC17C1316D}"/>
              </a:ext>
            </a:extLst>
          </p:cNvPr>
          <p:cNvSpPr/>
          <p:nvPr/>
        </p:nvSpPr>
        <p:spPr bwMode="auto">
          <a:xfrm>
            <a:off x="352425" y="1219200"/>
            <a:ext cx="8442461" cy="5273675"/>
          </a:xfrm>
          <a:prstGeom prst="roundRect">
            <a:avLst/>
          </a:prstGeom>
          <a:solidFill>
            <a:srgbClr val="CC33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4400" b="1" dirty="0"/>
              <a:t>Don’t believe what I, or any man, teaches without </a:t>
            </a:r>
            <a:r>
              <a:rPr lang="en-US" sz="4400" b="1" i="1" dirty="0"/>
              <a:t>“searching the Scriptures” </a:t>
            </a:r>
            <a:r>
              <a:rPr lang="en-US" sz="4400" b="1" dirty="0"/>
              <a:t>!  </a:t>
            </a:r>
          </a:p>
          <a:p>
            <a:pPr algn="just"/>
            <a:endParaRPr lang="en-US" sz="4400" b="1" dirty="0">
              <a:solidFill>
                <a:srgbClr val="FFFF00"/>
              </a:solidFill>
            </a:endParaRPr>
          </a:p>
          <a:p>
            <a:pPr algn="just"/>
            <a:r>
              <a:rPr lang="en-US" sz="4400" b="1" dirty="0">
                <a:solidFill>
                  <a:srgbClr val="FFFF00"/>
                </a:solidFill>
              </a:rPr>
              <a:t>Be polite but ask questions and be skeptical.</a:t>
            </a:r>
            <a:endParaRPr lang="en-US" sz="4400" dirty="0">
              <a:solidFill>
                <a:srgbClr val="FFFF00"/>
              </a:solidFill>
            </a:endParaRPr>
          </a:p>
        </p:txBody>
      </p:sp>
    </p:spTree>
    <p:extLst>
      <p:ext uri="{BB962C8B-B14F-4D97-AF65-F5344CB8AC3E}">
        <p14:creationId xmlns:p14="http://schemas.microsoft.com/office/powerpoint/2010/main" val="81591683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dissolv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22" grpId="0"/>
      <p:bldP spid="11" grpId="0"/>
      <p:bldP spid="13" grpId="0"/>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13</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572000" y="-7620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b="1" i="1" dirty="0">
                <a:solidFill>
                  <a:schemeClr val="tx1"/>
                </a:solidFill>
              </a:rPr>
              <a:t>Creeds of men</a:t>
            </a:r>
            <a:endParaRPr lang="en-US"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1"/>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A creed declares and summarizes a denomination’s doctrines and practices.</a:t>
            </a:r>
            <a:endParaRPr lang="en-US" sz="26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482492" y="2209800"/>
            <a:ext cx="8509107" cy="1295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A creed is peculiar and specific to a particular denomination; its contains the teachings that make it distinct from other denominations.</a:t>
            </a:r>
            <a:endParaRPr lang="en-US" sz="2400" b="1" i="1" dirty="0">
              <a:solidFill>
                <a:schemeClr val="tx1"/>
              </a:solidFill>
            </a:endParaRPr>
          </a:p>
        </p:txBody>
      </p:sp>
      <p:sp>
        <p:nvSpPr>
          <p:cNvPr id="22" name="Rectangle 11">
            <a:extLst>
              <a:ext uri="{FF2B5EF4-FFF2-40B4-BE49-F238E27FC236}">
                <a16:creationId xmlns:a16="http://schemas.microsoft.com/office/drawing/2014/main" id="{135FD207-CC6B-4CEB-B72F-14D43E8F2DA5}"/>
              </a:ext>
            </a:extLst>
          </p:cNvPr>
          <p:cNvSpPr>
            <a:spLocks noChangeArrowheads="1"/>
          </p:cNvSpPr>
          <p:nvPr/>
        </p:nvSpPr>
        <p:spPr bwMode="auto">
          <a:xfrm>
            <a:off x="457199" y="3657600"/>
            <a:ext cx="8509107" cy="1295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Also, most denominations have delegates that meet periodically to vote on the denomination’s doctrines and policies.</a:t>
            </a:r>
            <a:endParaRPr lang="en-US" sz="2400" b="1" i="1" dirty="0">
              <a:solidFill>
                <a:schemeClr val="tx1"/>
              </a:solidFill>
            </a:endParaRPr>
          </a:p>
        </p:txBody>
      </p:sp>
      <p:sp>
        <p:nvSpPr>
          <p:cNvPr id="11" name="Rectangle 11">
            <a:extLst>
              <a:ext uri="{FF2B5EF4-FFF2-40B4-BE49-F238E27FC236}">
                <a16:creationId xmlns:a16="http://schemas.microsoft.com/office/drawing/2014/main" id="{BDCE670B-F8AD-4DBE-9C4E-A08EF18208ED}"/>
              </a:ext>
            </a:extLst>
          </p:cNvPr>
          <p:cNvSpPr>
            <a:spLocks noChangeArrowheads="1"/>
          </p:cNvSpPr>
          <p:nvPr/>
        </p:nvSpPr>
        <p:spPr bwMode="auto">
          <a:xfrm>
            <a:off x="447324" y="5181599"/>
            <a:ext cx="8509107" cy="129539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Thus, denominational creeds are subject to change because they arise from the minds of men:  </a:t>
            </a:r>
            <a:r>
              <a:rPr lang="en-US" sz="2400" b="1" dirty="0">
                <a:solidFill>
                  <a:schemeClr val="tx1"/>
                </a:solidFill>
              </a:rPr>
              <a:t>Jer. 10:23; Matt. 15:9; Col. 2:21-22</a:t>
            </a:r>
            <a:endParaRPr lang="en-US" sz="2400" b="1" i="1" dirty="0">
              <a:solidFill>
                <a:schemeClr val="tx1"/>
              </a:solidFill>
            </a:endParaRPr>
          </a:p>
        </p:txBody>
      </p:sp>
    </p:spTree>
    <p:extLst>
      <p:ext uri="{BB962C8B-B14F-4D97-AF65-F5344CB8AC3E}">
        <p14:creationId xmlns:p14="http://schemas.microsoft.com/office/powerpoint/2010/main" val="195450474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22"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14</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572000" y="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200" b="1" i="1" dirty="0">
                <a:solidFill>
                  <a:schemeClr val="tx1"/>
                </a:solidFill>
              </a:rPr>
              <a:t>The desires of the congregation</a:t>
            </a:r>
            <a:endParaRPr lang="en-US" sz="32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1"/>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Many denominations take great pride in their ‘democratic’ nature.</a:t>
            </a:r>
            <a:endParaRPr lang="en-US" sz="26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482492" y="2209800"/>
            <a:ext cx="8509107"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The majority opinion of the church may be wrong!</a:t>
            </a:r>
            <a:endParaRPr lang="en-US" sz="2400" b="1" i="1" dirty="0">
              <a:solidFill>
                <a:schemeClr val="tx1"/>
              </a:solidFill>
            </a:endParaRPr>
          </a:p>
        </p:txBody>
      </p:sp>
      <p:sp>
        <p:nvSpPr>
          <p:cNvPr id="22" name="Rectangle 11">
            <a:extLst>
              <a:ext uri="{FF2B5EF4-FFF2-40B4-BE49-F238E27FC236}">
                <a16:creationId xmlns:a16="http://schemas.microsoft.com/office/drawing/2014/main" id="{135FD207-CC6B-4CEB-B72F-14D43E8F2DA5}"/>
              </a:ext>
            </a:extLst>
          </p:cNvPr>
          <p:cNvSpPr>
            <a:spLocks noChangeArrowheads="1"/>
          </p:cNvSpPr>
          <p:nvPr/>
        </p:nvSpPr>
        <p:spPr bwMode="auto">
          <a:xfrm>
            <a:off x="990599" y="2819400"/>
            <a:ext cx="7924801"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
            </a:pPr>
            <a:r>
              <a:rPr lang="en-US" sz="2200" b="1" dirty="0">
                <a:solidFill>
                  <a:schemeClr val="tx1"/>
                </a:solidFill>
              </a:rPr>
              <a:t>Remember what the majority of Israel wanted when Moses was on Mt. Sinai?!  </a:t>
            </a:r>
            <a:r>
              <a:rPr lang="en-US" sz="2200" b="1" dirty="0">
                <a:solidFill>
                  <a:srgbClr val="FFFF00"/>
                </a:solidFill>
              </a:rPr>
              <a:t>Ex. 32:1</a:t>
            </a:r>
            <a:endParaRPr lang="en-US" sz="2200" b="1" i="1" dirty="0">
              <a:solidFill>
                <a:schemeClr val="tx1"/>
              </a:solidFill>
            </a:endParaRPr>
          </a:p>
        </p:txBody>
      </p:sp>
      <p:sp>
        <p:nvSpPr>
          <p:cNvPr id="13" name="Rectangle 11">
            <a:extLst>
              <a:ext uri="{FF2B5EF4-FFF2-40B4-BE49-F238E27FC236}">
                <a16:creationId xmlns:a16="http://schemas.microsoft.com/office/drawing/2014/main" id="{B7065933-4188-4E29-A0F5-D843FB8D3CE5}"/>
              </a:ext>
            </a:extLst>
          </p:cNvPr>
          <p:cNvSpPr>
            <a:spLocks noChangeArrowheads="1"/>
          </p:cNvSpPr>
          <p:nvPr/>
        </p:nvSpPr>
        <p:spPr bwMode="auto">
          <a:xfrm>
            <a:off x="990599" y="3657600"/>
            <a:ext cx="7924801"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
            </a:pPr>
            <a:r>
              <a:rPr lang="en-US" sz="2200" b="1" dirty="0">
                <a:solidFill>
                  <a:schemeClr val="tx1"/>
                </a:solidFill>
              </a:rPr>
              <a:t>Remember when Israel wanted a king?!  </a:t>
            </a:r>
            <a:r>
              <a:rPr lang="en-US" sz="2200" b="1" dirty="0">
                <a:solidFill>
                  <a:srgbClr val="FFFF00"/>
                </a:solidFill>
              </a:rPr>
              <a:t>1 Sam. 8:4-5, 6-7</a:t>
            </a:r>
            <a:endParaRPr lang="en-US" sz="2200" b="1" i="1" dirty="0">
              <a:solidFill>
                <a:schemeClr val="tx1"/>
              </a:solidFill>
            </a:endParaRPr>
          </a:p>
        </p:txBody>
      </p:sp>
      <p:sp>
        <p:nvSpPr>
          <p:cNvPr id="14" name="Rectangle 11">
            <a:extLst>
              <a:ext uri="{FF2B5EF4-FFF2-40B4-BE49-F238E27FC236}">
                <a16:creationId xmlns:a16="http://schemas.microsoft.com/office/drawing/2014/main" id="{D9769ED7-7321-4201-AAED-15DBFF894A5B}"/>
              </a:ext>
            </a:extLst>
          </p:cNvPr>
          <p:cNvSpPr>
            <a:spLocks noChangeArrowheads="1"/>
          </p:cNvSpPr>
          <p:nvPr/>
        </p:nvSpPr>
        <p:spPr bwMode="auto">
          <a:xfrm>
            <a:off x="978877" y="4572000"/>
            <a:ext cx="7924801" cy="91440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
            </a:pPr>
            <a:r>
              <a:rPr lang="en-US" sz="2200" b="1" dirty="0">
                <a:solidFill>
                  <a:schemeClr val="tx1"/>
                </a:solidFill>
              </a:rPr>
              <a:t>The desires of the majority are almost invariably contrary to the desires of the Lord:  </a:t>
            </a:r>
            <a:r>
              <a:rPr lang="en-US" sz="2200" b="1" dirty="0">
                <a:solidFill>
                  <a:srgbClr val="FFFF00"/>
                </a:solidFill>
              </a:rPr>
              <a:t>Isa. 55:8-9</a:t>
            </a:r>
            <a:endParaRPr lang="en-US" sz="2200" b="1" i="1" dirty="0">
              <a:solidFill>
                <a:schemeClr val="tx1"/>
              </a:solidFill>
            </a:endParaRPr>
          </a:p>
        </p:txBody>
      </p:sp>
      <p:sp>
        <p:nvSpPr>
          <p:cNvPr id="11" name="Rectangle 11">
            <a:extLst>
              <a:ext uri="{FF2B5EF4-FFF2-40B4-BE49-F238E27FC236}">
                <a16:creationId xmlns:a16="http://schemas.microsoft.com/office/drawing/2014/main" id="{2DF29E2D-4A1A-45EC-AFDE-51CF62A96E1B}"/>
              </a:ext>
            </a:extLst>
          </p:cNvPr>
          <p:cNvSpPr>
            <a:spLocks noChangeArrowheads="1"/>
          </p:cNvSpPr>
          <p:nvPr/>
        </p:nvSpPr>
        <p:spPr bwMode="auto">
          <a:xfrm>
            <a:off x="967154" y="5509846"/>
            <a:ext cx="7924801" cy="914401"/>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
            </a:pPr>
            <a:r>
              <a:rPr lang="en-US" sz="2200" b="1" dirty="0">
                <a:solidFill>
                  <a:schemeClr val="tx1"/>
                </a:solidFill>
              </a:rPr>
              <a:t>The very notion of “majority rule” should be abhorrent to God’s people:  </a:t>
            </a:r>
            <a:r>
              <a:rPr lang="en-US" sz="2200" b="1" dirty="0">
                <a:solidFill>
                  <a:srgbClr val="FFFF00"/>
                </a:solidFill>
              </a:rPr>
              <a:t>1 Cor. 1:10</a:t>
            </a:r>
            <a:endParaRPr lang="en-US" sz="2200" b="1" i="1" dirty="0">
              <a:solidFill>
                <a:schemeClr val="tx1"/>
              </a:solidFill>
            </a:endParaRPr>
          </a:p>
        </p:txBody>
      </p:sp>
    </p:spTree>
    <p:extLst>
      <p:ext uri="{BB962C8B-B14F-4D97-AF65-F5344CB8AC3E}">
        <p14:creationId xmlns:p14="http://schemas.microsoft.com/office/powerpoint/2010/main" val="378143635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dissolve">
                                      <p:cBhvr>
                                        <p:cTn id="27" dur="500"/>
                                        <p:tgtEl>
                                          <p:spTgt spid="22"/>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dissolve">
                                      <p:cBhvr>
                                        <p:cTn id="35" dur="500"/>
                                        <p:tgtEl>
                                          <p:spTgt spid="14"/>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22" grpId="0"/>
      <p:bldP spid="13" grpId="0"/>
      <p:bldP spid="14"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15</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572000" y="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200" b="1" i="1" dirty="0">
                <a:solidFill>
                  <a:schemeClr val="tx1"/>
                </a:solidFill>
              </a:rPr>
              <a:t>The elders of the local church</a:t>
            </a:r>
            <a:endParaRPr lang="en-US" sz="32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1"/>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The Lord has given the elders of the church specific work to do.</a:t>
            </a:r>
            <a:endParaRPr lang="en-US" sz="2600" b="1" dirty="0">
              <a:solidFill>
                <a:schemeClr val="tx1"/>
              </a:solidFill>
            </a:endParaRPr>
          </a:p>
        </p:txBody>
      </p:sp>
      <p:sp>
        <p:nvSpPr>
          <p:cNvPr id="20" name="Rectangle 11">
            <a:extLst>
              <a:ext uri="{FF2B5EF4-FFF2-40B4-BE49-F238E27FC236}">
                <a16:creationId xmlns:a16="http://schemas.microsoft.com/office/drawing/2014/main" id="{99E32403-42F9-4732-8169-6E3A0C2F906B}"/>
              </a:ext>
            </a:extLst>
          </p:cNvPr>
          <p:cNvSpPr>
            <a:spLocks noChangeArrowheads="1"/>
          </p:cNvSpPr>
          <p:nvPr/>
        </p:nvSpPr>
        <p:spPr bwMode="auto">
          <a:xfrm>
            <a:off x="1092092" y="2209800"/>
            <a:ext cx="7670908" cy="609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R"/>
            </a:pPr>
            <a:r>
              <a:rPr lang="en-US" sz="2400" b="1" i="1" dirty="0">
                <a:solidFill>
                  <a:srgbClr val="FFFF00"/>
                </a:solidFill>
              </a:rPr>
              <a:t>“Shepherd the flock”</a:t>
            </a:r>
            <a:r>
              <a:rPr lang="en-US" sz="1000" b="1" i="1" dirty="0">
                <a:solidFill>
                  <a:srgbClr val="FFFF00"/>
                </a:solidFill>
              </a:rPr>
              <a:t> </a:t>
            </a:r>
            <a:r>
              <a:rPr lang="en-US" sz="2400" b="1" dirty="0">
                <a:solidFill>
                  <a:srgbClr val="FFFF00"/>
                </a:solidFill>
              </a:rPr>
              <a:t>:  </a:t>
            </a:r>
            <a:r>
              <a:rPr lang="en-US" sz="2400" b="1" dirty="0">
                <a:solidFill>
                  <a:schemeClr val="tx1"/>
                </a:solidFill>
              </a:rPr>
              <a:t>1 Pet. 5:2-3</a:t>
            </a:r>
            <a:endParaRPr lang="en-US" sz="2400" b="1" i="1" dirty="0">
              <a:solidFill>
                <a:schemeClr val="tx1"/>
              </a:solidFill>
            </a:endParaRPr>
          </a:p>
        </p:txBody>
      </p:sp>
      <p:sp>
        <p:nvSpPr>
          <p:cNvPr id="11" name="Rectangle 11">
            <a:extLst>
              <a:ext uri="{FF2B5EF4-FFF2-40B4-BE49-F238E27FC236}">
                <a16:creationId xmlns:a16="http://schemas.microsoft.com/office/drawing/2014/main" id="{9DB2B4AD-0BFF-4A87-871A-CC8A8EBA0393}"/>
              </a:ext>
            </a:extLst>
          </p:cNvPr>
          <p:cNvSpPr>
            <a:spLocks noChangeArrowheads="1"/>
          </p:cNvSpPr>
          <p:nvPr/>
        </p:nvSpPr>
        <p:spPr bwMode="auto">
          <a:xfrm>
            <a:off x="1078523" y="2895600"/>
            <a:ext cx="7670908" cy="609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R"/>
            </a:pPr>
            <a:r>
              <a:rPr lang="en-US" sz="2400" b="1" i="1" dirty="0">
                <a:solidFill>
                  <a:srgbClr val="FFFF00"/>
                </a:solidFill>
              </a:rPr>
              <a:t>“oversee”</a:t>
            </a:r>
            <a:r>
              <a:rPr lang="en-US" sz="2400" b="1" dirty="0">
                <a:solidFill>
                  <a:srgbClr val="FFFF00"/>
                </a:solidFill>
              </a:rPr>
              <a:t> the flock</a:t>
            </a:r>
            <a:r>
              <a:rPr lang="en-US" sz="1000" b="1" i="1" dirty="0">
                <a:solidFill>
                  <a:srgbClr val="FFFF00"/>
                </a:solidFill>
              </a:rPr>
              <a:t> </a:t>
            </a:r>
            <a:r>
              <a:rPr lang="en-US" sz="2400" b="1" dirty="0">
                <a:solidFill>
                  <a:srgbClr val="FFFF00"/>
                </a:solidFill>
              </a:rPr>
              <a:t>:  </a:t>
            </a:r>
            <a:r>
              <a:rPr lang="en-US" sz="2400" b="1" dirty="0">
                <a:solidFill>
                  <a:schemeClr val="tx1"/>
                </a:solidFill>
              </a:rPr>
              <a:t>Acts 20:28</a:t>
            </a:r>
            <a:endParaRPr lang="en-US" sz="2400" b="1" i="1" dirty="0">
              <a:solidFill>
                <a:schemeClr val="tx1"/>
              </a:solidFill>
            </a:endParaRPr>
          </a:p>
        </p:txBody>
      </p:sp>
      <p:sp>
        <p:nvSpPr>
          <p:cNvPr id="15" name="Rectangle 14">
            <a:extLst>
              <a:ext uri="{FF2B5EF4-FFF2-40B4-BE49-F238E27FC236}">
                <a16:creationId xmlns:a16="http://schemas.microsoft.com/office/drawing/2014/main" id="{FBB5AA10-C108-42E4-8733-7B8044845C53}"/>
              </a:ext>
            </a:extLst>
          </p:cNvPr>
          <p:cNvSpPr>
            <a:spLocks noChangeArrowheads="1"/>
          </p:cNvSpPr>
          <p:nvPr/>
        </p:nvSpPr>
        <p:spPr bwMode="auto">
          <a:xfrm>
            <a:off x="328246" y="3657600"/>
            <a:ext cx="8458200" cy="146367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The elders have no legislative power, but are under Christ’s authority:  </a:t>
            </a:r>
            <a:r>
              <a:rPr lang="en-US" sz="2600" b="1" dirty="0">
                <a:solidFill>
                  <a:schemeClr val="tx1"/>
                </a:solidFill>
              </a:rPr>
              <a:t>1 Pet. 5:2-4; 1 Tim. 3:5; Titus 1:7, 9</a:t>
            </a:r>
          </a:p>
        </p:txBody>
      </p:sp>
      <p:sp>
        <p:nvSpPr>
          <p:cNvPr id="16" name="Rectangle 15">
            <a:extLst>
              <a:ext uri="{FF2B5EF4-FFF2-40B4-BE49-F238E27FC236}">
                <a16:creationId xmlns:a16="http://schemas.microsoft.com/office/drawing/2014/main" id="{E937BF5C-3FDE-4A91-A09B-C53DD2CC03A7}"/>
              </a:ext>
            </a:extLst>
          </p:cNvPr>
          <p:cNvSpPr>
            <a:spLocks noChangeArrowheads="1"/>
          </p:cNvSpPr>
          <p:nvPr/>
        </p:nvSpPr>
        <p:spPr bwMode="auto">
          <a:xfrm>
            <a:off x="304800" y="5165724"/>
            <a:ext cx="8458200" cy="146367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Christ is the </a:t>
            </a:r>
            <a:r>
              <a:rPr lang="en-US" sz="2600" b="1" i="1" dirty="0">
                <a:solidFill>
                  <a:schemeClr val="tx1"/>
                </a:solidFill>
              </a:rPr>
              <a:t>“Chief Shepherd”</a:t>
            </a:r>
            <a:r>
              <a:rPr lang="en-US" sz="2600" b="1" dirty="0">
                <a:solidFill>
                  <a:schemeClr val="hlink"/>
                </a:solidFill>
              </a:rPr>
              <a:t> and He has </a:t>
            </a:r>
            <a:r>
              <a:rPr lang="en-US" sz="2600" b="1" i="1" dirty="0">
                <a:solidFill>
                  <a:schemeClr val="tx1"/>
                </a:solidFill>
              </a:rPr>
              <a:t>“All authority…in heaven and on earth”</a:t>
            </a:r>
            <a:r>
              <a:rPr lang="en-US" sz="1000" b="1" i="1" dirty="0">
                <a:solidFill>
                  <a:schemeClr val="tx1"/>
                </a:solidFill>
              </a:rPr>
              <a:t> </a:t>
            </a:r>
            <a:r>
              <a:rPr lang="en-US" sz="2600" b="1" i="1" dirty="0">
                <a:solidFill>
                  <a:schemeClr val="tx1"/>
                </a:solidFill>
              </a:rPr>
              <a:t>:  </a:t>
            </a:r>
            <a:r>
              <a:rPr lang="en-US" sz="1000" b="1" dirty="0">
                <a:solidFill>
                  <a:schemeClr val="hlink"/>
                </a:solidFill>
              </a:rPr>
              <a:t> </a:t>
            </a:r>
            <a:r>
              <a:rPr lang="en-US" sz="2600" b="1" dirty="0">
                <a:solidFill>
                  <a:schemeClr val="tx1"/>
                </a:solidFill>
              </a:rPr>
              <a:t>1 Pet. 5:4; Matt. 28:18</a:t>
            </a:r>
          </a:p>
        </p:txBody>
      </p:sp>
      <p:sp>
        <p:nvSpPr>
          <p:cNvPr id="17" name="Rectangle: Rounded Corners 16">
            <a:extLst>
              <a:ext uri="{FF2B5EF4-FFF2-40B4-BE49-F238E27FC236}">
                <a16:creationId xmlns:a16="http://schemas.microsoft.com/office/drawing/2014/main" id="{E70C7E1C-9115-403A-92DB-E3C1312532E0}"/>
              </a:ext>
            </a:extLst>
          </p:cNvPr>
          <p:cNvSpPr/>
          <p:nvPr/>
        </p:nvSpPr>
        <p:spPr bwMode="auto">
          <a:xfrm>
            <a:off x="76200" y="1107831"/>
            <a:ext cx="8972550" cy="5426076"/>
          </a:xfrm>
          <a:prstGeom prst="roundRect">
            <a:avLst/>
          </a:prstGeom>
          <a:solidFill>
            <a:srgbClr val="CC33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4000" b="1" i="1" dirty="0">
                <a:latin typeface="Calibri" panose="020F0502020204030204" pitchFamily="34" charset="0"/>
              </a:rPr>
              <a:t>“Elders are under the authority of Christ and have no legislative power.  Hence unauthorized practices and organizations cannot be made scriptural by being put under their oversight (1 Peter 5:1-4).” </a:t>
            </a:r>
          </a:p>
          <a:p>
            <a:pPr algn="r"/>
            <a:r>
              <a:rPr lang="en-US" sz="4000" dirty="0">
                <a:solidFill>
                  <a:srgbClr val="FFFF00"/>
                </a:solidFill>
                <a:latin typeface="Calibri" panose="020F0502020204030204" pitchFamily="34" charset="0"/>
              </a:rPr>
              <a:t>Moore, p. 19</a:t>
            </a:r>
            <a:endParaRPr kumimoji="0" lang="en-US" sz="6000" u="none" strike="noStrike" cap="none" normalizeH="0" baseline="0" dirty="0">
              <a:ln>
                <a:noFill/>
              </a:ln>
              <a:solidFill>
                <a:srgbClr val="FFFF00"/>
              </a:solidFill>
              <a:effectLst/>
              <a:latin typeface="Calibri" panose="020F0502020204030204" pitchFamily="34" charset="0"/>
            </a:endParaRPr>
          </a:p>
        </p:txBody>
      </p:sp>
    </p:spTree>
    <p:extLst>
      <p:ext uri="{BB962C8B-B14F-4D97-AF65-F5344CB8AC3E}">
        <p14:creationId xmlns:p14="http://schemas.microsoft.com/office/powerpoint/2010/main" val="427805243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dissolve">
                                      <p:cBhvr>
                                        <p:cTn id="23" dur="500"/>
                                        <p:tgtEl>
                                          <p:spTgt spid="20"/>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dissolv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dissolve">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20" grpId="0"/>
      <p:bldP spid="11" grpId="0"/>
      <p:bldP spid="15" grpId="0"/>
      <p:bldP spid="16" grpId="0"/>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46593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2. Divine authority is not…</a:t>
            </a:r>
          </a:p>
        </p:txBody>
      </p:sp>
      <p:sp>
        <p:nvSpPr>
          <p:cNvPr id="2" name="Slide Number Placeholder 1"/>
          <p:cNvSpPr>
            <a:spLocks noGrp="1"/>
          </p:cNvSpPr>
          <p:nvPr>
            <p:ph type="sldNum" sz="quarter" idx="12"/>
          </p:nvPr>
        </p:nvSpPr>
        <p:spPr/>
        <p:txBody>
          <a:bodyPr/>
          <a:lstStyle/>
          <a:p>
            <a:fld id="{955E7828-17CB-442F-849A-4BD13309398C}" type="slidenum">
              <a:rPr lang="en-US" smtClean="0"/>
              <a:pPr/>
              <a:t>16</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572000" y="0"/>
            <a:ext cx="45720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200" b="1" i="1" dirty="0">
                <a:solidFill>
                  <a:schemeClr val="tx1"/>
                </a:solidFill>
              </a:rPr>
              <a:t>The results accomplished</a:t>
            </a:r>
            <a:endParaRPr lang="en-US" sz="3200" b="1" i="1" dirty="0">
              <a:solidFill>
                <a:schemeClr val="tx1"/>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143001"/>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Some assume as long as it’s a “good work” or “getting results” the Lord authorizes its practice.</a:t>
            </a:r>
            <a:endParaRPr lang="en-US" sz="2400" b="1" dirty="0">
              <a:solidFill>
                <a:schemeClr val="tx1"/>
              </a:solidFill>
            </a:endParaRPr>
          </a:p>
        </p:txBody>
      </p:sp>
      <p:sp>
        <p:nvSpPr>
          <p:cNvPr id="15" name="Rectangle 14">
            <a:extLst>
              <a:ext uri="{FF2B5EF4-FFF2-40B4-BE49-F238E27FC236}">
                <a16:creationId xmlns:a16="http://schemas.microsoft.com/office/drawing/2014/main" id="{FBB5AA10-C108-42E4-8733-7B8044845C53}"/>
              </a:ext>
            </a:extLst>
          </p:cNvPr>
          <p:cNvSpPr>
            <a:spLocks noChangeArrowheads="1"/>
          </p:cNvSpPr>
          <p:nvPr/>
        </p:nvSpPr>
        <p:spPr bwMode="auto">
          <a:xfrm>
            <a:off x="328246" y="2116016"/>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It’s “the ends justify the means” philosophy, and it’s wrong!  </a:t>
            </a:r>
            <a:r>
              <a:rPr lang="en-US" sz="2400" b="1">
                <a:solidFill>
                  <a:schemeClr val="hlink"/>
                </a:solidFill>
              </a:rPr>
              <a:t>Dead wrong!</a:t>
            </a:r>
            <a:endParaRPr lang="en-US" sz="2400" b="1" dirty="0">
              <a:solidFill>
                <a:schemeClr val="tx1"/>
              </a:solidFill>
            </a:endParaRPr>
          </a:p>
        </p:txBody>
      </p:sp>
      <p:sp>
        <p:nvSpPr>
          <p:cNvPr id="13" name="Rectangle 11">
            <a:extLst>
              <a:ext uri="{FF2B5EF4-FFF2-40B4-BE49-F238E27FC236}">
                <a16:creationId xmlns:a16="http://schemas.microsoft.com/office/drawing/2014/main" id="{20174173-1BED-4055-929C-F1B01EBC256D}"/>
              </a:ext>
            </a:extLst>
          </p:cNvPr>
          <p:cNvSpPr>
            <a:spLocks noChangeArrowheads="1"/>
          </p:cNvSpPr>
          <p:nvPr/>
        </p:nvSpPr>
        <p:spPr bwMode="auto">
          <a:xfrm>
            <a:off x="775570" y="3182816"/>
            <a:ext cx="8368430" cy="685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David thought he was doing a “good work”:  </a:t>
            </a:r>
            <a:r>
              <a:rPr lang="en-US" sz="2000" b="1" dirty="0">
                <a:solidFill>
                  <a:schemeClr val="tx1"/>
                </a:solidFill>
              </a:rPr>
              <a:t>2 Sam. 6:1-11; 1 Chron. 15:2, 13</a:t>
            </a:r>
            <a:endParaRPr lang="en-US" sz="1800" b="1" i="1" dirty="0">
              <a:solidFill>
                <a:schemeClr val="tx1"/>
              </a:solidFill>
            </a:endParaRPr>
          </a:p>
        </p:txBody>
      </p:sp>
      <p:sp>
        <p:nvSpPr>
          <p:cNvPr id="14" name="Rectangle 11">
            <a:extLst>
              <a:ext uri="{FF2B5EF4-FFF2-40B4-BE49-F238E27FC236}">
                <a16:creationId xmlns:a16="http://schemas.microsoft.com/office/drawing/2014/main" id="{52787BED-EDAD-4AFC-B0C5-53FD8A7453B0}"/>
              </a:ext>
            </a:extLst>
          </p:cNvPr>
          <p:cNvSpPr>
            <a:spLocks noChangeArrowheads="1"/>
          </p:cNvSpPr>
          <p:nvPr/>
        </p:nvSpPr>
        <p:spPr bwMode="auto">
          <a:xfrm>
            <a:off x="762000" y="4097216"/>
            <a:ext cx="8368430" cy="685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King Uzziah thought he was doing a “good work”:  </a:t>
            </a:r>
            <a:r>
              <a:rPr lang="en-US" sz="2000" b="1" dirty="0">
                <a:solidFill>
                  <a:schemeClr val="tx1"/>
                </a:solidFill>
              </a:rPr>
              <a:t>2 Chron. 26:16-20</a:t>
            </a:r>
            <a:endParaRPr lang="en-US" sz="1800" b="1" i="1" dirty="0">
              <a:solidFill>
                <a:schemeClr val="tx1"/>
              </a:solidFill>
            </a:endParaRPr>
          </a:p>
        </p:txBody>
      </p:sp>
      <p:sp>
        <p:nvSpPr>
          <p:cNvPr id="18" name="Rectangle 11">
            <a:extLst>
              <a:ext uri="{FF2B5EF4-FFF2-40B4-BE49-F238E27FC236}">
                <a16:creationId xmlns:a16="http://schemas.microsoft.com/office/drawing/2014/main" id="{3BD15249-365E-4963-AC0B-DA1414F47FCE}"/>
              </a:ext>
            </a:extLst>
          </p:cNvPr>
          <p:cNvSpPr>
            <a:spLocks noChangeArrowheads="1"/>
          </p:cNvSpPr>
          <p:nvPr/>
        </p:nvSpPr>
        <p:spPr bwMode="auto">
          <a:xfrm>
            <a:off x="750277" y="5011616"/>
            <a:ext cx="8368430" cy="685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Nadab &amp; Abihu thought they were doing a “good work”:  </a:t>
            </a:r>
            <a:r>
              <a:rPr lang="en-US" sz="2000" b="1" dirty="0">
                <a:solidFill>
                  <a:schemeClr val="tx1"/>
                </a:solidFill>
              </a:rPr>
              <a:t>Lev. 10:1-2</a:t>
            </a:r>
            <a:endParaRPr lang="en-US" sz="1800" b="1" i="1" dirty="0">
              <a:solidFill>
                <a:schemeClr val="tx1"/>
              </a:solidFill>
            </a:endParaRPr>
          </a:p>
        </p:txBody>
      </p:sp>
      <p:sp>
        <p:nvSpPr>
          <p:cNvPr id="19" name="Rectangle 11">
            <a:extLst>
              <a:ext uri="{FF2B5EF4-FFF2-40B4-BE49-F238E27FC236}">
                <a16:creationId xmlns:a16="http://schemas.microsoft.com/office/drawing/2014/main" id="{6A2BC4E3-D656-421F-8009-1C28B5FBB82D}"/>
              </a:ext>
            </a:extLst>
          </p:cNvPr>
          <p:cNvSpPr>
            <a:spLocks noChangeArrowheads="1"/>
          </p:cNvSpPr>
          <p:nvPr/>
        </p:nvSpPr>
        <p:spPr bwMode="auto">
          <a:xfrm>
            <a:off x="750277" y="5926016"/>
            <a:ext cx="8368430" cy="685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Saul of Tarsus thought he was doing a “good work”:  </a:t>
            </a:r>
            <a:r>
              <a:rPr lang="en-US" sz="2000" b="1" dirty="0">
                <a:solidFill>
                  <a:schemeClr val="tx1"/>
                </a:solidFill>
              </a:rPr>
              <a:t>Phil. 3:4-6; Acts 26:9</a:t>
            </a:r>
            <a:endParaRPr lang="en-US" sz="1800" b="1" i="1" dirty="0">
              <a:solidFill>
                <a:schemeClr val="tx1"/>
              </a:solidFill>
            </a:endParaRPr>
          </a:p>
        </p:txBody>
      </p:sp>
      <p:sp>
        <p:nvSpPr>
          <p:cNvPr id="16" name="Rectangle: Rounded Corners 15">
            <a:extLst>
              <a:ext uri="{FF2B5EF4-FFF2-40B4-BE49-F238E27FC236}">
                <a16:creationId xmlns:a16="http://schemas.microsoft.com/office/drawing/2014/main" id="{439E337B-A835-4F57-A5EE-82EE572712CE}"/>
              </a:ext>
            </a:extLst>
          </p:cNvPr>
          <p:cNvSpPr/>
          <p:nvPr/>
        </p:nvSpPr>
        <p:spPr bwMode="auto">
          <a:xfrm>
            <a:off x="76200" y="1107831"/>
            <a:ext cx="8972550" cy="5426076"/>
          </a:xfrm>
          <a:prstGeom prst="roundRect">
            <a:avLst/>
          </a:prstGeom>
          <a:solidFill>
            <a:srgbClr val="CC33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3200" b="1" i="1" dirty="0">
                <a:latin typeface="Calibri" panose="020F0502020204030204" pitchFamily="34" charset="0"/>
              </a:rPr>
              <a:t>“Not everyone who says to </a:t>
            </a:r>
            <a:r>
              <a:rPr lang="en-US" sz="3200" b="1" i="1" dirty="0" err="1">
                <a:latin typeface="Calibri" panose="020F0502020204030204" pitchFamily="34" charset="0"/>
              </a:rPr>
              <a:t>Me,'Lord</a:t>
            </a:r>
            <a:r>
              <a:rPr lang="en-US" sz="3200" b="1" i="1" dirty="0">
                <a:latin typeface="Calibri" panose="020F0502020204030204" pitchFamily="34" charset="0"/>
              </a:rPr>
              <a:t>, Lord,' shall enter the kingdom of heaven, but he who does the will of My Father in heaven. </a:t>
            </a:r>
            <a:r>
              <a:rPr lang="en-US" sz="3200" b="1" i="1" dirty="0">
                <a:solidFill>
                  <a:srgbClr val="FFFF00"/>
                </a:solidFill>
                <a:latin typeface="Calibri" panose="020F0502020204030204" pitchFamily="34" charset="0"/>
              </a:rPr>
              <a:t>22</a:t>
            </a:r>
            <a:r>
              <a:rPr lang="en-US" sz="3200" b="1" i="1" dirty="0">
                <a:latin typeface="Calibri" panose="020F0502020204030204" pitchFamily="34" charset="0"/>
              </a:rPr>
              <a:t> Many will say to Me in that day, 'Lord, Lord, have we not prophesied in Your name, cast out demons in Your name, and done many wonders in Your name?' </a:t>
            </a:r>
            <a:r>
              <a:rPr lang="en-US" sz="3200" b="1" i="1" dirty="0">
                <a:solidFill>
                  <a:srgbClr val="FFFF00"/>
                </a:solidFill>
                <a:latin typeface="Calibri" panose="020F0502020204030204" pitchFamily="34" charset="0"/>
              </a:rPr>
              <a:t>23</a:t>
            </a:r>
            <a:r>
              <a:rPr lang="en-US" sz="3200" b="1" i="1" dirty="0">
                <a:latin typeface="Calibri" panose="020F0502020204030204" pitchFamily="34" charset="0"/>
              </a:rPr>
              <a:t> And then I will declare to them, 'I never knew you; depart from Me, you who practice lawlessness!’”” </a:t>
            </a:r>
          </a:p>
          <a:p>
            <a:pPr algn="r"/>
            <a:r>
              <a:rPr lang="en-US" sz="3200" dirty="0">
                <a:solidFill>
                  <a:srgbClr val="FFFF00"/>
                </a:solidFill>
                <a:latin typeface="Calibri" panose="020F0502020204030204" pitchFamily="34" charset="0"/>
              </a:rPr>
              <a:t>Matthew 7:21-23</a:t>
            </a:r>
            <a:endParaRPr kumimoji="0" lang="en-US" sz="3200" u="none" strike="noStrike" cap="none" normalizeH="0" baseline="0" dirty="0">
              <a:ln>
                <a:noFill/>
              </a:ln>
              <a:solidFill>
                <a:srgbClr val="FFFF00"/>
              </a:solidFill>
              <a:effectLst/>
              <a:latin typeface="Calibri" panose="020F0502020204030204" pitchFamily="34" charset="0"/>
            </a:endParaRPr>
          </a:p>
        </p:txBody>
      </p:sp>
    </p:spTree>
    <p:extLst>
      <p:ext uri="{BB962C8B-B14F-4D97-AF65-F5344CB8AC3E}">
        <p14:creationId xmlns:p14="http://schemas.microsoft.com/office/powerpoint/2010/main" val="352631827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dissolv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dissolv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dissolve">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15" grpId="0"/>
      <p:bldP spid="13" grpId="0"/>
      <p:bldP spid="14" grpId="0"/>
      <p:bldP spid="18" grpId="0"/>
      <p:bldP spid="19" grpId="0"/>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8536" name="Rectangle 8"/>
          <p:cNvSpPr>
            <a:spLocks noChangeArrowheads="1"/>
          </p:cNvSpPr>
          <p:nvPr/>
        </p:nvSpPr>
        <p:spPr bwMode="auto">
          <a:xfrm>
            <a:off x="3276600" y="0"/>
            <a:ext cx="5486400" cy="1290638"/>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4000" b="1" dirty="0"/>
              <a:t>What will you do?</a:t>
            </a:r>
            <a:endParaRPr lang="en-US" sz="4000" b="1" dirty="0">
              <a:solidFill>
                <a:srgbClr val="FFFF00"/>
              </a:solidFill>
              <a:latin typeface="Eras Bold ITC" panose="020B0907030504020204" pitchFamily="34" charset="0"/>
            </a:endParaRPr>
          </a:p>
        </p:txBody>
      </p:sp>
      <p:sp>
        <p:nvSpPr>
          <p:cNvPr id="278541" name="Rectangle 13"/>
          <p:cNvSpPr>
            <a:spLocks noChangeArrowheads="1"/>
          </p:cNvSpPr>
          <p:nvPr/>
        </p:nvSpPr>
        <p:spPr bwMode="auto">
          <a:xfrm>
            <a:off x="304800" y="1714500"/>
            <a:ext cx="8839200" cy="12573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We all need to be vitally interested in understanding the principles, application and consequences of Bible authority.</a:t>
            </a:r>
            <a:endParaRPr lang="en-US" sz="2400" b="1" dirty="0">
              <a:solidFill>
                <a:schemeClr val="tx1"/>
              </a:solidFill>
            </a:endParaRPr>
          </a:p>
        </p:txBody>
      </p:sp>
      <p:sp>
        <p:nvSpPr>
          <p:cNvPr id="278542" name="Text Box 14"/>
          <p:cNvSpPr txBox="1">
            <a:spLocks noChangeArrowheads="1"/>
          </p:cNvSpPr>
          <p:nvPr/>
        </p:nvSpPr>
        <p:spPr bwMode="auto">
          <a:xfrm>
            <a:off x="-11113" y="-11113"/>
            <a:ext cx="2906713" cy="138499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sz="1200" b="1" dirty="0">
              <a:solidFill>
                <a:schemeClr val="folHlink"/>
              </a:solidFill>
              <a:latin typeface="Tahoma" panose="020B0604030504040204" pitchFamily="34" charset="0"/>
            </a:endParaRPr>
          </a:p>
          <a:p>
            <a:pPr algn="ctr">
              <a:spcBef>
                <a:spcPct val="50000"/>
              </a:spcBef>
            </a:pPr>
            <a:r>
              <a:rPr lang="en-US" sz="3600" b="1" dirty="0">
                <a:solidFill>
                  <a:schemeClr val="folHlink"/>
                </a:solidFill>
                <a:latin typeface="Tahoma" panose="020B0604030504040204" pitchFamily="34" charset="0"/>
              </a:rPr>
              <a:t>Conclusion</a:t>
            </a:r>
          </a:p>
          <a:p>
            <a:pPr algn="ctr">
              <a:spcBef>
                <a:spcPct val="50000"/>
              </a:spcBef>
            </a:pPr>
            <a:endParaRPr lang="en-US" sz="1200" b="1" dirty="0">
              <a:solidFill>
                <a:schemeClr val="folHlink"/>
              </a:solidFill>
              <a:latin typeface="Tahoma" panose="020B0604030504040204" pitchFamily="34" charset="0"/>
            </a:endParaRPr>
          </a:p>
        </p:txBody>
      </p:sp>
      <p:sp>
        <p:nvSpPr>
          <p:cNvPr id="2" name="Slide Number Placeholder 1"/>
          <p:cNvSpPr>
            <a:spLocks noGrp="1"/>
          </p:cNvSpPr>
          <p:nvPr>
            <p:ph type="sldNum" sz="quarter" idx="12"/>
          </p:nvPr>
        </p:nvSpPr>
        <p:spPr>
          <a:xfrm>
            <a:off x="6553200" y="6248400"/>
            <a:ext cx="2133600" cy="457200"/>
          </a:xfrm>
        </p:spPr>
        <p:txBody>
          <a:bodyPr/>
          <a:lstStyle/>
          <a:p>
            <a:fld id="{955E7828-17CB-442F-849A-4BD13309398C}" type="slidenum">
              <a:rPr lang="en-US" smtClean="0"/>
              <a:pPr/>
              <a:t>17</a:t>
            </a:fld>
            <a:endParaRPr lang="en-US"/>
          </a:p>
        </p:txBody>
      </p:sp>
      <p:sp>
        <p:nvSpPr>
          <p:cNvPr id="11"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0" name="Rectangle 13">
            <a:extLst>
              <a:ext uri="{FF2B5EF4-FFF2-40B4-BE49-F238E27FC236}">
                <a16:creationId xmlns:a16="http://schemas.microsoft.com/office/drawing/2014/main" id="{7F53E3E9-D7B8-4553-9480-F0B0E0D6E10C}"/>
              </a:ext>
            </a:extLst>
          </p:cNvPr>
          <p:cNvSpPr>
            <a:spLocks noChangeArrowheads="1"/>
          </p:cNvSpPr>
          <p:nvPr/>
        </p:nvSpPr>
        <p:spPr bwMode="auto">
          <a:xfrm>
            <a:off x="292274" y="3131651"/>
            <a:ext cx="8616950" cy="90694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Our young people especially need to learn these important principles!</a:t>
            </a:r>
            <a:endParaRPr lang="en-US" sz="2400" b="1" dirty="0">
              <a:solidFill>
                <a:schemeClr val="tx1"/>
              </a:solidFill>
            </a:endParaRPr>
          </a:p>
        </p:txBody>
      </p:sp>
      <p:sp>
        <p:nvSpPr>
          <p:cNvPr id="21" name="Rectangle 13">
            <a:extLst>
              <a:ext uri="{FF2B5EF4-FFF2-40B4-BE49-F238E27FC236}">
                <a16:creationId xmlns:a16="http://schemas.microsoft.com/office/drawing/2014/main" id="{2D74B2E3-4A7B-4E7E-B90A-AD2A868927E9}"/>
              </a:ext>
            </a:extLst>
          </p:cNvPr>
          <p:cNvSpPr>
            <a:spLocks noChangeArrowheads="1"/>
          </p:cNvSpPr>
          <p:nvPr/>
        </p:nvSpPr>
        <p:spPr bwMode="auto">
          <a:xfrm>
            <a:off x="293510" y="4274651"/>
            <a:ext cx="8698089" cy="90694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I </a:t>
            </a:r>
            <a:r>
              <a:rPr lang="en-US" sz="2400" b="1" i="1" u="sng" dirty="0">
                <a:solidFill>
                  <a:srgbClr val="FFFF00"/>
                </a:solidFill>
              </a:rPr>
              <a:t>guarantee</a:t>
            </a:r>
            <a:r>
              <a:rPr lang="en-US" sz="2400" b="1" dirty="0">
                <a:solidFill>
                  <a:schemeClr val="hlink"/>
                </a:solidFill>
              </a:rPr>
              <a:t>  you will have to face these issues once (or more) times in your life!</a:t>
            </a:r>
            <a:endParaRPr lang="en-US" sz="2400" b="1" dirty="0">
              <a:solidFill>
                <a:schemeClr val="tx1"/>
              </a:solidFill>
            </a:endParaRPr>
          </a:p>
        </p:txBody>
      </p:sp>
      <p:sp>
        <p:nvSpPr>
          <p:cNvPr id="22" name="Rectangle 13">
            <a:extLst>
              <a:ext uri="{FF2B5EF4-FFF2-40B4-BE49-F238E27FC236}">
                <a16:creationId xmlns:a16="http://schemas.microsoft.com/office/drawing/2014/main" id="{AF7DFF66-72F1-44E8-960A-2237A5E3D12E}"/>
              </a:ext>
            </a:extLst>
          </p:cNvPr>
          <p:cNvSpPr>
            <a:spLocks noChangeArrowheads="1"/>
          </p:cNvSpPr>
          <p:nvPr/>
        </p:nvSpPr>
        <p:spPr bwMode="auto">
          <a:xfrm>
            <a:off x="304800" y="5493851"/>
            <a:ext cx="8616950" cy="906949"/>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Will you cave or stand for the truth?!  </a:t>
            </a:r>
            <a:r>
              <a:rPr lang="en-US" sz="2400" b="1" dirty="0">
                <a:solidFill>
                  <a:schemeClr val="tx1"/>
                </a:solidFill>
              </a:rPr>
              <a:t>Matt. 15:9; 2 Jn. 9</a:t>
            </a:r>
          </a:p>
        </p:txBody>
      </p:sp>
      <p:sp>
        <p:nvSpPr>
          <p:cNvPr id="10" name="Rectangle: Rounded Corners 9">
            <a:extLst>
              <a:ext uri="{FF2B5EF4-FFF2-40B4-BE49-F238E27FC236}">
                <a16:creationId xmlns:a16="http://schemas.microsoft.com/office/drawing/2014/main" id="{E44B3160-D526-426B-B270-FCE1F5020DAB}"/>
              </a:ext>
            </a:extLst>
          </p:cNvPr>
          <p:cNvSpPr/>
          <p:nvPr/>
        </p:nvSpPr>
        <p:spPr bwMode="auto">
          <a:xfrm>
            <a:off x="114474" y="1524000"/>
            <a:ext cx="8972550" cy="4968875"/>
          </a:xfrm>
          <a:prstGeom prst="roundRect">
            <a:avLst/>
          </a:prstGeom>
          <a:solidFill>
            <a:srgbClr val="CC33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just"/>
            <a:r>
              <a:rPr lang="en-US" sz="2400" b="1" i="1" dirty="0">
                <a:latin typeface="Calibri" panose="020F0502020204030204" pitchFamily="34" charset="0"/>
              </a:rPr>
              <a:t>“</a:t>
            </a:r>
            <a:r>
              <a:rPr lang="en-US" sz="2400" b="1" i="1" dirty="0"/>
              <a:t>Therefore take heed to yourselves and to all the flock, among which the Holy Spirit has made you overseers, to shepherd the church of God which He purchased with His own blood. </a:t>
            </a:r>
            <a:r>
              <a:rPr lang="en-US" sz="2400" b="1" i="1" dirty="0">
                <a:solidFill>
                  <a:srgbClr val="FFFF00"/>
                </a:solidFill>
              </a:rPr>
              <a:t>29</a:t>
            </a:r>
            <a:r>
              <a:rPr lang="en-US" sz="2400" b="1" i="1" dirty="0"/>
              <a:t> For I know this, that after my departure savage wolves will come in among you, not sparing the flock. </a:t>
            </a:r>
            <a:r>
              <a:rPr lang="en-US" sz="2400" b="1" i="1" dirty="0">
                <a:solidFill>
                  <a:srgbClr val="FFFF00"/>
                </a:solidFill>
              </a:rPr>
              <a:t>30</a:t>
            </a:r>
            <a:r>
              <a:rPr lang="en-US" sz="2400" b="1" i="1" dirty="0"/>
              <a:t> Also from among yourselves men will rise up, speaking perverse things, to draw away the disciples after themselves. </a:t>
            </a:r>
            <a:r>
              <a:rPr lang="en-US" sz="2400" b="1" i="1" dirty="0">
                <a:solidFill>
                  <a:srgbClr val="FFFF00"/>
                </a:solidFill>
              </a:rPr>
              <a:t>31</a:t>
            </a:r>
            <a:r>
              <a:rPr lang="en-US" sz="2400" b="1" i="1" dirty="0"/>
              <a:t> Therefore watch, and remember that for three years I did not cease to warn everyone night and day with tears.”</a:t>
            </a:r>
            <a:r>
              <a:rPr lang="en-US" sz="2400" b="1" i="1" dirty="0">
                <a:latin typeface="Calibri" panose="020F0502020204030204" pitchFamily="34" charset="0"/>
              </a:rPr>
              <a:t>” </a:t>
            </a:r>
          </a:p>
          <a:p>
            <a:pPr algn="r"/>
            <a:r>
              <a:rPr lang="en-US" sz="3200" dirty="0">
                <a:solidFill>
                  <a:srgbClr val="FFFF00"/>
                </a:solidFill>
                <a:latin typeface="Calibri" panose="020F0502020204030204" pitchFamily="34" charset="0"/>
              </a:rPr>
              <a:t>Acts 20:28-31</a:t>
            </a:r>
            <a:endParaRPr kumimoji="0" lang="en-US" sz="3200" u="none" strike="noStrike" cap="none" normalizeH="0" baseline="0" dirty="0">
              <a:ln>
                <a:noFill/>
              </a:ln>
              <a:solidFill>
                <a:srgbClr val="FFFF00"/>
              </a:solidFill>
              <a:effectLst/>
              <a:latin typeface="Calibri" panose="020F050202020403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8542"/>
                                        </p:tgtEl>
                                        <p:attrNameLst>
                                          <p:attrName>style.visibility</p:attrName>
                                        </p:attrNameLst>
                                      </p:cBhvr>
                                      <p:to>
                                        <p:strVal val="visible"/>
                                      </p:to>
                                    </p:set>
                                    <p:animEffect transition="in" filter="dissolve">
                                      <p:cBhvr>
                                        <p:cTn id="11" dur="500"/>
                                        <p:tgtEl>
                                          <p:spTgt spid="27854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78536"/>
                                        </p:tgtEl>
                                        <p:attrNameLst>
                                          <p:attrName>style.visibility</p:attrName>
                                        </p:attrNameLst>
                                      </p:cBhvr>
                                      <p:to>
                                        <p:strVal val="visible"/>
                                      </p:to>
                                    </p:set>
                                    <p:animEffect transition="in" filter="dissolve">
                                      <p:cBhvr>
                                        <p:cTn id="15" dur="500"/>
                                        <p:tgtEl>
                                          <p:spTgt spid="27853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78541"/>
                                        </p:tgtEl>
                                        <p:attrNameLst>
                                          <p:attrName>style.visibility</p:attrName>
                                        </p:attrNameLst>
                                      </p:cBhvr>
                                      <p:to>
                                        <p:strVal val="visible"/>
                                      </p:to>
                                    </p:set>
                                    <p:animEffect transition="in" filter="dissolve">
                                      <p:cBhvr>
                                        <p:cTn id="19" dur="500"/>
                                        <p:tgtEl>
                                          <p:spTgt spid="27854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dissolv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dissolve">
                                      <p:cBhvr>
                                        <p:cTn id="29" dur="500"/>
                                        <p:tgtEl>
                                          <p:spTgt spid="20"/>
                                        </p:tgtEl>
                                      </p:cBhvr>
                                    </p:animEffect>
                                  </p:childTnLst>
                                </p:cTn>
                              </p:par>
                            </p:childTnLst>
                          </p:cTn>
                        </p:par>
                        <p:par>
                          <p:cTn id="30" fill="hold">
                            <p:stCondLst>
                              <p:cond delay="500"/>
                            </p:stCondLst>
                            <p:childTnLst>
                              <p:par>
                                <p:cTn id="31" presetID="9" presetClass="exit" presetSubtype="0" fill="hold" grpId="1" nodeType="afterEffect">
                                  <p:stCondLst>
                                    <p:cond delay="0"/>
                                  </p:stCondLst>
                                  <p:childTnLst>
                                    <p:animEffect transition="out" filter="dissolv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par>
                          <p:cTn id="34" fill="hold">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dissolve">
                                      <p:cBhvr>
                                        <p:cTn id="37" dur="500"/>
                                        <p:tgtEl>
                                          <p:spTgt spid="21"/>
                                        </p:tgtEl>
                                      </p:cBhvr>
                                    </p:animEffect>
                                  </p:childTnLst>
                                </p:cTn>
                              </p:par>
                            </p:childTnLst>
                          </p:cTn>
                        </p:par>
                        <p:par>
                          <p:cTn id="38" fill="hold">
                            <p:stCondLst>
                              <p:cond delay="1500"/>
                            </p:stCondLst>
                            <p:childTnLst>
                              <p:par>
                                <p:cTn id="39" presetID="9" presetClass="entr" presetSubtype="0"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dissolve">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6" grpId="0"/>
      <p:bldP spid="278541" grpId="0"/>
      <p:bldP spid="278542" grpId="0" animBg="1"/>
      <p:bldP spid="11" grpId="0"/>
      <p:bldP spid="20" grpId="0"/>
      <p:bldP spid="21" grpId="0"/>
      <p:bldP spid="22" grpId="0"/>
      <p:bldP spid="10" grpId="0" animBg="1"/>
      <p:bldP spid="10" grpId="1"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3676650" y="6492875"/>
            <a:ext cx="17526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2" name="Slide Number Placeholder 1"/>
          <p:cNvSpPr>
            <a:spLocks noGrp="1"/>
          </p:cNvSpPr>
          <p:nvPr>
            <p:ph type="sldNum" sz="quarter" idx="12"/>
          </p:nvPr>
        </p:nvSpPr>
        <p:spPr/>
        <p:txBody>
          <a:bodyPr/>
          <a:lstStyle/>
          <a:p>
            <a:fld id="{955E7828-17CB-442F-849A-4BD13309398C}" type="slidenum">
              <a:rPr lang="en-US" smtClean="0"/>
              <a:pPr/>
              <a:t>2</a:t>
            </a:fld>
            <a:endParaRPr lang="en-US" dirty="0"/>
          </a:p>
        </p:txBody>
      </p:sp>
      <p:sp>
        <p:nvSpPr>
          <p:cNvPr id="10" name="Rectangle 9">
            <a:extLst>
              <a:ext uri="{FF2B5EF4-FFF2-40B4-BE49-F238E27FC236}">
                <a16:creationId xmlns:a16="http://schemas.microsoft.com/office/drawing/2014/main" id="{8C85E9B1-8BDA-43EA-B8E2-67B5607AE78F}"/>
              </a:ext>
            </a:extLst>
          </p:cNvPr>
          <p:cNvSpPr>
            <a:spLocks noChangeArrowheads="1"/>
          </p:cNvSpPr>
          <p:nvPr/>
        </p:nvSpPr>
        <p:spPr bwMode="auto">
          <a:xfrm>
            <a:off x="342900" y="1066800"/>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When one acts with </a:t>
            </a:r>
            <a:r>
              <a:rPr lang="en-US" sz="2400" b="1" dirty="0">
                <a:solidFill>
                  <a:schemeClr val="tx1"/>
                </a:solidFill>
              </a:rPr>
              <a:t>“authority” </a:t>
            </a:r>
            <a:r>
              <a:rPr lang="en-US" sz="2400" b="1" dirty="0">
                <a:solidFill>
                  <a:schemeClr val="hlink"/>
                </a:solidFill>
              </a:rPr>
              <a:t>they have the </a:t>
            </a:r>
            <a:r>
              <a:rPr lang="en-US" sz="2400" b="1" i="1" u="sng" dirty="0">
                <a:solidFill>
                  <a:schemeClr val="tx1"/>
                </a:solidFill>
              </a:rPr>
              <a:t>rightful power to command or act</a:t>
            </a:r>
            <a:r>
              <a:rPr lang="en-US" sz="2400" b="1" dirty="0">
                <a:solidFill>
                  <a:schemeClr val="hlink"/>
                </a:solidFill>
              </a:rPr>
              <a:t>.</a:t>
            </a:r>
          </a:p>
        </p:txBody>
      </p:sp>
      <p:sp>
        <p:nvSpPr>
          <p:cNvPr id="12" name="Rectangle 10">
            <a:extLst>
              <a:ext uri="{FF2B5EF4-FFF2-40B4-BE49-F238E27FC236}">
                <a16:creationId xmlns:a16="http://schemas.microsoft.com/office/drawing/2014/main" id="{8BCAC8DE-FD3B-4E64-9DFD-C63BF421C67B}"/>
              </a:ext>
            </a:extLst>
          </p:cNvPr>
          <p:cNvSpPr>
            <a:spLocks noChangeArrowheads="1"/>
          </p:cNvSpPr>
          <p:nvPr/>
        </p:nvSpPr>
        <p:spPr bwMode="auto">
          <a:xfrm>
            <a:off x="381000" y="2133600"/>
            <a:ext cx="8458200" cy="990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Authority is essential in all aspects of our lives:  civil govt., traffic laws, licensing laws, etc.</a:t>
            </a:r>
          </a:p>
        </p:txBody>
      </p:sp>
      <p:sp>
        <p:nvSpPr>
          <p:cNvPr id="14" name="Rectangle 4">
            <a:extLst>
              <a:ext uri="{FF2B5EF4-FFF2-40B4-BE49-F238E27FC236}">
                <a16:creationId xmlns:a16="http://schemas.microsoft.com/office/drawing/2014/main" id="{8451F591-E6EA-45A0-A60D-661765319E48}"/>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200" b="1" dirty="0"/>
              <a:t>The Source of Authority</a:t>
            </a:r>
            <a:endParaRPr lang="en-US" sz="3200" b="1" dirty="0">
              <a:solidFill>
                <a:srgbClr val="FFFF00"/>
              </a:solidFill>
              <a:latin typeface="Eras Bold ITC" panose="020B0907030504020204" pitchFamily="34" charset="0"/>
            </a:endParaRPr>
          </a:p>
        </p:txBody>
      </p:sp>
      <p:sp>
        <p:nvSpPr>
          <p:cNvPr id="13" name="Rectangle 10">
            <a:extLst>
              <a:ext uri="{FF2B5EF4-FFF2-40B4-BE49-F238E27FC236}">
                <a16:creationId xmlns:a16="http://schemas.microsoft.com/office/drawing/2014/main" id="{290B6C99-B3B4-4736-92C1-A52A0C744472}"/>
              </a:ext>
            </a:extLst>
          </p:cNvPr>
          <p:cNvSpPr>
            <a:spLocks noChangeArrowheads="1"/>
          </p:cNvSpPr>
          <p:nvPr/>
        </p:nvSpPr>
        <p:spPr bwMode="auto">
          <a:xfrm>
            <a:off x="381000" y="3200400"/>
            <a:ext cx="84582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400" b="1" dirty="0">
                <a:solidFill>
                  <a:schemeClr val="hlink"/>
                </a:solidFill>
              </a:rPr>
              <a:t>I implore you to be thoroughly familiar with one of the key passages on this topic:  </a:t>
            </a:r>
            <a:r>
              <a:rPr lang="en-US" sz="2400" b="1" dirty="0">
                <a:solidFill>
                  <a:schemeClr val="tx1"/>
                </a:solidFill>
              </a:rPr>
              <a:t>Matt. 21:23-27</a:t>
            </a:r>
          </a:p>
        </p:txBody>
      </p:sp>
      <p:sp>
        <p:nvSpPr>
          <p:cNvPr id="18" name="Rectangle 11">
            <a:extLst>
              <a:ext uri="{FF2B5EF4-FFF2-40B4-BE49-F238E27FC236}">
                <a16:creationId xmlns:a16="http://schemas.microsoft.com/office/drawing/2014/main" id="{8CC31281-D3A2-46DD-8FC6-C55A19DECF99}"/>
              </a:ext>
            </a:extLst>
          </p:cNvPr>
          <p:cNvSpPr>
            <a:spLocks noChangeArrowheads="1"/>
          </p:cNvSpPr>
          <p:nvPr/>
        </p:nvSpPr>
        <p:spPr bwMode="auto">
          <a:xfrm>
            <a:off x="979311" y="4343400"/>
            <a:ext cx="8001000" cy="105092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R"/>
            </a:pPr>
            <a:r>
              <a:rPr lang="en-US" sz="2200" b="1" i="1" u="sng" dirty="0">
                <a:solidFill>
                  <a:srgbClr val="FFFF00"/>
                </a:solidFill>
              </a:rPr>
              <a:t>Need for authority</a:t>
            </a:r>
            <a:r>
              <a:rPr lang="en-US" sz="2200" b="1" i="1" dirty="0">
                <a:solidFill>
                  <a:srgbClr val="FFFF00"/>
                </a:solidFill>
                <a:effectLst/>
              </a:rPr>
              <a:t> </a:t>
            </a:r>
            <a:r>
              <a:rPr lang="en-US" sz="2200" b="1" dirty="0">
                <a:solidFill>
                  <a:srgbClr val="FFFF00"/>
                </a:solidFill>
              </a:rPr>
              <a:t>:  </a:t>
            </a:r>
            <a:r>
              <a:rPr lang="en-US" sz="2200" b="1" i="1" dirty="0">
                <a:solidFill>
                  <a:schemeClr val="tx1"/>
                </a:solidFill>
              </a:rPr>
              <a:t>“By what authority are You doing these things?”</a:t>
            </a:r>
            <a:r>
              <a:rPr lang="en-US" sz="2200" b="1" dirty="0">
                <a:solidFill>
                  <a:schemeClr val="tx1"/>
                </a:solidFill>
              </a:rPr>
              <a:t>  </a:t>
            </a:r>
            <a:r>
              <a:rPr lang="en-US" sz="2200" b="1" dirty="0">
                <a:solidFill>
                  <a:srgbClr val="FFFF00"/>
                </a:solidFill>
              </a:rPr>
              <a:t>v. 23</a:t>
            </a:r>
          </a:p>
        </p:txBody>
      </p:sp>
      <p:sp>
        <p:nvSpPr>
          <p:cNvPr id="19" name="Rectangle 11">
            <a:extLst>
              <a:ext uri="{FF2B5EF4-FFF2-40B4-BE49-F238E27FC236}">
                <a16:creationId xmlns:a16="http://schemas.microsoft.com/office/drawing/2014/main" id="{13147960-7F58-49CB-B508-9A2A15F9E26E}"/>
              </a:ext>
            </a:extLst>
          </p:cNvPr>
          <p:cNvSpPr>
            <a:spLocks noChangeArrowheads="1"/>
          </p:cNvSpPr>
          <p:nvPr/>
        </p:nvSpPr>
        <p:spPr bwMode="auto">
          <a:xfrm>
            <a:off x="990600" y="5486400"/>
            <a:ext cx="80010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R"/>
            </a:pPr>
            <a:r>
              <a:rPr lang="en-US" sz="2200" b="1" i="1" u="sng" dirty="0">
                <a:solidFill>
                  <a:srgbClr val="FFFF00"/>
                </a:solidFill>
              </a:rPr>
              <a:t>Source of authority</a:t>
            </a:r>
            <a:r>
              <a:rPr lang="en-US" sz="2200" b="1" i="1" dirty="0">
                <a:solidFill>
                  <a:srgbClr val="FFFF00"/>
                </a:solidFill>
                <a:effectLst/>
              </a:rPr>
              <a:t> </a:t>
            </a:r>
            <a:r>
              <a:rPr lang="en-US" sz="2200" b="1" dirty="0">
                <a:solidFill>
                  <a:srgbClr val="FFFF00"/>
                </a:solidFill>
              </a:rPr>
              <a:t>:  </a:t>
            </a:r>
            <a:r>
              <a:rPr lang="en-US" sz="2200" b="1" i="1" dirty="0">
                <a:solidFill>
                  <a:schemeClr val="tx1"/>
                </a:solidFill>
              </a:rPr>
              <a:t>“And who gave you this authority?”  </a:t>
            </a:r>
            <a:r>
              <a:rPr lang="en-US" sz="2200" b="1" dirty="0">
                <a:solidFill>
                  <a:srgbClr val="FFFF00"/>
                </a:solidFill>
              </a:rPr>
              <a:t>v. 23</a:t>
            </a:r>
          </a:p>
        </p:txBody>
      </p:sp>
    </p:spTree>
    <p:extLst>
      <p:ext uri="{BB962C8B-B14F-4D97-AF65-F5344CB8AC3E}">
        <p14:creationId xmlns:p14="http://schemas.microsoft.com/office/powerpoint/2010/main" val="417734024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dissolve">
                                      <p:cBhvr>
                                        <p:cTn id="19" dur="500"/>
                                        <p:tgtEl>
                                          <p:spTgt spid="10"/>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500"/>
                                        <p:tgtEl>
                                          <p:spTgt spid="13"/>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par>
                          <p:cTn id="33" fill="hold">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dissolv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14" grpId="0"/>
      <p:bldP spid="13"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 name="Slide Number Placeholder 1"/>
          <p:cNvSpPr>
            <a:spLocks noGrp="1"/>
          </p:cNvSpPr>
          <p:nvPr>
            <p:ph type="sldNum" sz="quarter" idx="12"/>
          </p:nvPr>
        </p:nvSpPr>
        <p:spPr/>
        <p:txBody>
          <a:bodyPr/>
          <a:lstStyle/>
          <a:p>
            <a:fld id="{955E7828-17CB-442F-849A-4BD13309398C}" type="slidenum">
              <a:rPr lang="en-US" smtClean="0"/>
              <a:pPr/>
              <a:t>3</a:t>
            </a:fld>
            <a:endParaRPr lang="en-US"/>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295400"/>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The very fact Jesus answers their questions shows He recognizes the need for authority.</a:t>
            </a:r>
            <a:endParaRPr lang="en-US" sz="2600" b="1" dirty="0">
              <a:solidFill>
                <a:schemeClr val="tx1"/>
              </a:solidFill>
            </a:endParaRPr>
          </a:p>
        </p:txBody>
      </p:sp>
      <p:sp>
        <p:nvSpPr>
          <p:cNvPr id="13" name="Rectangle 10">
            <a:extLst>
              <a:ext uri="{FF2B5EF4-FFF2-40B4-BE49-F238E27FC236}">
                <a16:creationId xmlns:a16="http://schemas.microsoft.com/office/drawing/2014/main" id="{B97A8278-1AA3-47FE-A420-731B41ACC25B}"/>
              </a:ext>
            </a:extLst>
          </p:cNvPr>
          <p:cNvSpPr>
            <a:spLocks noChangeArrowheads="1"/>
          </p:cNvSpPr>
          <p:nvPr/>
        </p:nvSpPr>
        <p:spPr bwMode="auto">
          <a:xfrm>
            <a:off x="381000" y="2438400"/>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His answer shows there are only two sources of authority in religion:  </a:t>
            </a:r>
            <a:r>
              <a:rPr lang="en-US" sz="2600" b="1" dirty="0">
                <a:solidFill>
                  <a:schemeClr val="tx1"/>
                </a:solidFill>
              </a:rPr>
              <a:t>vv. 24-25</a:t>
            </a:r>
            <a:endParaRPr lang="en-US" sz="2600" b="1" dirty="0">
              <a:solidFill>
                <a:schemeClr val="hlink"/>
              </a:solidFill>
            </a:endParaRPr>
          </a:p>
        </p:txBody>
      </p:sp>
      <p:sp>
        <p:nvSpPr>
          <p:cNvPr id="15" name="Rectangle 11">
            <a:extLst>
              <a:ext uri="{FF2B5EF4-FFF2-40B4-BE49-F238E27FC236}">
                <a16:creationId xmlns:a16="http://schemas.microsoft.com/office/drawing/2014/main" id="{BDDB563D-F33C-4452-9304-8F0F19DCB515}"/>
              </a:ext>
            </a:extLst>
          </p:cNvPr>
          <p:cNvSpPr>
            <a:spLocks noChangeArrowheads="1"/>
          </p:cNvSpPr>
          <p:nvPr/>
        </p:nvSpPr>
        <p:spPr bwMode="auto">
          <a:xfrm>
            <a:off x="316089" y="5181600"/>
            <a:ext cx="8458200" cy="1524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The Pharisee’s response showed they agreed with this important principle about religious authority:  </a:t>
            </a:r>
            <a:r>
              <a:rPr lang="en-US" sz="2600" b="1" dirty="0">
                <a:solidFill>
                  <a:schemeClr val="tx1"/>
                </a:solidFill>
              </a:rPr>
              <a:t>vv. 25-26</a:t>
            </a:r>
            <a:endParaRPr lang="en-US" sz="2600" b="1" dirty="0">
              <a:solidFill>
                <a:schemeClr val="hlink"/>
              </a:solidFill>
            </a:endParaRPr>
          </a:p>
        </p:txBody>
      </p:sp>
      <p:sp>
        <p:nvSpPr>
          <p:cNvPr id="18" name="Rectangle 11">
            <a:extLst>
              <a:ext uri="{FF2B5EF4-FFF2-40B4-BE49-F238E27FC236}">
                <a16:creationId xmlns:a16="http://schemas.microsoft.com/office/drawing/2014/main" id="{81637EC8-D510-4E24-A945-2385FFF3B2EE}"/>
              </a:ext>
            </a:extLst>
          </p:cNvPr>
          <p:cNvSpPr>
            <a:spLocks noChangeArrowheads="1"/>
          </p:cNvSpPr>
          <p:nvPr/>
        </p:nvSpPr>
        <p:spPr bwMode="auto">
          <a:xfrm>
            <a:off x="979311" y="3581400"/>
            <a:ext cx="7804150" cy="609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R"/>
            </a:pPr>
            <a:r>
              <a:rPr lang="en-US" sz="2200" b="1" i="1" dirty="0">
                <a:solidFill>
                  <a:srgbClr val="FFFF00"/>
                </a:solidFill>
              </a:rPr>
              <a:t>“</a:t>
            </a:r>
            <a:r>
              <a:rPr lang="en-US" sz="2200" b="1" i="1" u="sng" dirty="0">
                <a:solidFill>
                  <a:srgbClr val="FFFF00"/>
                </a:solidFill>
              </a:rPr>
              <a:t>From heaven</a:t>
            </a:r>
            <a:r>
              <a:rPr lang="en-US" sz="2200" b="1" i="1" dirty="0">
                <a:solidFill>
                  <a:srgbClr val="FFFF00"/>
                </a:solidFill>
              </a:rPr>
              <a:t>”</a:t>
            </a:r>
            <a:r>
              <a:rPr lang="en-US" sz="1200" b="1" dirty="0">
                <a:solidFill>
                  <a:srgbClr val="FFFF00"/>
                </a:solidFill>
              </a:rPr>
              <a:t> </a:t>
            </a:r>
            <a:r>
              <a:rPr lang="en-US" sz="2200" b="1" dirty="0">
                <a:solidFill>
                  <a:srgbClr val="FFFF00"/>
                </a:solidFill>
              </a:rPr>
              <a:t>:  </a:t>
            </a:r>
            <a:r>
              <a:rPr lang="en-US" sz="2200" b="1" dirty="0">
                <a:solidFill>
                  <a:schemeClr val="tx1"/>
                </a:solidFill>
              </a:rPr>
              <a:t>i.e., Divine authority</a:t>
            </a:r>
            <a:endParaRPr lang="en-US" sz="2200" b="1" dirty="0">
              <a:solidFill>
                <a:srgbClr val="FFFF00"/>
              </a:solidFill>
            </a:endParaRPr>
          </a:p>
        </p:txBody>
      </p:sp>
      <p:sp>
        <p:nvSpPr>
          <p:cNvPr id="19" name="Rectangle 11">
            <a:extLst>
              <a:ext uri="{FF2B5EF4-FFF2-40B4-BE49-F238E27FC236}">
                <a16:creationId xmlns:a16="http://schemas.microsoft.com/office/drawing/2014/main" id="{FE4B8A7F-7FA6-4F07-A2E8-CA41456D533C}"/>
              </a:ext>
            </a:extLst>
          </p:cNvPr>
          <p:cNvSpPr>
            <a:spLocks noChangeArrowheads="1"/>
          </p:cNvSpPr>
          <p:nvPr/>
        </p:nvSpPr>
        <p:spPr bwMode="auto">
          <a:xfrm>
            <a:off x="990600" y="4419600"/>
            <a:ext cx="7804150" cy="6096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200" b="1" i="1" dirty="0">
                <a:solidFill>
                  <a:srgbClr val="FFFF00"/>
                </a:solidFill>
              </a:rPr>
              <a:t>“</a:t>
            </a:r>
            <a:r>
              <a:rPr lang="en-US" sz="2200" b="1" i="1" u="sng" dirty="0">
                <a:solidFill>
                  <a:srgbClr val="FFFF00"/>
                </a:solidFill>
              </a:rPr>
              <a:t>from men</a:t>
            </a:r>
            <a:r>
              <a:rPr lang="en-US" sz="2200" b="1" i="1" dirty="0">
                <a:solidFill>
                  <a:srgbClr val="FFFF00"/>
                </a:solidFill>
              </a:rPr>
              <a:t>”</a:t>
            </a:r>
            <a:r>
              <a:rPr lang="en-US" sz="1200" b="1" i="1" dirty="0">
                <a:solidFill>
                  <a:srgbClr val="FFFF00"/>
                </a:solidFill>
                <a:effectLst/>
              </a:rPr>
              <a:t> </a:t>
            </a:r>
            <a:r>
              <a:rPr lang="en-US" sz="2200" b="1" dirty="0">
                <a:solidFill>
                  <a:srgbClr val="FFFF00"/>
                </a:solidFill>
              </a:rPr>
              <a:t>:  </a:t>
            </a:r>
            <a:r>
              <a:rPr lang="en-US" sz="2200" b="1" dirty="0">
                <a:solidFill>
                  <a:schemeClr val="tx1"/>
                </a:solidFill>
              </a:rPr>
              <a:t>i.e., human authority</a:t>
            </a:r>
            <a:endParaRPr lang="en-US" sz="2200" b="1" dirty="0">
              <a:solidFill>
                <a:srgbClr val="FFFF00"/>
              </a:solidFill>
            </a:endParaRPr>
          </a:p>
        </p:txBody>
      </p:sp>
      <p:sp>
        <p:nvSpPr>
          <p:cNvPr id="11" name="Text Box 9">
            <a:extLst>
              <a:ext uri="{FF2B5EF4-FFF2-40B4-BE49-F238E27FC236}">
                <a16:creationId xmlns:a16="http://schemas.microsoft.com/office/drawing/2014/main" id="{CA1341C2-A864-4D18-A580-32D2AC37A41D}"/>
              </a:ext>
            </a:extLst>
          </p:cNvPr>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14" name="Rectangle 4">
            <a:extLst>
              <a:ext uri="{FF2B5EF4-FFF2-40B4-BE49-F238E27FC236}">
                <a16:creationId xmlns:a16="http://schemas.microsoft.com/office/drawing/2014/main" id="{A3602212-2E77-4EAD-A6D2-B13D6294D0C0}"/>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600" b="1" dirty="0"/>
              <a:t>Our Need for Authority</a:t>
            </a:r>
            <a:endParaRPr lang="en-US" sz="3600" b="1" dirty="0">
              <a:solidFill>
                <a:srgbClr val="FFFF00"/>
              </a:solidFill>
              <a:latin typeface="Eras Bold ITC" panose="020B0907030504020204" pitchFamily="34" charset="0"/>
            </a:endParaRPr>
          </a:p>
        </p:txBody>
      </p:sp>
    </p:spTree>
    <p:extLst>
      <p:ext uri="{BB962C8B-B14F-4D97-AF65-F5344CB8AC3E}">
        <p14:creationId xmlns:p14="http://schemas.microsoft.com/office/powerpoint/2010/main" val="255284850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dissolv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12" grpId="0"/>
      <p:bldP spid="13" grpId="0"/>
      <p:bldP spid="15" grpId="0"/>
      <p:bldP spid="18" grpId="0"/>
      <p:bldP spid="19" grpId="0"/>
      <p:bldP spid="11"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 name="Slide Number Placeholder 1"/>
          <p:cNvSpPr>
            <a:spLocks noGrp="1"/>
          </p:cNvSpPr>
          <p:nvPr>
            <p:ph type="sldNum" sz="quarter" idx="12"/>
          </p:nvPr>
        </p:nvSpPr>
        <p:spPr/>
        <p:txBody>
          <a:bodyPr/>
          <a:lstStyle/>
          <a:p>
            <a:fld id="{955E7828-17CB-442F-849A-4BD13309398C}" type="slidenum">
              <a:rPr lang="en-US" smtClean="0"/>
              <a:pPr/>
              <a:t>4</a:t>
            </a:fld>
            <a:endParaRPr lang="en-US"/>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990600"/>
            <a:ext cx="8458200" cy="1295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 Bible plainly teaches the fallacy of human religious authority:  </a:t>
            </a:r>
            <a:r>
              <a:rPr lang="en-US" sz="2200" b="1" dirty="0">
                <a:solidFill>
                  <a:schemeClr val="tx1"/>
                </a:solidFill>
              </a:rPr>
              <a:t>Prov. 14:12; Jer. 10:23; 2 Kgs. 5:11; Col. 2:20-22; Matt. 15:9</a:t>
            </a:r>
          </a:p>
        </p:txBody>
      </p:sp>
      <p:sp>
        <p:nvSpPr>
          <p:cNvPr id="13" name="Rectangle 10">
            <a:extLst>
              <a:ext uri="{FF2B5EF4-FFF2-40B4-BE49-F238E27FC236}">
                <a16:creationId xmlns:a16="http://schemas.microsoft.com/office/drawing/2014/main" id="{B97A8278-1AA3-47FE-A420-731B41ACC25B}"/>
              </a:ext>
            </a:extLst>
          </p:cNvPr>
          <p:cNvSpPr>
            <a:spLocks noChangeArrowheads="1"/>
          </p:cNvSpPr>
          <p:nvPr/>
        </p:nvSpPr>
        <p:spPr bwMode="auto">
          <a:xfrm>
            <a:off x="381000" y="2286000"/>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These matters must not be ignored or minimized, they are critically important!  </a:t>
            </a:r>
            <a:r>
              <a:rPr lang="en-US" sz="2200" b="1" dirty="0">
                <a:solidFill>
                  <a:schemeClr val="tx1"/>
                </a:solidFill>
              </a:rPr>
              <a:t>2 Jn. 9-11</a:t>
            </a:r>
          </a:p>
        </p:txBody>
      </p:sp>
      <p:sp>
        <p:nvSpPr>
          <p:cNvPr id="15" name="Rectangle 11">
            <a:extLst>
              <a:ext uri="{FF2B5EF4-FFF2-40B4-BE49-F238E27FC236}">
                <a16:creationId xmlns:a16="http://schemas.microsoft.com/office/drawing/2014/main" id="{BDDB563D-F33C-4452-9304-8F0F19DCB515}"/>
              </a:ext>
            </a:extLst>
          </p:cNvPr>
          <p:cNvSpPr>
            <a:spLocks noChangeArrowheads="1"/>
          </p:cNvSpPr>
          <p:nvPr/>
        </p:nvSpPr>
        <p:spPr bwMode="auto">
          <a:xfrm>
            <a:off x="316089" y="3276600"/>
            <a:ext cx="8458200" cy="533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 “slippery slope” of apostacy:  </a:t>
            </a:r>
            <a:r>
              <a:rPr lang="en-US" sz="2200" b="1" dirty="0">
                <a:solidFill>
                  <a:schemeClr val="tx1"/>
                </a:solidFill>
              </a:rPr>
              <a:t>2 Pet. 2:1</a:t>
            </a:r>
            <a:endParaRPr lang="en-US" sz="2200" b="1" dirty="0">
              <a:solidFill>
                <a:schemeClr val="hlink"/>
              </a:solidFill>
            </a:endParaRPr>
          </a:p>
        </p:txBody>
      </p:sp>
      <p:sp>
        <p:nvSpPr>
          <p:cNvPr id="11" name="Rectangle 11">
            <a:extLst>
              <a:ext uri="{FF2B5EF4-FFF2-40B4-BE49-F238E27FC236}">
                <a16:creationId xmlns:a16="http://schemas.microsoft.com/office/drawing/2014/main" id="{DEF79BAE-0C2B-43AA-B904-10016967E8F5}"/>
              </a:ext>
            </a:extLst>
          </p:cNvPr>
          <p:cNvSpPr>
            <a:spLocks noChangeArrowheads="1"/>
          </p:cNvSpPr>
          <p:nvPr/>
        </p:nvSpPr>
        <p:spPr bwMode="auto">
          <a:xfrm>
            <a:off x="318370" y="3886201"/>
            <a:ext cx="4253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Missionary Society</a:t>
            </a:r>
            <a:endParaRPr lang="en-US" sz="1800" b="1" i="1" dirty="0">
              <a:solidFill>
                <a:schemeClr val="tx1"/>
              </a:solidFill>
            </a:endParaRPr>
          </a:p>
        </p:txBody>
      </p:sp>
      <p:sp>
        <p:nvSpPr>
          <p:cNvPr id="14" name="Rectangle 11">
            <a:extLst>
              <a:ext uri="{FF2B5EF4-FFF2-40B4-BE49-F238E27FC236}">
                <a16:creationId xmlns:a16="http://schemas.microsoft.com/office/drawing/2014/main" id="{8DCBAEAA-7062-47B3-B56F-D4B5E9D6B317}"/>
              </a:ext>
            </a:extLst>
          </p:cNvPr>
          <p:cNvSpPr>
            <a:spLocks noChangeArrowheads="1"/>
          </p:cNvSpPr>
          <p:nvPr/>
        </p:nvSpPr>
        <p:spPr bwMode="auto">
          <a:xfrm>
            <a:off x="4648200" y="3886201"/>
            <a:ext cx="4256532" cy="533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Instrumental music</a:t>
            </a:r>
            <a:endParaRPr lang="en-US" sz="1800" b="1" i="1" dirty="0">
              <a:solidFill>
                <a:srgbClr val="FFFF00"/>
              </a:solidFill>
            </a:endParaRPr>
          </a:p>
        </p:txBody>
      </p:sp>
      <p:sp>
        <p:nvSpPr>
          <p:cNvPr id="16" name="Rectangle 11">
            <a:extLst>
              <a:ext uri="{FF2B5EF4-FFF2-40B4-BE49-F238E27FC236}">
                <a16:creationId xmlns:a16="http://schemas.microsoft.com/office/drawing/2014/main" id="{CB26AB4B-0217-4970-A24E-B460C5BE8A2C}"/>
              </a:ext>
            </a:extLst>
          </p:cNvPr>
          <p:cNvSpPr>
            <a:spLocks noChangeArrowheads="1"/>
          </p:cNvSpPr>
          <p:nvPr/>
        </p:nvSpPr>
        <p:spPr bwMode="auto">
          <a:xfrm>
            <a:off x="318370" y="4390694"/>
            <a:ext cx="425363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Institutionalism</a:t>
            </a:r>
            <a:endParaRPr lang="en-US" sz="1800" b="1" i="1" dirty="0">
              <a:solidFill>
                <a:schemeClr val="tx1"/>
              </a:solidFill>
            </a:endParaRPr>
          </a:p>
        </p:txBody>
      </p:sp>
      <p:sp>
        <p:nvSpPr>
          <p:cNvPr id="17" name="Rectangle 11">
            <a:extLst>
              <a:ext uri="{FF2B5EF4-FFF2-40B4-BE49-F238E27FC236}">
                <a16:creationId xmlns:a16="http://schemas.microsoft.com/office/drawing/2014/main" id="{B7736EEF-45FA-486B-8B95-6D2EFD94C1FF}"/>
              </a:ext>
            </a:extLst>
          </p:cNvPr>
          <p:cNvSpPr>
            <a:spLocks noChangeArrowheads="1"/>
          </p:cNvSpPr>
          <p:nvPr/>
        </p:nvSpPr>
        <p:spPr bwMode="auto">
          <a:xfrm>
            <a:off x="4648200" y="4385733"/>
            <a:ext cx="434340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Social gospel</a:t>
            </a:r>
            <a:endParaRPr lang="en-US" sz="1800" b="1" i="1" dirty="0">
              <a:solidFill>
                <a:srgbClr val="FFFF00"/>
              </a:solidFill>
            </a:endParaRPr>
          </a:p>
        </p:txBody>
      </p:sp>
      <p:sp>
        <p:nvSpPr>
          <p:cNvPr id="20" name="Rectangle 11">
            <a:extLst>
              <a:ext uri="{FF2B5EF4-FFF2-40B4-BE49-F238E27FC236}">
                <a16:creationId xmlns:a16="http://schemas.microsoft.com/office/drawing/2014/main" id="{EBB3B9F0-285B-4BE9-862E-42FDD2B4C6C3}"/>
              </a:ext>
            </a:extLst>
          </p:cNvPr>
          <p:cNvSpPr>
            <a:spLocks noChangeArrowheads="1"/>
          </p:cNvSpPr>
          <p:nvPr/>
        </p:nvSpPr>
        <p:spPr bwMode="auto">
          <a:xfrm>
            <a:off x="304800" y="4919133"/>
            <a:ext cx="411480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Food/fun/frolic</a:t>
            </a:r>
            <a:endParaRPr lang="en-US" sz="1800" b="1" i="1" dirty="0">
              <a:solidFill>
                <a:schemeClr val="tx1"/>
              </a:solidFill>
            </a:endParaRPr>
          </a:p>
        </p:txBody>
      </p:sp>
      <p:sp>
        <p:nvSpPr>
          <p:cNvPr id="21" name="Rectangle 11">
            <a:extLst>
              <a:ext uri="{FF2B5EF4-FFF2-40B4-BE49-F238E27FC236}">
                <a16:creationId xmlns:a16="http://schemas.microsoft.com/office/drawing/2014/main" id="{B05F90AF-D78B-42CF-A086-47631C6CC61D}"/>
              </a:ext>
            </a:extLst>
          </p:cNvPr>
          <p:cNvSpPr>
            <a:spLocks noChangeArrowheads="1"/>
          </p:cNvSpPr>
          <p:nvPr/>
        </p:nvSpPr>
        <p:spPr bwMode="auto">
          <a:xfrm>
            <a:off x="4648200" y="4919133"/>
            <a:ext cx="434340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Women preachers &amp; elders</a:t>
            </a:r>
            <a:endParaRPr lang="en-US" sz="1800" b="1" i="1" dirty="0">
              <a:solidFill>
                <a:schemeClr val="tx1"/>
              </a:solidFill>
            </a:endParaRPr>
          </a:p>
        </p:txBody>
      </p:sp>
      <p:sp>
        <p:nvSpPr>
          <p:cNvPr id="22" name="Text Box 9">
            <a:extLst>
              <a:ext uri="{FF2B5EF4-FFF2-40B4-BE49-F238E27FC236}">
                <a16:creationId xmlns:a16="http://schemas.microsoft.com/office/drawing/2014/main" id="{C17FC419-482B-4CF4-825B-6C585AF678C0}"/>
              </a:ext>
            </a:extLst>
          </p:cNvPr>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23" name="Rectangle 4">
            <a:extLst>
              <a:ext uri="{FF2B5EF4-FFF2-40B4-BE49-F238E27FC236}">
                <a16:creationId xmlns:a16="http://schemas.microsoft.com/office/drawing/2014/main" id="{CA9BF81A-A929-4C8E-B0B5-86AF0F1A03F4}"/>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600" b="1" dirty="0"/>
              <a:t>Our Need for Authority</a:t>
            </a:r>
            <a:endParaRPr lang="en-US" sz="3600" b="1" dirty="0">
              <a:solidFill>
                <a:srgbClr val="FFFF00"/>
              </a:solidFill>
              <a:latin typeface="Eras Bold ITC" panose="020B0907030504020204" pitchFamily="34" charset="0"/>
            </a:endParaRPr>
          </a:p>
        </p:txBody>
      </p:sp>
      <p:sp>
        <p:nvSpPr>
          <p:cNvPr id="18" name="Rectangle 11">
            <a:extLst>
              <a:ext uri="{FF2B5EF4-FFF2-40B4-BE49-F238E27FC236}">
                <a16:creationId xmlns:a16="http://schemas.microsoft.com/office/drawing/2014/main" id="{9E2BB982-8973-43DF-A272-F088D2687D3F}"/>
              </a:ext>
            </a:extLst>
          </p:cNvPr>
          <p:cNvSpPr>
            <a:spLocks noChangeArrowheads="1"/>
          </p:cNvSpPr>
          <p:nvPr/>
        </p:nvSpPr>
        <p:spPr bwMode="auto">
          <a:xfrm>
            <a:off x="304800" y="5517457"/>
            <a:ext cx="4114800" cy="4709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Theistic evolution</a:t>
            </a:r>
            <a:endParaRPr lang="en-US" sz="1800" b="1" i="1" dirty="0">
              <a:solidFill>
                <a:schemeClr val="tx1"/>
              </a:solidFill>
            </a:endParaRPr>
          </a:p>
        </p:txBody>
      </p:sp>
      <p:sp>
        <p:nvSpPr>
          <p:cNvPr id="19" name="Rectangle 11">
            <a:extLst>
              <a:ext uri="{FF2B5EF4-FFF2-40B4-BE49-F238E27FC236}">
                <a16:creationId xmlns:a16="http://schemas.microsoft.com/office/drawing/2014/main" id="{2A7A2DC3-1188-4B48-A026-9244BCEEA215}"/>
              </a:ext>
            </a:extLst>
          </p:cNvPr>
          <p:cNvSpPr>
            <a:spLocks noChangeArrowheads="1"/>
          </p:cNvSpPr>
          <p:nvPr/>
        </p:nvSpPr>
        <p:spPr bwMode="auto">
          <a:xfrm>
            <a:off x="4648200" y="5517457"/>
            <a:ext cx="434340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Deny virgin birth &amp; miracles</a:t>
            </a:r>
            <a:endParaRPr lang="en-US" sz="1800" b="1" i="1" dirty="0">
              <a:solidFill>
                <a:schemeClr val="tx1"/>
              </a:solidFill>
            </a:endParaRPr>
          </a:p>
        </p:txBody>
      </p:sp>
      <p:sp>
        <p:nvSpPr>
          <p:cNvPr id="24" name="Rectangle 11">
            <a:extLst>
              <a:ext uri="{FF2B5EF4-FFF2-40B4-BE49-F238E27FC236}">
                <a16:creationId xmlns:a16="http://schemas.microsoft.com/office/drawing/2014/main" id="{78D1C88E-E188-4263-ABA7-227E95E05848}"/>
              </a:ext>
            </a:extLst>
          </p:cNvPr>
          <p:cNvSpPr>
            <a:spLocks noChangeArrowheads="1"/>
          </p:cNvSpPr>
          <p:nvPr/>
        </p:nvSpPr>
        <p:spPr bwMode="auto">
          <a:xfrm>
            <a:off x="304800" y="6127057"/>
            <a:ext cx="4114800" cy="4709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Deny inspiration</a:t>
            </a:r>
            <a:endParaRPr lang="en-US" sz="1800" b="1" i="1" dirty="0">
              <a:solidFill>
                <a:schemeClr val="tx1"/>
              </a:solidFill>
            </a:endParaRPr>
          </a:p>
        </p:txBody>
      </p:sp>
      <p:sp>
        <p:nvSpPr>
          <p:cNvPr id="25" name="Rectangle 11">
            <a:extLst>
              <a:ext uri="{FF2B5EF4-FFF2-40B4-BE49-F238E27FC236}">
                <a16:creationId xmlns:a16="http://schemas.microsoft.com/office/drawing/2014/main" id="{A4289691-0415-4DDA-B8E0-B89F0857F743}"/>
              </a:ext>
            </a:extLst>
          </p:cNvPr>
          <p:cNvSpPr>
            <a:spLocks noChangeArrowheads="1"/>
          </p:cNvSpPr>
          <p:nvPr/>
        </p:nvSpPr>
        <p:spPr bwMode="auto">
          <a:xfrm>
            <a:off x="4648200" y="6127057"/>
            <a:ext cx="434340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000" b="1" dirty="0">
                <a:solidFill>
                  <a:srgbClr val="FFFF00"/>
                </a:solidFill>
              </a:rPr>
              <a:t>Deny the resurrection</a:t>
            </a:r>
            <a:endParaRPr lang="en-US" sz="1800" b="1" i="1" dirty="0">
              <a:solidFill>
                <a:schemeClr val="tx1"/>
              </a:solidFill>
            </a:endParaRPr>
          </a:p>
        </p:txBody>
      </p:sp>
    </p:spTree>
    <p:extLst>
      <p:ext uri="{BB962C8B-B14F-4D97-AF65-F5344CB8AC3E}">
        <p14:creationId xmlns:p14="http://schemas.microsoft.com/office/powerpoint/2010/main" val="26172940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dissolve">
                                      <p:cBhvr>
                                        <p:cTn id="11" dur="500"/>
                                        <p:tgtEl>
                                          <p:spTgt spid="2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childTnLst>
                          </p:cTn>
                        </p:par>
                        <p:par>
                          <p:cTn id="37" fill="hold">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dissolve">
                                      <p:cBhvr>
                                        <p:cTn id="40" dur="500"/>
                                        <p:tgtEl>
                                          <p:spTgt spid="16"/>
                                        </p:tgtEl>
                                      </p:cBhvr>
                                    </p:animEffect>
                                  </p:childTnLst>
                                </p:cTn>
                              </p:par>
                            </p:childTnLst>
                          </p:cTn>
                        </p:par>
                        <p:par>
                          <p:cTn id="41" fill="hold">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dissolve">
                                      <p:cBhvr>
                                        <p:cTn id="44" dur="500"/>
                                        <p:tgtEl>
                                          <p:spTgt spid="17"/>
                                        </p:tgtEl>
                                      </p:cBhvr>
                                    </p:animEffect>
                                  </p:childTnLst>
                                </p:cTn>
                              </p:par>
                            </p:childTnLst>
                          </p:cTn>
                        </p:par>
                        <p:par>
                          <p:cTn id="45" fill="hold">
                            <p:stCondLst>
                              <p:cond delay="2000"/>
                            </p:stCondLst>
                            <p:childTnLst>
                              <p:par>
                                <p:cTn id="46" presetID="9" presetClass="entr" presetSubtype="0" fill="hold" grpId="0"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dissolve">
                                      <p:cBhvr>
                                        <p:cTn id="48" dur="500"/>
                                        <p:tgtEl>
                                          <p:spTgt spid="20"/>
                                        </p:tgtEl>
                                      </p:cBhvr>
                                    </p:animEffect>
                                  </p:childTnLst>
                                </p:cTn>
                              </p:par>
                            </p:childTnLst>
                          </p:cTn>
                        </p:par>
                        <p:par>
                          <p:cTn id="49" fill="hold">
                            <p:stCondLst>
                              <p:cond delay="2500"/>
                            </p:stCondLst>
                            <p:childTnLst>
                              <p:par>
                                <p:cTn id="50" presetID="9" presetClass="entr" presetSubtype="0"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dissolve">
                                      <p:cBhvr>
                                        <p:cTn id="52" dur="500"/>
                                        <p:tgtEl>
                                          <p:spTgt spid="21"/>
                                        </p:tgtEl>
                                      </p:cBhvr>
                                    </p:animEffect>
                                  </p:childTnLst>
                                </p:cTn>
                              </p:par>
                            </p:childTnLst>
                          </p:cTn>
                        </p:par>
                        <p:par>
                          <p:cTn id="53" fill="hold">
                            <p:stCondLst>
                              <p:cond delay="3000"/>
                            </p:stCondLst>
                            <p:childTnLst>
                              <p:par>
                                <p:cTn id="54" presetID="9"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dissolve">
                                      <p:cBhvr>
                                        <p:cTn id="56" dur="500"/>
                                        <p:tgtEl>
                                          <p:spTgt spid="18"/>
                                        </p:tgtEl>
                                      </p:cBhvr>
                                    </p:animEffect>
                                  </p:childTnLst>
                                </p:cTn>
                              </p:par>
                            </p:childTnLst>
                          </p:cTn>
                        </p:par>
                        <p:par>
                          <p:cTn id="57" fill="hold">
                            <p:stCondLst>
                              <p:cond delay="3500"/>
                            </p:stCondLst>
                            <p:childTnLst>
                              <p:par>
                                <p:cTn id="58" presetID="9" presetClass="entr" presetSubtype="0"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dissolve">
                                      <p:cBhvr>
                                        <p:cTn id="60" dur="500"/>
                                        <p:tgtEl>
                                          <p:spTgt spid="19"/>
                                        </p:tgtEl>
                                      </p:cBhvr>
                                    </p:animEffect>
                                  </p:childTnLst>
                                </p:cTn>
                              </p:par>
                            </p:childTnLst>
                          </p:cTn>
                        </p:par>
                        <p:par>
                          <p:cTn id="61" fill="hold">
                            <p:stCondLst>
                              <p:cond delay="4000"/>
                            </p:stCondLst>
                            <p:childTnLst>
                              <p:par>
                                <p:cTn id="62" presetID="9" presetClass="entr" presetSubtype="0"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dissolve">
                                      <p:cBhvr>
                                        <p:cTn id="64" dur="500"/>
                                        <p:tgtEl>
                                          <p:spTgt spid="24"/>
                                        </p:tgtEl>
                                      </p:cBhvr>
                                    </p:animEffect>
                                  </p:childTnLst>
                                </p:cTn>
                              </p:par>
                            </p:childTnLst>
                          </p:cTn>
                        </p:par>
                        <p:par>
                          <p:cTn id="65" fill="hold">
                            <p:stCondLst>
                              <p:cond delay="4500"/>
                            </p:stCondLst>
                            <p:childTnLst>
                              <p:par>
                                <p:cTn id="66" presetID="9"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dissolve">
                                      <p:cBhvr>
                                        <p:cTn id="6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12" grpId="0"/>
      <p:bldP spid="13" grpId="0"/>
      <p:bldP spid="15" grpId="0"/>
      <p:bldP spid="11" grpId="0"/>
      <p:bldP spid="14" grpId="0"/>
      <p:bldP spid="16" grpId="0"/>
      <p:bldP spid="17" grpId="0"/>
      <p:bldP spid="20" grpId="0"/>
      <p:bldP spid="21" grpId="0"/>
      <p:bldP spid="22" grpId="0" animBg="1"/>
      <p:bldP spid="23" grpId="0"/>
      <p:bldP spid="18" grpId="0"/>
      <p:bldP spid="19" grpId="0"/>
      <p:bldP spid="24"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 name="Slide Number Placeholder 1"/>
          <p:cNvSpPr>
            <a:spLocks noGrp="1"/>
          </p:cNvSpPr>
          <p:nvPr>
            <p:ph type="sldNum" sz="quarter" idx="12"/>
          </p:nvPr>
        </p:nvSpPr>
        <p:spPr/>
        <p:txBody>
          <a:bodyPr/>
          <a:lstStyle/>
          <a:p>
            <a:fld id="{955E7828-17CB-442F-849A-4BD13309398C}" type="slidenum">
              <a:rPr lang="en-US" smtClean="0"/>
              <a:pPr/>
              <a:t>5</a:t>
            </a:fld>
            <a:endParaRPr lang="en-US"/>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990600"/>
            <a:ext cx="84582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3200" b="1" dirty="0">
                <a:solidFill>
                  <a:schemeClr val="hlink"/>
                </a:solidFill>
              </a:rPr>
              <a:t>Recall my sermon </a:t>
            </a:r>
            <a:r>
              <a:rPr lang="en-US" sz="3200" b="1" i="1" dirty="0">
                <a:solidFill>
                  <a:srgbClr val="FFFF00"/>
                </a:solidFill>
              </a:rPr>
              <a:t>Three Things Sin Will Do</a:t>
            </a:r>
            <a:r>
              <a:rPr lang="en-US" sz="1200" b="1" i="1" dirty="0">
                <a:solidFill>
                  <a:schemeClr val="hlink"/>
                </a:solidFill>
              </a:rPr>
              <a:t> </a:t>
            </a:r>
            <a:r>
              <a:rPr lang="en-US" sz="3200" b="1" dirty="0">
                <a:solidFill>
                  <a:schemeClr val="hlink"/>
                </a:solidFill>
              </a:rPr>
              <a:t>?</a:t>
            </a:r>
            <a:endParaRPr lang="en-US" sz="3200" b="1" dirty="0">
              <a:solidFill>
                <a:schemeClr val="tx1"/>
              </a:solidFill>
            </a:endParaRPr>
          </a:p>
        </p:txBody>
      </p:sp>
      <p:sp>
        <p:nvSpPr>
          <p:cNvPr id="13" name="Rectangle 10">
            <a:extLst>
              <a:ext uri="{FF2B5EF4-FFF2-40B4-BE49-F238E27FC236}">
                <a16:creationId xmlns:a16="http://schemas.microsoft.com/office/drawing/2014/main" id="{B97A8278-1AA3-47FE-A420-731B41ACC25B}"/>
              </a:ext>
            </a:extLst>
          </p:cNvPr>
          <p:cNvSpPr>
            <a:spLocks noChangeArrowheads="1"/>
          </p:cNvSpPr>
          <p:nvPr/>
        </p:nvSpPr>
        <p:spPr bwMode="auto">
          <a:xfrm>
            <a:off x="838200" y="2362200"/>
            <a:ext cx="80010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rgbClr val="FFFF00"/>
              </a:buClr>
              <a:buSzPct val="125000"/>
              <a:buFont typeface="Wingdings 2" panose="05020102010507070707" pitchFamily="18" charset="2"/>
              <a:buChar char="u"/>
            </a:pPr>
            <a:r>
              <a:rPr lang="en-US" sz="2800" b="1" i="1" dirty="0">
                <a:solidFill>
                  <a:schemeClr val="tx1"/>
                </a:solidFill>
              </a:rPr>
              <a:t>It will take you farther than you wanted, or intended, to go:  </a:t>
            </a:r>
            <a:r>
              <a:rPr lang="en-US" sz="2800" b="1" dirty="0">
                <a:solidFill>
                  <a:srgbClr val="FFFF00"/>
                </a:solidFill>
              </a:rPr>
              <a:t>2 Tim. 3:13</a:t>
            </a:r>
          </a:p>
        </p:txBody>
      </p:sp>
      <p:sp>
        <p:nvSpPr>
          <p:cNvPr id="22" name="Text Box 9">
            <a:extLst>
              <a:ext uri="{FF2B5EF4-FFF2-40B4-BE49-F238E27FC236}">
                <a16:creationId xmlns:a16="http://schemas.microsoft.com/office/drawing/2014/main" id="{C17FC419-482B-4CF4-825B-6C585AF678C0}"/>
              </a:ext>
            </a:extLst>
          </p:cNvPr>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23" name="Rectangle 4">
            <a:extLst>
              <a:ext uri="{FF2B5EF4-FFF2-40B4-BE49-F238E27FC236}">
                <a16:creationId xmlns:a16="http://schemas.microsoft.com/office/drawing/2014/main" id="{CA9BF81A-A929-4C8E-B0B5-86AF0F1A03F4}"/>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600" b="1" dirty="0"/>
              <a:t>Our Need for Authority</a:t>
            </a:r>
            <a:endParaRPr lang="en-US" sz="3600" b="1" dirty="0">
              <a:solidFill>
                <a:srgbClr val="FFFF00"/>
              </a:solidFill>
              <a:latin typeface="Eras Bold ITC" panose="020B0907030504020204" pitchFamily="34" charset="0"/>
            </a:endParaRPr>
          </a:p>
        </p:txBody>
      </p:sp>
      <p:sp>
        <p:nvSpPr>
          <p:cNvPr id="26" name="Rectangle 10">
            <a:extLst>
              <a:ext uri="{FF2B5EF4-FFF2-40B4-BE49-F238E27FC236}">
                <a16:creationId xmlns:a16="http://schemas.microsoft.com/office/drawing/2014/main" id="{F4487655-AEB0-4781-B989-E1AE7F1E7AD7}"/>
              </a:ext>
            </a:extLst>
          </p:cNvPr>
          <p:cNvSpPr>
            <a:spLocks noChangeArrowheads="1"/>
          </p:cNvSpPr>
          <p:nvPr/>
        </p:nvSpPr>
        <p:spPr bwMode="auto">
          <a:xfrm>
            <a:off x="838200" y="3581400"/>
            <a:ext cx="80772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rgbClr val="FFFF00"/>
              </a:buClr>
              <a:buSzPct val="125000"/>
              <a:buFont typeface="Wingdings 2" panose="05020102010507070707" pitchFamily="18" charset="2"/>
              <a:buChar char="v"/>
            </a:pPr>
            <a:r>
              <a:rPr lang="en-US" sz="2800" b="1" i="1" dirty="0">
                <a:solidFill>
                  <a:schemeClr val="tx1"/>
                </a:solidFill>
              </a:rPr>
              <a:t>It will keep you longer than you wanted to stay:  </a:t>
            </a:r>
            <a:r>
              <a:rPr lang="en-US" sz="2800" b="1" dirty="0">
                <a:solidFill>
                  <a:srgbClr val="FFFF00"/>
                </a:solidFill>
              </a:rPr>
              <a:t>1 Tim. 1:19</a:t>
            </a:r>
          </a:p>
        </p:txBody>
      </p:sp>
      <p:sp>
        <p:nvSpPr>
          <p:cNvPr id="27" name="Rectangle 10">
            <a:extLst>
              <a:ext uri="{FF2B5EF4-FFF2-40B4-BE49-F238E27FC236}">
                <a16:creationId xmlns:a16="http://schemas.microsoft.com/office/drawing/2014/main" id="{B7355180-7BD1-41A8-9E20-8237E46C0536}"/>
              </a:ext>
            </a:extLst>
          </p:cNvPr>
          <p:cNvSpPr>
            <a:spLocks noChangeArrowheads="1"/>
          </p:cNvSpPr>
          <p:nvPr/>
        </p:nvSpPr>
        <p:spPr bwMode="auto">
          <a:xfrm>
            <a:off x="838200" y="4876800"/>
            <a:ext cx="7696200" cy="1143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rgbClr val="FFFF00"/>
              </a:buClr>
              <a:buSzPct val="125000"/>
              <a:buFont typeface="Wingdings 2" panose="05020102010507070707" pitchFamily="18" charset="2"/>
              <a:buChar char="w"/>
            </a:pPr>
            <a:r>
              <a:rPr lang="en-US" sz="2800" b="1" i="1" dirty="0">
                <a:solidFill>
                  <a:schemeClr val="tx1"/>
                </a:solidFill>
              </a:rPr>
              <a:t>It will cost you more than you wanted to pay:  </a:t>
            </a:r>
            <a:r>
              <a:rPr lang="en-US" sz="2800" b="1" dirty="0">
                <a:solidFill>
                  <a:srgbClr val="FFFF00"/>
                </a:solidFill>
              </a:rPr>
              <a:t>2 Jn. 9</a:t>
            </a:r>
          </a:p>
        </p:txBody>
      </p:sp>
    </p:spTree>
    <p:extLst>
      <p:ext uri="{BB962C8B-B14F-4D97-AF65-F5344CB8AC3E}">
        <p14:creationId xmlns:p14="http://schemas.microsoft.com/office/powerpoint/2010/main" val="249083946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dissolve">
                                      <p:cBhvr>
                                        <p:cTn id="11" dur="500"/>
                                        <p:tgtEl>
                                          <p:spTgt spid="2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ssolv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dissolve">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dissolve">
                                      <p:cBhvr>
                                        <p:cTn id="3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12" grpId="0"/>
      <p:bldP spid="13" grpId="0"/>
      <p:bldP spid="22" grpId="0" animBg="1"/>
      <p:bldP spid="23"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 name="Slide Number Placeholder 1"/>
          <p:cNvSpPr>
            <a:spLocks noGrp="1"/>
          </p:cNvSpPr>
          <p:nvPr>
            <p:ph type="sldNum" sz="quarter" idx="12"/>
          </p:nvPr>
        </p:nvSpPr>
        <p:spPr/>
        <p:txBody>
          <a:bodyPr/>
          <a:lstStyle/>
          <a:p>
            <a:fld id="{955E7828-17CB-442F-849A-4BD13309398C}" type="slidenum">
              <a:rPr lang="en-US" smtClean="0"/>
              <a:pPr/>
              <a:t>6</a:t>
            </a:fld>
            <a:endParaRPr lang="en-US"/>
          </a:p>
        </p:txBody>
      </p:sp>
      <p:sp>
        <p:nvSpPr>
          <p:cNvPr id="15" name="Rectangle 11">
            <a:extLst>
              <a:ext uri="{FF2B5EF4-FFF2-40B4-BE49-F238E27FC236}">
                <a16:creationId xmlns:a16="http://schemas.microsoft.com/office/drawing/2014/main" id="{BDDB563D-F33C-4452-9304-8F0F19DCB515}"/>
              </a:ext>
            </a:extLst>
          </p:cNvPr>
          <p:cNvSpPr>
            <a:spLocks noChangeArrowheads="1"/>
          </p:cNvSpPr>
          <p:nvPr/>
        </p:nvSpPr>
        <p:spPr bwMode="auto">
          <a:xfrm>
            <a:off x="316089" y="838200"/>
            <a:ext cx="8458200" cy="533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800" b="1" dirty="0">
                <a:solidFill>
                  <a:schemeClr val="hlink"/>
                </a:solidFill>
              </a:rPr>
              <a:t>Old Testament examples:</a:t>
            </a:r>
          </a:p>
        </p:txBody>
      </p:sp>
      <p:sp>
        <p:nvSpPr>
          <p:cNvPr id="11" name="Rectangle 11">
            <a:extLst>
              <a:ext uri="{FF2B5EF4-FFF2-40B4-BE49-F238E27FC236}">
                <a16:creationId xmlns:a16="http://schemas.microsoft.com/office/drawing/2014/main" id="{DEF79BAE-0C2B-43AA-B904-10016967E8F5}"/>
              </a:ext>
            </a:extLst>
          </p:cNvPr>
          <p:cNvSpPr>
            <a:spLocks noChangeArrowheads="1"/>
          </p:cNvSpPr>
          <p:nvPr/>
        </p:nvSpPr>
        <p:spPr bwMode="auto">
          <a:xfrm>
            <a:off x="699370" y="1524001"/>
            <a:ext cx="7770120" cy="53621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Adam &amp; Eve: </a:t>
            </a:r>
            <a:r>
              <a:rPr lang="en-US" sz="2400" b="1" dirty="0">
                <a:solidFill>
                  <a:schemeClr val="tx1"/>
                </a:solidFill>
              </a:rPr>
              <a:t>Gen. 2:15-17; 3:16-19 </a:t>
            </a:r>
            <a:endParaRPr lang="en-US" sz="2400" b="1" i="1" dirty="0">
              <a:solidFill>
                <a:schemeClr val="tx1"/>
              </a:solidFill>
            </a:endParaRPr>
          </a:p>
        </p:txBody>
      </p:sp>
      <p:sp>
        <p:nvSpPr>
          <p:cNvPr id="14" name="Rectangle 11">
            <a:extLst>
              <a:ext uri="{FF2B5EF4-FFF2-40B4-BE49-F238E27FC236}">
                <a16:creationId xmlns:a16="http://schemas.microsoft.com/office/drawing/2014/main" id="{8DCBAEAA-7062-47B3-B56F-D4B5E9D6B317}"/>
              </a:ext>
            </a:extLst>
          </p:cNvPr>
          <p:cNvSpPr>
            <a:spLocks noChangeArrowheads="1"/>
          </p:cNvSpPr>
          <p:nvPr/>
        </p:nvSpPr>
        <p:spPr bwMode="auto">
          <a:xfrm>
            <a:off x="697089" y="2286001"/>
            <a:ext cx="8142112" cy="46001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Cain &amp; Abel:  </a:t>
            </a:r>
            <a:r>
              <a:rPr lang="en-US" sz="2400" b="1" dirty="0">
                <a:solidFill>
                  <a:schemeClr val="tx1"/>
                </a:solidFill>
              </a:rPr>
              <a:t>Gen. 4:3-5; Heb. 11:4; Rom. 10:17</a:t>
            </a:r>
            <a:endParaRPr lang="en-US" sz="2400" b="1" i="1" dirty="0">
              <a:solidFill>
                <a:srgbClr val="FFFF00"/>
              </a:solidFill>
            </a:endParaRPr>
          </a:p>
        </p:txBody>
      </p:sp>
      <p:sp>
        <p:nvSpPr>
          <p:cNvPr id="16" name="Rectangle 11">
            <a:extLst>
              <a:ext uri="{FF2B5EF4-FFF2-40B4-BE49-F238E27FC236}">
                <a16:creationId xmlns:a16="http://schemas.microsoft.com/office/drawing/2014/main" id="{CB26AB4B-0217-4970-A24E-B460C5BE8A2C}"/>
              </a:ext>
            </a:extLst>
          </p:cNvPr>
          <p:cNvSpPr>
            <a:spLocks noChangeArrowheads="1"/>
          </p:cNvSpPr>
          <p:nvPr/>
        </p:nvSpPr>
        <p:spPr bwMode="auto">
          <a:xfrm>
            <a:off x="699370" y="3081867"/>
            <a:ext cx="7770120"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Nadab &amp; Abihu:  </a:t>
            </a:r>
            <a:r>
              <a:rPr lang="en-US" sz="2400" b="1" dirty="0">
                <a:solidFill>
                  <a:schemeClr val="tx1"/>
                </a:solidFill>
              </a:rPr>
              <a:t>Lev. 10:1-2  </a:t>
            </a:r>
            <a:endParaRPr lang="en-US" sz="2400" b="1" i="1" dirty="0">
              <a:solidFill>
                <a:schemeClr val="tx1"/>
              </a:solidFill>
            </a:endParaRPr>
          </a:p>
        </p:txBody>
      </p:sp>
      <p:sp>
        <p:nvSpPr>
          <p:cNvPr id="17" name="Rectangle 11">
            <a:extLst>
              <a:ext uri="{FF2B5EF4-FFF2-40B4-BE49-F238E27FC236}">
                <a16:creationId xmlns:a16="http://schemas.microsoft.com/office/drawing/2014/main" id="{B7736EEF-45FA-486B-8B95-6D2EFD94C1FF}"/>
              </a:ext>
            </a:extLst>
          </p:cNvPr>
          <p:cNvSpPr>
            <a:spLocks noChangeArrowheads="1"/>
          </p:cNvSpPr>
          <p:nvPr/>
        </p:nvSpPr>
        <p:spPr bwMode="auto">
          <a:xfrm>
            <a:off x="697089" y="3886200"/>
            <a:ext cx="8142112"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Uzzah:  </a:t>
            </a:r>
            <a:r>
              <a:rPr lang="en-US" sz="2400" b="1" dirty="0">
                <a:solidFill>
                  <a:schemeClr val="tx1"/>
                </a:solidFill>
              </a:rPr>
              <a:t>2 Sam. 6; 1 Chron. 15:12-15; Num. 4:15</a:t>
            </a:r>
            <a:endParaRPr lang="en-US" sz="2400" b="1" i="1" dirty="0">
              <a:solidFill>
                <a:srgbClr val="FFFF00"/>
              </a:solidFill>
            </a:endParaRPr>
          </a:p>
        </p:txBody>
      </p:sp>
      <p:sp>
        <p:nvSpPr>
          <p:cNvPr id="20" name="Rectangle 11">
            <a:extLst>
              <a:ext uri="{FF2B5EF4-FFF2-40B4-BE49-F238E27FC236}">
                <a16:creationId xmlns:a16="http://schemas.microsoft.com/office/drawing/2014/main" id="{EBB3B9F0-285B-4BE9-862E-42FDD2B4C6C3}"/>
              </a:ext>
            </a:extLst>
          </p:cNvPr>
          <p:cNvSpPr>
            <a:spLocks noChangeArrowheads="1"/>
          </p:cNvSpPr>
          <p:nvPr/>
        </p:nvSpPr>
        <p:spPr bwMode="auto">
          <a:xfrm>
            <a:off x="697089" y="4800600"/>
            <a:ext cx="7516519"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Uzziah:  </a:t>
            </a:r>
            <a:r>
              <a:rPr lang="en-US" sz="2400" b="1" dirty="0">
                <a:solidFill>
                  <a:schemeClr val="tx1"/>
                </a:solidFill>
              </a:rPr>
              <a:t>2 Kgs. 15:3-4; 2 Chron. 26:5, 18-21</a:t>
            </a:r>
            <a:endParaRPr lang="en-US" sz="2400" b="1" i="1" dirty="0">
              <a:solidFill>
                <a:schemeClr val="tx1"/>
              </a:solidFill>
            </a:endParaRPr>
          </a:p>
        </p:txBody>
      </p:sp>
      <p:sp>
        <p:nvSpPr>
          <p:cNvPr id="21" name="Rectangle 11">
            <a:extLst>
              <a:ext uri="{FF2B5EF4-FFF2-40B4-BE49-F238E27FC236}">
                <a16:creationId xmlns:a16="http://schemas.microsoft.com/office/drawing/2014/main" id="{B05F90AF-D78B-42CF-A086-47631C6CC61D}"/>
              </a:ext>
            </a:extLst>
          </p:cNvPr>
          <p:cNvSpPr>
            <a:spLocks noChangeArrowheads="1"/>
          </p:cNvSpPr>
          <p:nvPr/>
        </p:nvSpPr>
        <p:spPr bwMode="auto">
          <a:xfrm>
            <a:off x="685800" y="5715000"/>
            <a:ext cx="7934104" cy="578543"/>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tx1"/>
              </a:buClr>
              <a:buSzPct val="125000"/>
              <a:buFont typeface="Wingdings 2" panose="05020102010507070707" pitchFamily="18" charset="2"/>
              <a:buChar char="Q"/>
            </a:pPr>
            <a:r>
              <a:rPr lang="en-US" sz="2400" b="1" dirty="0">
                <a:solidFill>
                  <a:srgbClr val="FFFF00"/>
                </a:solidFill>
              </a:rPr>
              <a:t>Moses:  </a:t>
            </a:r>
            <a:r>
              <a:rPr lang="en-US" sz="2400" b="1" dirty="0">
                <a:solidFill>
                  <a:schemeClr val="tx1"/>
                </a:solidFill>
              </a:rPr>
              <a:t>Ex. 17:6; Num. 20:8</a:t>
            </a:r>
            <a:endParaRPr lang="en-US" sz="2400" b="1" i="1" dirty="0">
              <a:solidFill>
                <a:schemeClr val="tx1"/>
              </a:solidFill>
            </a:endParaRPr>
          </a:p>
        </p:txBody>
      </p:sp>
      <p:sp>
        <p:nvSpPr>
          <p:cNvPr id="22" name="Text Box 9">
            <a:extLst>
              <a:ext uri="{FF2B5EF4-FFF2-40B4-BE49-F238E27FC236}">
                <a16:creationId xmlns:a16="http://schemas.microsoft.com/office/drawing/2014/main" id="{C17FC419-482B-4CF4-825B-6C585AF678C0}"/>
              </a:ext>
            </a:extLst>
          </p:cNvPr>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23" name="Rectangle 4">
            <a:extLst>
              <a:ext uri="{FF2B5EF4-FFF2-40B4-BE49-F238E27FC236}">
                <a16:creationId xmlns:a16="http://schemas.microsoft.com/office/drawing/2014/main" id="{CA9BF81A-A929-4C8E-B0B5-86AF0F1A03F4}"/>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600" b="1" dirty="0"/>
              <a:t>Our Need for Authority</a:t>
            </a:r>
            <a:endParaRPr lang="en-US" sz="3600" b="1" dirty="0">
              <a:solidFill>
                <a:srgbClr val="FFFF00"/>
              </a:solidFill>
              <a:latin typeface="Eras Bold ITC" panose="020B0907030504020204" pitchFamily="34" charset="0"/>
            </a:endParaRPr>
          </a:p>
        </p:txBody>
      </p:sp>
    </p:spTree>
    <p:extLst>
      <p:ext uri="{BB962C8B-B14F-4D97-AF65-F5344CB8AC3E}">
        <p14:creationId xmlns:p14="http://schemas.microsoft.com/office/powerpoint/2010/main" val="17963889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dissolve">
                                      <p:cBhvr>
                                        <p:cTn id="11" dur="500"/>
                                        <p:tgtEl>
                                          <p:spTgt spid="2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ssolve">
                                      <p:cBhvr>
                                        <p:cTn id="19" dur="500"/>
                                        <p:tgtEl>
                                          <p:spTgt spid="15"/>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ssolve">
                                      <p:cBhvr>
                                        <p:cTn id="23" dur="500"/>
                                        <p:tgtEl>
                                          <p:spTgt spid="11"/>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500"/>
                                        <p:tgtEl>
                                          <p:spTgt spid="16"/>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dissolve">
                                      <p:cBhvr>
                                        <p:cTn id="35" dur="500"/>
                                        <p:tgtEl>
                                          <p:spTgt spid="17"/>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dissolve">
                                      <p:cBhvr>
                                        <p:cTn id="39" dur="500"/>
                                        <p:tgtEl>
                                          <p:spTgt spid="20"/>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dissolve">
                                      <p:cBhvr>
                                        <p:cTn id="4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15" grpId="0"/>
      <p:bldP spid="11" grpId="0"/>
      <p:bldP spid="14" grpId="0"/>
      <p:bldP spid="16" grpId="0"/>
      <p:bldP spid="17" grpId="0"/>
      <p:bldP spid="20" grpId="0"/>
      <p:bldP spid="21" grpId="0"/>
      <p:bldP spid="22"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2" name="Slide Number Placeholder 1"/>
          <p:cNvSpPr>
            <a:spLocks noGrp="1"/>
          </p:cNvSpPr>
          <p:nvPr>
            <p:ph type="sldNum" sz="quarter" idx="12"/>
          </p:nvPr>
        </p:nvSpPr>
        <p:spPr/>
        <p:txBody>
          <a:bodyPr/>
          <a:lstStyle/>
          <a:p>
            <a:fld id="{955E7828-17CB-442F-849A-4BD13309398C}" type="slidenum">
              <a:rPr lang="en-US" smtClean="0"/>
              <a:pPr/>
              <a:t>7</a:t>
            </a:fld>
            <a:endParaRPr lang="en-US"/>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295400"/>
            <a:ext cx="8572500" cy="9144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600" b="1" dirty="0">
                <a:solidFill>
                  <a:schemeClr val="hlink"/>
                </a:solidFill>
              </a:rPr>
              <a:t>When we take God’s authority lightly we disrespect God!</a:t>
            </a:r>
            <a:endParaRPr lang="en-US" sz="2600" b="1" dirty="0">
              <a:solidFill>
                <a:schemeClr val="tx1"/>
              </a:solidFill>
            </a:endParaRPr>
          </a:p>
        </p:txBody>
      </p:sp>
      <p:sp>
        <p:nvSpPr>
          <p:cNvPr id="3" name="Rectangle 2">
            <a:extLst>
              <a:ext uri="{FF2B5EF4-FFF2-40B4-BE49-F238E27FC236}">
                <a16:creationId xmlns:a16="http://schemas.microsoft.com/office/drawing/2014/main" id="{15D48C9C-7C13-4A25-AFD9-9F47ABA30916}"/>
              </a:ext>
            </a:extLst>
          </p:cNvPr>
          <p:cNvSpPr/>
          <p:nvPr/>
        </p:nvSpPr>
        <p:spPr>
          <a:xfrm>
            <a:off x="762000" y="2338149"/>
            <a:ext cx="6629400" cy="4062651"/>
          </a:xfrm>
          <a:prstGeom prst="rect">
            <a:avLst/>
          </a:prstGeom>
        </p:spPr>
        <p:txBody>
          <a:bodyPr wrap="square">
            <a:spAutoFit/>
          </a:bodyPr>
          <a:lstStyle/>
          <a:p>
            <a:pPr marL="4572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“And Moses said to Aaron, ‘This is what the </a:t>
            </a:r>
            <a:r>
              <a:rPr lang="en-US" sz="2600" b="1" i="1" cap="small" dirty="0">
                <a:latin typeface="Gill Sans MT" panose="020B0502020104020203" pitchFamily="34" charset="0"/>
                <a:ea typeface="Calibri" panose="020F0502020204030204" pitchFamily="34" charset="0"/>
                <a:cs typeface="Times New Roman" panose="02020603050405020304" pitchFamily="18" charset="0"/>
              </a:rPr>
              <a:t>Lord</a:t>
            </a:r>
            <a:r>
              <a:rPr lang="en-US" sz="2600" b="1" i="1" dirty="0">
                <a:latin typeface="Gill Sans MT" panose="020B0502020104020203" pitchFamily="34" charset="0"/>
                <a:ea typeface="Calibri" panose="020F0502020204030204" pitchFamily="34" charset="0"/>
                <a:cs typeface="Times New Roman" panose="02020603050405020304" pitchFamily="18" charset="0"/>
              </a:rPr>
              <a:t> spoke, saying:</a:t>
            </a:r>
            <a:endParaRPr lang="en-US" sz="26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1200" b="1" i="1" dirty="0">
                <a:latin typeface="Gill Sans MT" panose="020B0502020104020203" pitchFamily="34" charset="0"/>
                <a:ea typeface="Calibri" panose="020F0502020204030204" pitchFamily="34" charset="0"/>
                <a:cs typeface="Times New Roman" panose="02020603050405020304" pitchFamily="18" charset="0"/>
              </a:rPr>
              <a:t> </a:t>
            </a:r>
            <a:endParaRPr lang="en-US" sz="12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‘By those who come near Me</a:t>
            </a:r>
            <a:endParaRPr lang="en-US" sz="26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I must be regarded as holy;</a:t>
            </a:r>
            <a:endParaRPr lang="en-US" sz="26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And before all the people</a:t>
            </a:r>
            <a:endParaRPr lang="en-US" sz="26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I must be glorified.’</a:t>
            </a:r>
            <a:endParaRPr lang="en-US" sz="26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1200" b="1" i="1" dirty="0">
                <a:latin typeface="Gill Sans MT" panose="020B0502020104020203" pitchFamily="34" charset="0"/>
                <a:ea typeface="Calibri" panose="020F0502020204030204" pitchFamily="34" charset="0"/>
                <a:cs typeface="Times New Roman" panose="02020603050405020304" pitchFamily="18" charset="0"/>
              </a:rPr>
              <a:t> </a:t>
            </a:r>
            <a:endParaRPr lang="en-US" sz="1200" b="1" dirty="0">
              <a:latin typeface="Gill Sans MT" panose="020B0502020104020203" pitchFamily="34" charset="0"/>
              <a:ea typeface="Calibri" panose="020F0502020204030204" pitchFamily="34" charset="0"/>
              <a:cs typeface="Times New Roman" panose="02020603050405020304" pitchFamily="18" charset="0"/>
            </a:endParaRPr>
          </a:p>
          <a:p>
            <a:pPr marL="1371600" marR="0">
              <a:spcBef>
                <a:spcPts val="0"/>
              </a:spcBef>
              <a:spcAft>
                <a:spcPts val="0"/>
              </a:spcAft>
            </a:pPr>
            <a:r>
              <a:rPr lang="en-US" sz="2600" b="1" i="1" dirty="0">
                <a:latin typeface="Gill Sans MT" panose="020B0502020104020203" pitchFamily="34" charset="0"/>
                <a:ea typeface="Calibri" panose="020F0502020204030204" pitchFamily="34" charset="0"/>
                <a:cs typeface="Times New Roman" panose="02020603050405020304" pitchFamily="18" charset="0"/>
              </a:rPr>
              <a:t>So Aaron held his peace.”</a:t>
            </a:r>
          </a:p>
          <a:p>
            <a:pPr marL="1371600" marR="0">
              <a:spcBef>
                <a:spcPts val="0"/>
              </a:spcBef>
              <a:spcAft>
                <a:spcPts val="0"/>
              </a:spcAft>
            </a:pPr>
            <a:endParaRPr lang="en-US" sz="2600" b="1" i="1" dirty="0">
              <a:effectLst/>
              <a:latin typeface="Gill Sans MT" panose="020B0502020104020203" pitchFamily="34" charset="0"/>
              <a:ea typeface="Calibri" panose="020F0502020204030204" pitchFamily="34" charset="0"/>
              <a:cs typeface="Times New Roman" panose="02020603050405020304" pitchFamily="18" charset="0"/>
            </a:endParaRPr>
          </a:p>
          <a:p>
            <a:pPr marL="1371600" marR="0" algn="r">
              <a:spcBef>
                <a:spcPts val="0"/>
              </a:spcBef>
              <a:spcAft>
                <a:spcPts val="0"/>
              </a:spcAft>
            </a:pPr>
            <a:r>
              <a:rPr lang="en-US" sz="2600" i="1" dirty="0">
                <a:solidFill>
                  <a:srgbClr val="FFFF00"/>
                </a:solidFill>
                <a:effectLst/>
                <a:latin typeface="Gill Sans MT" panose="020B0502020104020203" pitchFamily="34" charset="0"/>
                <a:ea typeface="Calibri" panose="020F0502020204030204" pitchFamily="34" charset="0"/>
                <a:cs typeface="Times New Roman" panose="02020603050405020304" pitchFamily="18" charset="0"/>
              </a:rPr>
              <a:t>Leviticus 10:3</a:t>
            </a:r>
            <a:endParaRPr lang="en-US" sz="2600" dirty="0">
              <a:solidFill>
                <a:srgbClr val="FFFF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FDB82E2B-400A-4DD0-9A14-8CBAB24EAF8C}"/>
              </a:ext>
            </a:extLst>
          </p:cNvPr>
          <p:cNvSpPr/>
          <p:nvPr/>
        </p:nvSpPr>
        <p:spPr>
          <a:xfrm>
            <a:off x="533400" y="2749541"/>
            <a:ext cx="7749822" cy="2492990"/>
          </a:xfrm>
          <a:prstGeom prst="rect">
            <a:avLst/>
          </a:prstGeom>
        </p:spPr>
        <p:txBody>
          <a:bodyPr wrap="square">
            <a:spAutoFit/>
          </a:bodyPr>
          <a:lstStyle/>
          <a:p>
            <a:pPr algn="just"/>
            <a:r>
              <a:rPr lang="en-US" sz="2600" b="1" i="1" dirty="0">
                <a:latin typeface="Gill Sans MT" panose="020B0502020104020203" pitchFamily="34" charset="0"/>
              </a:rPr>
              <a:t>“Whoever transgresses and does not abide in the doctrine of Christ does not have God.  He who abides in the doctrine of Christ has both the Father and the Son.”</a:t>
            </a:r>
          </a:p>
          <a:p>
            <a:pPr marL="1371600" marR="0">
              <a:spcBef>
                <a:spcPts val="0"/>
              </a:spcBef>
              <a:spcAft>
                <a:spcPts val="0"/>
              </a:spcAft>
            </a:pPr>
            <a:endParaRPr lang="en-US" sz="2600" b="1" i="1" dirty="0">
              <a:effectLst/>
              <a:latin typeface="Gill Sans MT" panose="020B0502020104020203" pitchFamily="34" charset="0"/>
              <a:ea typeface="Calibri" panose="020F0502020204030204" pitchFamily="34" charset="0"/>
              <a:cs typeface="Times New Roman" panose="02020603050405020304" pitchFamily="18" charset="0"/>
            </a:endParaRPr>
          </a:p>
          <a:p>
            <a:pPr marL="1371600" marR="0" algn="r">
              <a:spcBef>
                <a:spcPts val="0"/>
              </a:spcBef>
              <a:spcAft>
                <a:spcPts val="0"/>
              </a:spcAft>
            </a:pPr>
            <a:r>
              <a:rPr lang="en-US" sz="2600" i="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2 John 9</a:t>
            </a:r>
            <a:endParaRPr lang="en-US" sz="2600" dirty="0">
              <a:solidFill>
                <a:srgbClr val="FFFF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
        <p:nvSpPr>
          <p:cNvPr id="19" name="Text Box 9">
            <a:extLst>
              <a:ext uri="{FF2B5EF4-FFF2-40B4-BE49-F238E27FC236}">
                <a16:creationId xmlns:a16="http://schemas.microsoft.com/office/drawing/2014/main" id="{03F3903E-C03A-4FBB-9D26-0FB42066F984}"/>
              </a:ext>
            </a:extLst>
          </p:cNvPr>
          <p:cNvSpPr txBox="1">
            <a:spLocks noChangeArrowheads="1"/>
          </p:cNvSpPr>
          <p:nvPr/>
        </p:nvSpPr>
        <p:spPr bwMode="auto">
          <a:xfrm>
            <a:off x="-11113" y="-11113"/>
            <a:ext cx="2982913" cy="584775"/>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3200" b="1" dirty="0">
                <a:solidFill>
                  <a:schemeClr val="folHlink"/>
                </a:solidFill>
                <a:latin typeface="Tahoma" panose="020B0604030504040204" pitchFamily="34" charset="0"/>
              </a:rPr>
              <a:t>Introduction</a:t>
            </a:r>
          </a:p>
        </p:txBody>
      </p:sp>
      <p:sp>
        <p:nvSpPr>
          <p:cNvPr id="22" name="Rectangle 4">
            <a:extLst>
              <a:ext uri="{FF2B5EF4-FFF2-40B4-BE49-F238E27FC236}">
                <a16:creationId xmlns:a16="http://schemas.microsoft.com/office/drawing/2014/main" id="{73513996-F921-4383-B554-C1771BE3A626}"/>
              </a:ext>
            </a:extLst>
          </p:cNvPr>
          <p:cNvSpPr>
            <a:spLocks noChangeArrowheads="1"/>
          </p:cNvSpPr>
          <p:nvPr/>
        </p:nvSpPr>
        <p:spPr bwMode="auto">
          <a:xfrm>
            <a:off x="3352800" y="-762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600" b="1" dirty="0"/>
              <a:t>Our Need for Authority</a:t>
            </a:r>
            <a:endParaRPr lang="en-US" sz="3600" b="1" dirty="0">
              <a:solidFill>
                <a:srgbClr val="FFFF00"/>
              </a:solidFill>
              <a:latin typeface="Eras Bold ITC" panose="020B0907030504020204" pitchFamily="34" charset="0"/>
            </a:endParaRPr>
          </a:p>
        </p:txBody>
      </p:sp>
    </p:spTree>
    <p:extLst>
      <p:ext uri="{BB962C8B-B14F-4D97-AF65-F5344CB8AC3E}">
        <p14:creationId xmlns:p14="http://schemas.microsoft.com/office/powerpoint/2010/main" val="67917486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dissolve">
                                      <p:cBhvr>
                                        <p:cTn id="11" dur="500"/>
                                        <p:tgtEl>
                                          <p:spTgt spid="1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dissolve">
                                      <p:cBhvr>
                                        <p:cTn id="15" dur="500"/>
                                        <p:tgtEl>
                                          <p:spTgt spid="22"/>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grpId="1" nodeType="clickEffect">
                                  <p:stCondLst>
                                    <p:cond delay="0"/>
                                  </p:stCondLst>
                                  <p:childTnLst>
                                    <p:animEffect transition="out" filter="dissolv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dissolve">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12" grpId="0"/>
      <p:bldP spid="3" grpId="0"/>
      <p:bldP spid="3" grpId="1"/>
      <p:bldP spid="18" grpId="0"/>
      <p:bldP spid="19" grpId="0" animBg="1"/>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720000"/>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sp>
        <p:nvSpPr>
          <p:cNvPr id="7171" name="Rectangle 1027"/>
          <p:cNvSpPr>
            <a:spLocks noChangeArrowheads="1"/>
          </p:cNvSpPr>
          <p:nvPr/>
        </p:nvSpPr>
        <p:spPr bwMode="auto">
          <a:xfrm>
            <a:off x="1371600" y="5715000"/>
            <a:ext cx="6400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Tahoma" panose="020B0604030504040204" pitchFamily="34" charset="0"/>
              </a:defRPr>
            </a:lvl9pPr>
          </a:lstStyle>
          <a:p>
            <a:pPr algn="ctr" eaLnBrk="1" hangingPunct="1">
              <a:buFont typeface="Wingdings" panose="05000000000000000000" pitchFamily="2" charset="2"/>
              <a:buNone/>
            </a:pPr>
            <a:r>
              <a:rPr lang="en-US" sz="4800" b="1" i="1" dirty="0">
                <a:solidFill>
                  <a:srgbClr val="66FF33"/>
                </a:solidFill>
                <a:effectLst/>
              </a:rPr>
              <a:t>Matthew 21:23-27</a:t>
            </a:r>
          </a:p>
        </p:txBody>
      </p:sp>
      <p:sp>
        <p:nvSpPr>
          <p:cNvPr id="3" name="TextBox 2">
            <a:extLst>
              <a:ext uri="{FF2B5EF4-FFF2-40B4-BE49-F238E27FC236}">
                <a16:creationId xmlns:a16="http://schemas.microsoft.com/office/drawing/2014/main" id="{23C5F1CF-F1AE-4210-94A3-885437790D92}"/>
              </a:ext>
            </a:extLst>
          </p:cNvPr>
          <p:cNvSpPr txBox="1"/>
          <p:nvPr/>
        </p:nvSpPr>
        <p:spPr>
          <a:xfrm>
            <a:off x="295029" y="609600"/>
            <a:ext cx="8504251" cy="2554545"/>
          </a:xfrm>
          <a:prstGeom prst="rect">
            <a:avLst/>
          </a:prstGeom>
          <a:noFill/>
        </p:spPr>
        <p:txBody>
          <a:bodyPr wrap="none" rtlCol="0">
            <a:spAutoFit/>
          </a:bodyPr>
          <a:lstStyle/>
          <a:p>
            <a:pPr algn="ctr"/>
            <a:r>
              <a:rPr lang="en-US" sz="8000" i="1" dirty="0">
                <a:effectLst>
                  <a:outerShdw blurRad="38100" dist="38100" dir="2700000" algn="tl">
                    <a:srgbClr val="000000">
                      <a:alpha val="43137"/>
                    </a:srgbClr>
                  </a:outerShdw>
                </a:effectLst>
                <a:latin typeface="Eras Bold ITC" panose="020B0907030504020204" pitchFamily="34" charset="0"/>
              </a:rPr>
              <a:t>Bible Authority:</a:t>
            </a:r>
          </a:p>
          <a:p>
            <a:pPr algn="ctr"/>
            <a:r>
              <a:rPr lang="en-US" sz="8000" i="1" dirty="0">
                <a:solidFill>
                  <a:srgbClr val="FF9933"/>
                </a:solidFill>
                <a:effectLst>
                  <a:outerShdw blurRad="38100" dist="38100" dir="2700000" algn="tl">
                    <a:srgbClr val="000000">
                      <a:alpha val="43137"/>
                    </a:srgbClr>
                  </a:outerShdw>
                </a:effectLst>
                <a:latin typeface="Eras Bold ITC" panose="020B0907030504020204" pitchFamily="34" charset="0"/>
              </a:rPr>
              <a:t>Lesson 3</a:t>
            </a:r>
          </a:p>
        </p:txBody>
      </p:sp>
      <p:sp>
        <p:nvSpPr>
          <p:cNvPr id="6" name="TextBox 5">
            <a:extLst>
              <a:ext uri="{FF2B5EF4-FFF2-40B4-BE49-F238E27FC236}">
                <a16:creationId xmlns:a16="http://schemas.microsoft.com/office/drawing/2014/main" id="{859B02FD-A75A-4D9E-9137-41538A7B94E0}"/>
              </a:ext>
            </a:extLst>
          </p:cNvPr>
          <p:cNvSpPr txBox="1"/>
          <p:nvPr/>
        </p:nvSpPr>
        <p:spPr>
          <a:xfrm>
            <a:off x="171595" y="3657600"/>
            <a:ext cx="8751114" cy="1754326"/>
          </a:xfrm>
          <a:prstGeom prst="rect">
            <a:avLst/>
          </a:prstGeom>
          <a:noFill/>
        </p:spPr>
        <p:txBody>
          <a:bodyPr wrap="none" rtlCol="0">
            <a:spAutoFit/>
          </a:bodyPr>
          <a:lstStyle/>
          <a:p>
            <a:pPr algn="ctr"/>
            <a:r>
              <a:rPr lang="en-US" sz="5400" i="1" dirty="0">
                <a:solidFill>
                  <a:schemeClr val="tx2">
                    <a:lumMod val="50000"/>
                  </a:schemeClr>
                </a:solidFill>
                <a:latin typeface="Eras Bold ITC" panose="020B0907030504020204" pitchFamily="34" charset="0"/>
              </a:rPr>
              <a:t>The Source of Authority:</a:t>
            </a:r>
          </a:p>
          <a:p>
            <a:pPr algn="ctr"/>
            <a:r>
              <a:rPr lang="en-US" sz="5400" i="1" dirty="0">
                <a:solidFill>
                  <a:schemeClr val="tx2">
                    <a:lumMod val="50000"/>
                  </a:schemeClr>
                </a:solidFill>
                <a:latin typeface="Eras Bold ITC" panose="020B0907030504020204" pitchFamily="34" charset="0"/>
              </a:rPr>
              <a:t>What It Is Not</a:t>
            </a:r>
            <a:endParaRPr lang="en-US" sz="4000" i="1" dirty="0">
              <a:solidFill>
                <a:schemeClr val="tx2">
                  <a:lumMod val="50000"/>
                </a:schemeClr>
              </a:solidFill>
              <a:latin typeface="Eras Bold ITC" panose="020B0907030504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anim calcmode="lin" valueType="num">
                                      <p:cBhvr>
                                        <p:cTn id="15" dur="2000" fill="hold"/>
                                        <p:tgtEl>
                                          <p:spTgt spid="6"/>
                                        </p:tgtEl>
                                        <p:attrNameLst>
                                          <p:attrName>style.rotation</p:attrName>
                                        </p:attrNameLst>
                                      </p:cBhvr>
                                      <p:tavLst>
                                        <p:tav tm="0">
                                          <p:val>
                                            <p:fltVal val="720"/>
                                          </p:val>
                                        </p:tav>
                                        <p:tav tm="100000">
                                          <p:val>
                                            <p:fltVal val="0"/>
                                          </p:val>
                                        </p:tav>
                                      </p:tavLst>
                                    </p:anim>
                                    <p:anim calcmode="lin" valueType="num">
                                      <p:cBhvr>
                                        <p:cTn id="16" dur="2000" fill="hold"/>
                                        <p:tgtEl>
                                          <p:spTgt spid="6"/>
                                        </p:tgtEl>
                                        <p:attrNameLst>
                                          <p:attrName>ppt_h</p:attrName>
                                        </p:attrNameLst>
                                      </p:cBhvr>
                                      <p:tavLst>
                                        <p:tav tm="0">
                                          <p:val>
                                            <p:fltVal val="0"/>
                                          </p:val>
                                        </p:tav>
                                        <p:tav tm="100000">
                                          <p:val>
                                            <p:strVal val="#ppt_h"/>
                                          </p:val>
                                        </p:tav>
                                      </p:tavLst>
                                    </p:anim>
                                    <p:anim calcmode="lin" valueType="num">
                                      <p:cBhvr>
                                        <p:cTn id="17" dur="2000" fill="hold"/>
                                        <p:tgtEl>
                                          <p:spTgt spid="6"/>
                                        </p:tgtEl>
                                        <p:attrNameLst>
                                          <p:attrName>ppt_w</p:attrName>
                                        </p:attrNameLst>
                                      </p:cBhvr>
                                      <p:tavLst>
                                        <p:tav tm="0">
                                          <p:val>
                                            <p:fltVal val="0"/>
                                          </p:val>
                                        </p:tav>
                                        <p:tav tm="100000">
                                          <p:val>
                                            <p:strVal val="#ppt_w"/>
                                          </p:val>
                                        </p:tav>
                                      </p:tavLst>
                                    </p:anim>
                                  </p:childTnLst>
                                </p:cTn>
                              </p:par>
                            </p:childTnLst>
                          </p:cTn>
                        </p:par>
                        <p:par>
                          <p:cTn id="18" fill="hold">
                            <p:stCondLst>
                              <p:cond delay="4000"/>
                            </p:stCondLst>
                            <p:childTnLst>
                              <p:par>
                                <p:cTn id="19" presetID="9" presetClass="entr" presetSubtype="0" fill="hold" grpId="0" nodeType="afterEffect">
                                  <p:stCondLst>
                                    <p:cond delay="0"/>
                                  </p:stCondLst>
                                  <p:childTnLst>
                                    <p:set>
                                      <p:cBhvr>
                                        <p:cTn id="20" dur="1" fill="hold">
                                          <p:stCondLst>
                                            <p:cond delay="0"/>
                                          </p:stCondLst>
                                        </p:cTn>
                                        <p:tgtEl>
                                          <p:spTgt spid="7171"/>
                                        </p:tgtEl>
                                        <p:attrNameLst>
                                          <p:attrName>style.visibility</p:attrName>
                                        </p:attrNameLst>
                                      </p:cBhvr>
                                      <p:to>
                                        <p:strVal val="visible"/>
                                      </p:to>
                                    </p:set>
                                    <p:animEffect transition="in" filter="dissolve">
                                      <p:cBhvr>
                                        <p:cTn id="21"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2819400" y="6492875"/>
            <a:ext cx="3505200" cy="365125"/>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1600" b="1" dirty="0">
                <a:solidFill>
                  <a:schemeClr val="folHlink"/>
                </a:solidFill>
              </a:rPr>
              <a:t>Bible Authority</a:t>
            </a:r>
          </a:p>
        </p:txBody>
      </p:sp>
      <p:sp>
        <p:nvSpPr>
          <p:cNvPr id="56329" name="Text Box 9"/>
          <p:cNvSpPr txBox="1">
            <a:spLocks noChangeArrowheads="1"/>
          </p:cNvSpPr>
          <p:nvPr/>
        </p:nvSpPr>
        <p:spPr bwMode="auto">
          <a:xfrm>
            <a:off x="-11113" y="-11113"/>
            <a:ext cx="3592513" cy="95410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3550" indent="-463550">
              <a:defRPr sz="2400">
                <a:solidFill>
                  <a:schemeClr val="tx1"/>
                </a:solidFill>
                <a:latin typeface="Times New Roman" panose="02020603050405020304" pitchFamily="18" charset="0"/>
              </a:defRPr>
            </a:lvl1pPr>
            <a:lvl2pPr marL="5778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eaLnBrk="0" fontAlgn="base" hangingPunct="0">
              <a:spcBef>
                <a:spcPct val="0"/>
              </a:spcBef>
              <a:spcAft>
                <a:spcPct val="0"/>
              </a:spcAft>
              <a:defRPr sz="2400">
                <a:solidFill>
                  <a:schemeClr val="tx1"/>
                </a:solidFill>
                <a:latin typeface="Times New Roman" panose="02020603050405020304" pitchFamily="18" charset="0"/>
              </a:defRPr>
            </a:lvl6pPr>
            <a:lvl7pPr eaLnBrk="0" fontAlgn="base" hangingPunct="0">
              <a:spcBef>
                <a:spcPct val="0"/>
              </a:spcBef>
              <a:spcAft>
                <a:spcPct val="0"/>
              </a:spcAft>
              <a:defRPr sz="2400">
                <a:solidFill>
                  <a:schemeClr val="tx1"/>
                </a:solidFill>
                <a:latin typeface="Times New Roman" panose="02020603050405020304" pitchFamily="18" charset="0"/>
              </a:defRPr>
            </a:lvl7pPr>
            <a:lvl8pPr eaLnBrk="0" fontAlgn="base" hangingPunct="0">
              <a:spcBef>
                <a:spcPct val="0"/>
              </a:spcBef>
              <a:spcAft>
                <a:spcPct val="0"/>
              </a:spcAft>
              <a:defRPr sz="2400">
                <a:solidFill>
                  <a:schemeClr val="tx1"/>
                </a:solidFill>
                <a:latin typeface="Times New Roman" panose="02020603050405020304" pitchFamily="18" charset="0"/>
              </a:defRPr>
            </a:lvl8pPr>
            <a:lvl9pP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sz="2800" b="1" dirty="0">
                <a:solidFill>
                  <a:schemeClr val="folHlink"/>
                </a:solidFill>
                <a:latin typeface="Tahoma" panose="020B0604030504040204" pitchFamily="34" charset="0"/>
              </a:rPr>
              <a:t>1. From heaven or from men?</a:t>
            </a:r>
          </a:p>
        </p:txBody>
      </p:sp>
      <p:sp>
        <p:nvSpPr>
          <p:cNvPr id="2" name="Slide Number Placeholder 1"/>
          <p:cNvSpPr>
            <a:spLocks noGrp="1"/>
          </p:cNvSpPr>
          <p:nvPr>
            <p:ph type="sldNum" sz="quarter" idx="12"/>
          </p:nvPr>
        </p:nvSpPr>
        <p:spPr/>
        <p:txBody>
          <a:bodyPr/>
          <a:lstStyle/>
          <a:p>
            <a:fld id="{955E7828-17CB-442F-849A-4BD13309398C}" type="slidenum">
              <a:rPr lang="en-US" smtClean="0"/>
              <a:pPr/>
              <a:t>9</a:t>
            </a:fld>
            <a:endParaRPr lang="en-US" dirty="0"/>
          </a:p>
        </p:txBody>
      </p:sp>
      <p:sp>
        <p:nvSpPr>
          <p:cNvPr id="10" name="Rectangle 4">
            <a:extLst>
              <a:ext uri="{FF2B5EF4-FFF2-40B4-BE49-F238E27FC236}">
                <a16:creationId xmlns:a16="http://schemas.microsoft.com/office/drawing/2014/main" id="{D541561B-9A1E-4F0C-ADEF-802332FDC195}"/>
              </a:ext>
            </a:extLst>
          </p:cNvPr>
          <p:cNvSpPr>
            <a:spLocks noChangeArrowheads="1"/>
          </p:cNvSpPr>
          <p:nvPr/>
        </p:nvSpPr>
        <p:spPr bwMode="auto">
          <a:xfrm>
            <a:off x="4191000" y="-152400"/>
            <a:ext cx="5486400" cy="10668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defRPr sz="4400">
                <a:solidFill>
                  <a:schemeClr val="tx2"/>
                </a:solidFill>
                <a:effectLst>
                  <a:outerShdw blurRad="38100" dist="38100" dir="2700000" algn="tl">
                    <a:srgbClr val="000000"/>
                  </a:outerShdw>
                </a:effectLst>
                <a:latin typeface="Tahoma" panose="020B0604030504040204" pitchFamily="34" charset="0"/>
              </a:defRPr>
            </a:lvl1pPr>
            <a:lvl2pPr algn="ctr">
              <a:defRPr sz="4400">
                <a:solidFill>
                  <a:schemeClr val="tx2"/>
                </a:solidFill>
                <a:effectLst>
                  <a:outerShdw blurRad="38100" dist="38100" dir="2700000" algn="tl">
                    <a:srgbClr val="000000"/>
                  </a:outerShdw>
                </a:effectLst>
                <a:latin typeface="Tahoma" panose="020B0604030504040204" pitchFamily="34" charset="0"/>
              </a:defRPr>
            </a:lvl2pPr>
            <a:lvl3pPr algn="ctr">
              <a:defRPr sz="4400">
                <a:solidFill>
                  <a:schemeClr val="tx2"/>
                </a:solidFill>
                <a:effectLst>
                  <a:outerShdw blurRad="38100" dist="38100" dir="2700000" algn="tl">
                    <a:srgbClr val="000000"/>
                  </a:outerShdw>
                </a:effectLst>
                <a:latin typeface="Tahoma" panose="020B0604030504040204" pitchFamily="34" charset="0"/>
              </a:defRPr>
            </a:lvl3pPr>
            <a:lvl4pPr algn="ctr">
              <a:defRPr sz="4400">
                <a:solidFill>
                  <a:schemeClr val="tx2"/>
                </a:solidFill>
                <a:effectLst>
                  <a:outerShdw blurRad="38100" dist="38100" dir="2700000" algn="tl">
                    <a:srgbClr val="000000"/>
                  </a:outerShdw>
                </a:effectLst>
                <a:latin typeface="Tahoma" panose="020B0604030504040204" pitchFamily="34" charset="0"/>
              </a:defRPr>
            </a:lvl4pPr>
            <a:lvl5pPr algn="ctr">
              <a:defRPr sz="4400">
                <a:solidFill>
                  <a:schemeClr val="tx2"/>
                </a:solidFill>
                <a:effectLst>
                  <a:outerShdw blurRad="38100" dist="38100" dir="2700000" algn="tl">
                    <a:srgbClr val="000000"/>
                  </a:outerShdw>
                </a:effectLst>
                <a:latin typeface="Tahoma" panose="020B060403050404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eaLnBrk="1" hangingPunct="1"/>
            <a:r>
              <a:rPr lang="en-US" sz="3200" b="1" dirty="0"/>
              <a:t>Matthew 21:23-27</a:t>
            </a:r>
            <a:endParaRPr lang="en-US" sz="3200" b="1" dirty="0">
              <a:solidFill>
                <a:srgbClr val="FFFF00"/>
              </a:solidFill>
              <a:latin typeface="Eras Bold ITC" panose="020B0907030504020204" pitchFamily="34" charset="0"/>
            </a:endParaRPr>
          </a:p>
        </p:txBody>
      </p:sp>
      <p:sp>
        <p:nvSpPr>
          <p:cNvPr id="12" name="Rectangle 11">
            <a:extLst>
              <a:ext uri="{FF2B5EF4-FFF2-40B4-BE49-F238E27FC236}">
                <a16:creationId xmlns:a16="http://schemas.microsoft.com/office/drawing/2014/main" id="{33A9F397-858A-4546-8705-528ACBF91E2F}"/>
              </a:ext>
            </a:extLst>
          </p:cNvPr>
          <p:cNvSpPr>
            <a:spLocks noChangeArrowheads="1"/>
          </p:cNvSpPr>
          <p:nvPr/>
        </p:nvSpPr>
        <p:spPr bwMode="auto">
          <a:xfrm>
            <a:off x="342900" y="1295400"/>
            <a:ext cx="8458200" cy="8382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 Pharisees had a right to challenge Jesus insofar as His authority was concerned.</a:t>
            </a:r>
            <a:endParaRPr lang="en-US" sz="2200" b="1" dirty="0">
              <a:solidFill>
                <a:schemeClr val="tx1"/>
              </a:solidFill>
            </a:endParaRPr>
          </a:p>
        </p:txBody>
      </p:sp>
      <p:sp>
        <p:nvSpPr>
          <p:cNvPr id="15" name="Rectangle 11">
            <a:extLst>
              <a:ext uri="{FF2B5EF4-FFF2-40B4-BE49-F238E27FC236}">
                <a16:creationId xmlns:a16="http://schemas.microsoft.com/office/drawing/2014/main" id="{BDDB563D-F33C-4452-9304-8F0F19DCB515}"/>
              </a:ext>
            </a:extLst>
          </p:cNvPr>
          <p:cNvSpPr>
            <a:spLocks noChangeArrowheads="1"/>
          </p:cNvSpPr>
          <p:nvPr/>
        </p:nvSpPr>
        <p:spPr bwMode="auto">
          <a:xfrm>
            <a:off x="392289" y="2254943"/>
            <a:ext cx="8827911" cy="1021657"/>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But they probably had bad motives, wanting to destroy His credibility and influence.</a:t>
            </a:r>
          </a:p>
        </p:txBody>
      </p:sp>
      <p:sp>
        <p:nvSpPr>
          <p:cNvPr id="14" name="Rectangle 11">
            <a:extLst>
              <a:ext uri="{FF2B5EF4-FFF2-40B4-BE49-F238E27FC236}">
                <a16:creationId xmlns:a16="http://schemas.microsoft.com/office/drawing/2014/main" id="{2455EC8F-B96F-4D4A-AA5E-6CC90ECCBA78}"/>
              </a:ext>
            </a:extLst>
          </p:cNvPr>
          <p:cNvSpPr>
            <a:spLocks noChangeArrowheads="1"/>
          </p:cNvSpPr>
          <p:nvPr/>
        </p:nvSpPr>
        <p:spPr bwMode="auto">
          <a:xfrm>
            <a:off x="381000" y="3245544"/>
            <a:ext cx="8827911" cy="91372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Their questions establish an important principle:  </a:t>
            </a:r>
            <a:r>
              <a:rPr lang="en-US" sz="2200" b="1" dirty="0">
                <a:solidFill>
                  <a:srgbClr val="FFFF00"/>
                </a:solidFill>
              </a:rPr>
              <a:t>We must have a proper source of authority.</a:t>
            </a:r>
          </a:p>
        </p:txBody>
      </p:sp>
      <p:sp>
        <p:nvSpPr>
          <p:cNvPr id="20" name="Rectangle 11">
            <a:extLst>
              <a:ext uri="{FF2B5EF4-FFF2-40B4-BE49-F238E27FC236}">
                <a16:creationId xmlns:a16="http://schemas.microsoft.com/office/drawing/2014/main" id="{2B5F429E-E8E4-40BC-B98C-4F9646850FD2}"/>
              </a:ext>
            </a:extLst>
          </p:cNvPr>
          <p:cNvSpPr>
            <a:spLocks noChangeArrowheads="1"/>
          </p:cNvSpPr>
          <p:nvPr/>
        </p:nvSpPr>
        <p:spPr bwMode="auto">
          <a:xfrm>
            <a:off x="381000" y="4344074"/>
            <a:ext cx="8827911" cy="53272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They didn’t!  </a:t>
            </a:r>
            <a:r>
              <a:rPr lang="en-US" sz="2200" b="1" dirty="0">
                <a:solidFill>
                  <a:schemeClr val="tx1"/>
                </a:solidFill>
              </a:rPr>
              <a:t>Matt. 15:9</a:t>
            </a:r>
          </a:p>
        </p:txBody>
      </p:sp>
      <p:sp>
        <p:nvSpPr>
          <p:cNvPr id="21" name="Rectangle 11">
            <a:extLst>
              <a:ext uri="{FF2B5EF4-FFF2-40B4-BE49-F238E27FC236}">
                <a16:creationId xmlns:a16="http://schemas.microsoft.com/office/drawing/2014/main" id="{F2591322-D96D-4302-A901-82B8AEE42151}"/>
              </a:ext>
            </a:extLst>
          </p:cNvPr>
          <p:cNvSpPr>
            <a:spLocks noChangeArrowheads="1"/>
          </p:cNvSpPr>
          <p:nvPr/>
        </p:nvSpPr>
        <p:spPr bwMode="auto">
          <a:xfrm>
            <a:off x="381000" y="5106074"/>
            <a:ext cx="8827911" cy="913726"/>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t"/>
          <a:lstStyle>
            <a:lvl1pPr marL="576263" indent="-576263" algn="ctr">
              <a:defRPr sz="4400">
                <a:solidFill>
                  <a:schemeClr val="tx2"/>
                </a:solidFill>
                <a:effectLst>
                  <a:outerShdw blurRad="38100" dist="38100" dir="2700000" algn="tl">
                    <a:srgbClr val="000000"/>
                  </a:outerShdw>
                </a:effectLst>
                <a:latin typeface="Tahoma" panose="020B0604030504040204" pitchFamily="34" charset="0"/>
              </a:defRPr>
            </a:lvl1pPr>
            <a:lvl2pPr marL="576263" indent="-576263" algn="ctr">
              <a:defRPr sz="4400">
                <a:solidFill>
                  <a:schemeClr val="tx2"/>
                </a:solidFill>
                <a:effectLst>
                  <a:outerShdw blurRad="38100" dist="38100" dir="2700000" algn="tl">
                    <a:srgbClr val="000000"/>
                  </a:outerShdw>
                </a:effectLst>
                <a:latin typeface="Tahoma" panose="020B0604030504040204" pitchFamily="34" charset="0"/>
              </a:defRPr>
            </a:lvl2pPr>
            <a:lvl3pPr marL="576263" indent="-576263" algn="ctr">
              <a:defRPr sz="4400">
                <a:solidFill>
                  <a:schemeClr val="tx2"/>
                </a:solidFill>
                <a:effectLst>
                  <a:outerShdw blurRad="38100" dist="38100" dir="2700000" algn="tl">
                    <a:srgbClr val="000000"/>
                  </a:outerShdw>
                </a:effectLst>
                <a:latin typeface="Tahoma" panose="020B0604030504040204" pitchFamily="34" charset="0"/>
              </a:defRPr>
            </a:lvl3pPr>
            <a:lvl4pPr marL="576263" indent="-576263" algn="ctr">
              <a:defRPr sz="4400">
                <a:solidFill>
                  <a:schemeClr val="tx2"/>
                </a:solidFill>
                <a:effectLst>
                  <a:outerShdw blurRad="38100" dist="38100" dir="2700000" algn="tl">
                    <a:srgbClr val="000000"/>
                  </a:outerShdw>
                </a:effectLst>
                <a:latin typeface="Tahoma" panose="020B0604030504040204" pitchFamily="34" charset="0"/>
              </a:defRPr>
            </a:lvl4pPr>
            <a:lvl5pPr marL="576263" indent="-576263" algn="ctr">
              <a:defRPr sz="4400">
                <a:solidFill>
                  <a:schemeClr val="tx2"/>
                </a:solidFill>
                <a:effectLst>
                  <a:outerShdw blurRad="38100" dist="38100" dir="2700000" algn="tl">
                    <a:srgbClr val="000000"/>
                  </a:outerShdw>
                </a:effectLst>
                <a:latin typeface="Tahoma" panose="020B0604030504040204" pitchFamily="34" charset="0"/>
              </a:defRPr>
            </a:lvl5pPr>
            <a:lvl6pPr marL="10334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14906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9478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2405063" indent="-576263" algn="ctr"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a:lstStyle>
          <a:p>
            <a:pPr algn="l" eaLnBrk="1" hangingPunct="1">
              <a:buClr>
                <a:schemeClr val="folHlink"/>
              </a:buClr>
              <a:buSzPct val="125000"/>
              <a:buFont typeface="Wingdings 2" panose="05020102010507070707" pitchFamily="18" charset="2"/>
              <a:buChar char="E"/>
            </a:pPr>
            <a:r>
              <a:rPr lang="en-US" sz="2200" b="1" dirty="0">
                <a:solidFill>
                  <a:schemeClr val="hlink"/>
                </a:solidFill>
              </a:rPr>
              <a:t>Many things in religion are accepted as authoritative with little (if any!) consideration of their legitimacy.</a:t>
            </a:r>
            <a:endParaRPr lang="en-US" sz="2200" b="1" dirty="0">
              <a:solidFill>
                <a:schemeClr val="tx1"/>
              </a:solidFill>
            </a:endParaRPr>
          </a:p>
        </p:txBody>
      </p:sp>
    </p:spTree>
    <p:extLst>
      <p:ext uri="{BB962C8B-B14F-4D97-AF65-F5344CB8AC3E}">
        <p14:creationId xmlns:p14="http://schemas.microsoft.com/office/powerpoint/2010/main" val="39658236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dissolve">
                                      <p:cBhvr>
                                        <p:cTn id="11" dur="500"/>
                                        <p:tgtEl>
                                          <p:spTgt spid="563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dissolve">
                                      <p:cBhvr>
                                        <p:cTn id="19" dur="500"/>
                                        <p:tgtEl>
                                          <p:spTgt spid="12"/>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dissolve">
                                      <p:cBhvr>
                                        <p:cTn id="31" dur="500"/>
                                        <p:tgtEl>
                                          <p:spTgt spid="20"/>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ssolve">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9" grpId="0" animBg="1"/>
      <p:bldP spid="10" grpId="0"/>
      <p:bldP spid="12" grpId="0"/>
      <p:bldP spid="15" grpId="0"/>
      <p:bldP spid="14" grpId="0"/>
      <p:bldP spid="20" grpId="0"/>
      <p:bldP spid="21" grpId="0"/>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6136</TotalTime>
  <Words>1671</Words>
  <Application>Microsoft Office PowerPoint</Application>
  <PresentationFormat>On-screen Show (4:3)</PresentationFormat>
  <Paragraphs>188</Paragraphs>
  <Slides>17</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Eras Bold ITC</vt:lpstr>
      <vt:lpstr>Gill Sans MT</vt:lpstr>
      <vt:lpstr>Tahoma</vt:lpstr>
      <vt:lpstr>Times New Roman</vt:lpstr>
      <vt:lpstr>Wingdings</vt:lpstr>
      <vt:lpstr>Wingdings 2</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Authority (3):  The Source of Authority</dc:title>
  <dc:creator>Craig Thomas</dc:creator>
  <dc:description>Westside:  10/01/2017 AM</dc:description>
  <cp:lastModifiedBy>Craig Thomas</cp:lastModifiedBy>
  <cp:revision>450</cp:revision>
  <dcterms:created xsi:type="dcterms:W3CDTF">2003-10-05T01:10:12Z</dcterms:created>
  <dcterms:modified xsi:type="dcterms:W3CDTF">2017-10-01T12:03:37Z</dcterms:modified>
</cp:coreProperties>
</file>