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9" r:id="rId1"/>
  </p:sldMasterIdLst>
  <p:notesMasterIdLst>
    <p:notesMasterId r:id="rId17"/>
  </p:notesMasterIdLst>
  <p:sldIdLst>
    <p:sldId id="386" r:id="rId2"/>
    <p:sldId id="389" r:id="rId3"/>
    <p:sldId id="390" r:id="rId4"/>
    <p:sldId id="401" r:id="rId5"/>
    <p:sldId id="402" r:id="rId6"/>
    <p:sldId id="259" r:id="rId7"/>
    <p:sldId id="391" r:id="rId8"/>
    <p:sldId id="403" r:id="rId9"/>
    <p:sldId id="416" r:id="rId10"/>
    <p:sldId id="417" r:id="rId11"/>
    <p:sldId id="418" r:id="rId12"/>
    <p:sldId id="419" r:id="rId13"/>
    <p:sldId id="420" r:id="rId14"/>
    <p:sldId id="421" r:id="rId15"/>
    <p:sldId id="38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00"/>
    <a:srgbClr val="FF0000"/>
    <a:srgbClr val="FFCC66"/>
    <a:srgbClr val="FF9933"/>
    <a:srgbClr val="CC3300"/>
    <a:srgbClr val="66FF33"/>
    <a:srgbClr val="990000"/>
    <a:srgbClr val="000000"/>
    <a:srgbClr val="7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4" autoAdjust="0"/>
  </p:normalViewPr>
  <p:slideViewPr>
    <p:cSldViewPr showGuides="1"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9928983-C108-4DE4-AE6B-8BF098B3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1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8DDE5-11E4-4EB3-BE8E-3FB096665C1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9041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756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3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59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476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3F3EB-6410-43D4-AB38-58C5D2330136}" type="slidenum">
              <a:rPr lang="en-US"/>
              <a:pPr/>
              <a:t>15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6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2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98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5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82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17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1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8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28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9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32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CB49F-B8CB-4456-A89A-1E712F61BF9C}" type="slidenum">
              <a:rPr lang="en-US"/>
              <a:pPr/>
              <a:t>10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0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FC8D4B-B43D-49EB-87B8-6F5F6502BF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C94D-1805-40EE-A531-07BE9BBC8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1304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1E-3512-40EF-9429-D0A16B0A0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53675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7D034F6-3D3B-4160-A356-3238D9000F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19369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E7828-17CB-442F-849A-4BD133093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6622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82B86-3863-4648-9F79-324D12F20F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027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2D179-9563-4981-83E4-FB6A0F044C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701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E271A-47BA-4902-87DE-4EFB4E11F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6700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73E2D-B632-4C09-A038-CB2A228A62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0178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3E908-D789-45A9-9EAA-832F02305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4237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E0208-53B5-495B-BBE1-E2EEB04BCF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9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EFD51-0667-4F90-A0AB-B6B38B32C7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690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C60D702-4A5F-4DE3-AB9F-E940FB1C2D1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79227">
              <a:schemeClr val="tx1"/>
            </a:gs>
            <a:gs pos="57170">
              <a:schemeClr val="accent4">
                <a:lumMod val="75000"/>
              </a:schemeClr>
            </a:gs>
            <a:gs pos="31800">
              <a:schemeClr val="accent4">
                <a:lumMod val="75000"/>
              </a:schemeClr>
            </a:gs>
            <a:gs pos="0">
              <a:schemeClr val="tx1"/>
            </a:gs>
            <a:gs pos="100000">
              <a:schemeClr val="accent4">
                <a:lumMod val="75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Jesus sits on David’s throne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143001"/>
            <a:ext cx="8801100" cy="898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God promised this ~1,000 years before Jesus was born:  </a:t>
            </a:r>
            <a:r>
              <a:rPr lang="en-US" sz="2400" b="1" dirty="0">
                <a:solidFill>
                  <a:srgbClr val="FFFF00"/>
                </a:solidFill>
              </a:rPr>
              <a:t>2 Sam. 7:16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9E32403-42F9-4732-8169-6E3A0C2F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92" y="1981200"/>
            <a:ext cx="8585308" cy="812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Kingship subject of prophecy:  </a:t>
            </a:r>
            <a:r>
              <a:rPr lang="en-US" sz="2200" b="1" dirty="0">
                <a:solidFill>
                  <a:schemeClr val="tx1"/>
                </a:solidFill>
              </a:rPr>
              <a:t>Psa. 2:6; Isa. 9:6-7; 32:1-2; Jer. 23:5; Zech. 9:9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35FD207-CC6B-4CEB-B72F-14D43E8F2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7686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 His genealogy important:   </a:t>
            </a:r>
            <a:r>
              <a:rPr lang="en-US" sz="1800" b="1" dirty="0">
                <a:solidFill>
                  <a:srgbClr val="FFFF00"/>
                </a:solidFill>
              </a:rPr>
              <a:t>Matt. 1:2-17; Lk. 2:4; 3:23-38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3B9A315C-ED2B-4903-9BFD-BD7B95D12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004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Herod tried to kill Him:   </a:t>
            </a:r>
            <a:r>
              <a:rPr lang="en-US" sz="1800" b="1" dirty="0">
                <a:solidFill>
                  <a:srgbClr val="FFFF00"/>
                </a:solidFill>
              </a:rPr>
              <a:t>Matt. 2:1-8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DD2D7E51-E6AC-4D93-920D-B9D6C07FA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6830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Nathanael exclaimed:   </a:t>
            </a:r>
            <a:r>
              <a:rPr lang="en-US" sz="1800" b="1" dirty="0">
                <a:solidFill>
                  <a:srgbClr val="FFFF00"/>
                </a:solidFill>
              </a:rPr>
              <a:t>Jn. 1:49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3313C490-B2B4-40B9-9D7D-32053045D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75" y="41783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He made the “triumphant entry”:   </a:t>
            </a:r>
            <a:r>
              <a:rPr lang="en-US" sz="1800" b="1" dirty="0">
                <a:solidFill>
                  <a:srgbClr val="FFFF00"/>
                </a:solidFill>
              </a:rPr>
              <a:t>Jn. 12:13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51790193-BDAB-460E-B6E4-C1AB557D7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46736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Pilate asked his question:   </a:t>
            </a:r>
            <a:r>
              <a:rPr lang="en-US" sz="1800" b="1" dirty="0">
                <a:solidFill>
                  <a:srgbClr val="FFFF00"/>
                </a:solidFill>
              </a:rPr>
              <a:t>Lk. 23:3; Jn. 18:37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53A2408A-1F47-447D-AA54-36E1AA95F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16890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the inscription on cross so important:   </a:t>
            </a:r>
            <a:r>
              <a:rPr lang="en-US" sz="1800" b="1" dirty="0">
                <a:solidFill>
                  <a:srgbClr val="FFFF00"/>
                </a:solidFill>
              </a:rPr>
              <a:t>Jn. 19:19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2CEB3829-469D-4B5D-95DA-40BF19620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635625"/>
            <a:ext cx="8382000" cy="4476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He was resurrected:   </a:t>
            </a:r>
            <a:r>
              <a:rPr lang="en-US" sz="1800" b="1" dirty="0">
                <a:solidFill>
                  <a:srgbClr val="FFFF00"/>
                </a:solidFill>
              </a:rPr>
              <a:t>Acts 2:30-31; 1 Tim. 6:15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94FC834-78D3-46AF-B11A-6CC54F555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950" y="6089650"/>
            <a:ext cx="8382000" cy="5492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"/>
            </a:pPr>
            <a:r>
              <a:rPr lang="en-US" sz="1800" b="1" dirty="0">
                <a:solidFill>
                  <a:schemeClr val="tx1"/>
                </a:solidFill>
              </a:rPr>
              <a:t>It’s why He ascended to heaven:   </a:t>
            </a:r>
            <a:r>
              <a:rPr lang="en-US" sz="1800" b="1" dirty="0">
                <a:solidFill>
                  <a:srgbClr val="FFFF00"/>
                </a:solidFill>
              </a:rPr>
              <a:t>Dan. 7:13-14; Heb. 1:3; 8:1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8809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20" grpId="0"/>
      <p:bldP spid="22" grpId="0"/>
      <p:bldP spid="9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Jesus sits on David’s throne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47801"/>
            <a:ext cx="8420100" cy="898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David’s house fell, but God promised to rebuild it:  </a:t>
            </a:r>
            <a:r>
              <a:rPr lang="en-US" sz="2800" b="1" dirty="0">
                <a:solidFill>
                  <a:srgbClr val="FFFF00"/>
                </a:solidFill>
              </a:rPr>
              <a:t>Acts 15:16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94913-8A25-42D1-851C-0FA1A156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2759076"/>
            <a:ext cx="8420100" cy="898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That was the main point of the very first gospel sermon:  </a:t>
            </a:r>
            <a:r>
              <a:rPr lang="en-US" sz="2800" b="1" dirty="0">
                <a:solidFill>
                  <a:srgbClr val="FFFF00"/>
                </a:solidFill>
              </a:rPr>
              <a:t>Acts 2:29-32; 2:36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694FDFA-AF64-4F19-96E6-252B282F7B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054476"/>
            <a:ext cx="8420100" cy="898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That why Paul said what he did:  </a:t>
            </a:r>
            <a:r>
              <a:rPr lang="en-US" sz="2800" b="1" dirty="0">
                <a:solidFill>
                  <a:srgbClr val="FFFF00"/>
                </a:solidFill>
              </a:rPr>
              <a:t>1 Cor. 15:24-26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68D1FD-4589-4078-BF1B-5E6C76FF2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349876"/>
            <a:ext cx="8686800" cy="898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800" b="1" dirty="0">
                <a:solidFill>
                  <a:schemeClr val="hlink"/>
                </a:solidFill>
              </a:rPr>
              <a:t>Side note:  </a:t>
            </a:r>
            <a:r>
              <a:rPr lang="en-US" sz="2800" b="1" dirty="0">
                <a:solidFill>
                  <a:srgbClr val="FFFF00"/>
                </a:solidFill>
              </a:rPr>
              <a:t>Lk. 19:12; Col. 1:13; Matt. 17:5; 28:18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55EBC4-274D-488C-BE62-0D706ECFA747}"/>
              </a:ext>
            </a:extLst>
          </p:cNvPr>
          <p:cNvSpPr/>
          <p:nvPr/>
        </p:nvSpPr>
        <p:spPr bwMode="auto">
          <a:xfrm>
            <a:off x="298656" y="1371600"/>
            <a:ext cx="8572500" cy="4876800"/>
          </a:xfrm>
          <a:prstGeom prst="roundRect">
            <a:avLst/>
          </a:prstGeom>
          <a:solidFill>
            <a:srgbClr val="CC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</a:rPr>
              <a:t>“But his citizens hated him…saying, ‘We will not have this man to reign over us.’”</a:t>
            </a:r>
            <a:endParaRPr lang="en-US" sz="5400" i="1" dirty="0">
              <a:solidFill>
                <a:srgbClr val="FFFF00"/>
              </a:solidFill>
            </a:endParaRPr>
          </a:p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anose="020B0604030504040204" pitchFamily="34" charset="0"/>
              </a:rPr>
              <a:t>Luke 19:12</a:t>
            </a:r>
          </a:p>
        </p:txBody>
      </p:sp>
    </p:spTree>
    <p:extLst>
      <p:ext uri="{BB962C8B-B14F-4D97-AF65-F5344CB8AC3E}">
        <p14:creationId xmlns:p14="http://schemas.microsoft.com/office/powerpoint/2010/main" val="371575231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8" grpId="0"/>
      <p:bldP spid="19" grpId="0"/>
      <p:bldP spid="21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Jesus is the head of the church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1600"/>
            <a:ext cx="8420100" cy="12033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b="1" dirty="0">
                <a:solidFill>
                  <a:schemeClr val="hlink"/>
                </a:solidFill>
              </a:rPr>
              <a:t>The </a:t>
            </a:r>
            <a:r>
              <a:rPr lang="en-US" sz="3200" b="1" i="1" dirty="0">
                <a:solidFill>
                  <a:schemeClr val="tx1"/>
                </a:solidFill>
              </a:rPr>
              <a:t>“body” </a:t>
            </a:r>
            <a:r>
              <a:rPr lang="en-US" sz="3200" b="1" dirty="0">
                <a:solidFill>
                  <a:schemeClr val="hlink"/>
                </a:solidFill>
              </a:rPr>
              <a:t>and the </a:t>
            </a:r>
            <a:r>
              <a:rPr lang="en-US" sz="3200" b="1" i="1" dirty="0">
                <a:solidFill>
                  <a:schemeClr val="tx1"/>
                </a:solidFill>
              </a:rPr>
              <a:t>“church” </a:t>
            </a:r>
            <a:r>
              <a:rPr lang="en-US" sz="3200" b="1" dirty="0">
                <a:solidFill>
                  <a:schemeClr val="hlink"/>
                </a:solidFill>
              </a:rPr>
              <a:t>are one and the same:  </a:t>
            </a:r>
            <a:r>
              <a:rPr lang="en-US" sz="3200" b="1" dirty="0">
                <a:solidFill>
                  <a:srgbClr val="FFFF00"/>
                </a:solidFill>
              </a:rPr>
              <a:t>Col. 1:18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94913-8A25-42D1-851C-0FA1A156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3063875"/>
            <a:ext cx="8420100" cy="12033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b="1" dirty="0">
                <a:solidFill>
                  <a:schemeClr val="hlink"/>
                </a:solidFill>
              </a:rPr>
              <a:t>Jesus is the </a:t>
            </a:r>
            <a:r>
              <a:rPr lang="en-US" sz="3200" b="1" i="1" dirty="0">
                <a:solidFill>
                  <a:schemeClr val="tx1"/>
                </a:solidFill>
              </a:rPr>
              <a:t>“head of the body” </a:t>
            </a:r>
            <a:r>
              <a:rPr lang="en-US" sz="3200" b="1" dirty="0">
                <a:solidFill>
                  <a:schemeClr val="hlink"/>
                </a:solidFill>
              </a:rPr>
              <a:t>:  </a:t>
            </a:r>
            <a:r>
              <a:rPr lang="en-US" sz="3200" b="1" dirty="0">
                <a:solidFill>
                  <a:srgbClr val="FFFF00"/>
                </a:solidFill>
              </a:rPr>
              <a:t>Eph. 1:22-23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1A219-11D9-4AA2-9DB4-046FB3DB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87874"/>
            <a:ext cx="8420100" cy="16763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200" b="1" dirty="0">
                <a:solidFill>
                  <a:schemeClr val="hlink"/>
                </a:solidFill>
              </a:rPr>
              <a:t>The members of Christ’s body, the church, are to be in subjection to the head, Christ:  </a:t>
            </a:r>
            <a:r>
              <a:rPr lang="en-US" sz="3200" b="1" dirty="0">
                <a:solidFill>
                  <a:srgbClr val="FFFF00"/>
                </a:solidFill>
              </a:rPr>
              <a:t>Eph. 5:22-24</a:t>
            </a:r>
          </a:p>
        </p:txBody>
      </p:sp>
    </p:spTree>
    <p:extLst>
      <p:ext uri="{BB962C8B-B14F-4D97-AF65-F5344CB8AC3E}">
        <p14:creationId xmlns:p14="http://schemas.microsoft.com/office/powerpoint/2010/main" val="325329395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All must be done in Jesus’ name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1600"/>
            <a:ext cx="8420100" cy="12033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Jesus is </a:t>
            </a:r>
            <a:r>
              <a:rPr lang="en-US" sz="2600" b="1" i="1" dirty="0">
                <a:solidFill>
                  <a:schemeClr val="tx1"/>
                </a:solidFill>
              </a:rPr>
              <a:t>“the blessed and only Potentate, the King of kings and Lord of lords” </a:t>
            </a:r>
            <a:r>
              <a:rPr lang="en-US" sz="2600" b="1" dirty="0">
                <a:solidFill>
                  <a:schemeClr val="hlink"/>
                </a:solidFill>
              </a:rPr>
              <a:t>:  </a:t>
            </a:r>
            <a:r>
              <a:rPr lang="en-US" sz="2600" b="1" dirty="0">
                <a:solidFill>
                  <a:srgbClr val="FFFF00"/>
                </a:solidFill>
              </a:rPr>
              <a:t>1 Tim. 6:15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94913-8A25-42D1-851C-0FA1A156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2590800"/>
            <a:ext cx="8420100" cy="129539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Jesus is </a:t>
            </a:r>
            <a:r>
              <a:rPr lang="en-US" sz="2600" b="1" i="1" dirty="0">
                <a:solidFill>
                  <a:schemeClr val="tx1"/>
                </a:solidFill>
              </a:rPr>
              <a:t>“head over all things to the church, which is His body, the fullness of Him who fills all in all” </a:t>
            </a:r>
            <a:r>
              <a:rPr lang="en-US" sz="2600" b="1" dirty="0">
                <a:solidFill>
                  <a:schemeClr val="hlink"/>
                </a:solidFill>
              </a:rPr>
              <a:t>:  </a:t>
            </a:r>
            <a:r>
              <a:rPr lang="en-US" sz="2600" b="1" dirty="0">
                <a:solidFill>
                  <a:srgbClr val="FFFF00"/>
                </a:solidFill>
              </a:rPr>
              <a:t>Eph. 1:22-23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F1A219-11D9-4AA2-9DB4-046FB3DB2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57801"/>
            <a:ext cx="8420100" cy="123507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We can teach or practice no doctrine unless it is authorized by the Lord:  </a:t>
            </a:r>
            <a:r>
              <a:rPr lang="en-US" sz="2600" b="1" dirty="0">
                <a:solidFill>
                  <a:srgbClr val="FFFF00"/>
                </a:solidFill>
              </a:rPr>
              <a:t>2 Jn. 9; Matt. 7:21-23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C8C2AA-2E9F-4DED-823D-C90B0D99D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114803"/>
            <a:ext cx="8420100" cy="129539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As night follows day, all must be done </a:t>
            </a:r>
            <a:r>
              <a:rPr lang="en-US" sz="2600" b="1" i="1" dirty="0">
                <a:solidFill>
                  <a:schemeClr val="tx1"/>
                </a:solidFill>
              </a:rPr>
              <a:t>“in the name of the Lord Jesus” </a:t>
            </a:r>
            <a:r>
              <a:rPr lang="en-US" sz="2600" b="1" dirty="0">
                <a:solidFill>
                  <a:schemeClr val="hlink"/>
                </a:solidFill>
              </a:rPr>
              <a:t>:  </a:t>
            </a:r>
            <a:r>
              <a:rPr lang="en-US" sz="2600" b="1" dirty="0">
                <a:solidFill>
                  <a:srgbClr val="FFFF00"/>
                </a:solidFill>
              </a:rPr>
              <a:t>Col. 3:17</a:t>
            </a:r>
          </a:p>
        </p:txBody>
      </p:sp>
    </p:spTree>
    <p:extLst>
      <p:ext uri="{BB962C8B-B14F-4D97-AF65-F5344CB8AC3E}">
        <p14:creationId xmlns:p14="http://schemas.microsoft.com/office/powerpoint/2010/main" val="378037268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8" grpId="0"/>
      <p:bldP spid="11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All must be done in Jesus’ name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371600"/>
            <a:ext cx="8420100" cy="12033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i="1" u="sng" dirty="0">
                <a:solidFill>
                  <a:schemeClr val="tx1"/>
                </a:solidFill>
              </a:rPr>
              <a:t>Application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en-US" sz="2400" b="1" dirty="0">
                <a:solidFill>
                  <a:schemeClr val="hlink"/>
                </a:solidFill>
              </a:rPr>
              <a:t>  the New Testament gives a pattern for the work of the church.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194913-8A25-42D1-851C-0FA1A1567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2286000"/>
            <a:ext cx="8420100" cy="129539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The Lord’s church is the </a:t>
            </a:r>
            <a:r>
              <a:rPr lang="en-US" sz="2400" b="1" i="1" dirty="0">
                <a:solidFill>
                  <a:schemeClr val="tx1"/>
                </a:solidFill>
              </a:rPr>
              <a:t>“spiritual house” </a:t>
            </a:r>
            <a:r>
              <a:rPr lang="en-US" sz="2400" b="1" dirty="0">
                <a:solidFill>
                  <a:srgbClr val="FFCC66"/>
                </a:solidFill>
              </a:rPr>
              <a:t>(</a:t>
            </a:r>
            <a:r>
              <a:rPr lang="en-US" sz="2400" b="1" dirty="0">
                <a:solidFill>
                  <a:srgbClr val="FFFF00"/>
                </a:solidFill>
              </a:rPr>
              <a:t>1 Pet. 2:5</a:t>
            </a:r>
            <a:r>
              <a:rPr lang="en-US" sz="2400" b="1" dirty="0">
                <a:solidFill>
                  <a:srgbClr val="FFCC66"/>
                </a:solidFill>
              </a:rPr>
              <a:t>) </a:t>
            </a:r>
            <a:r>
              <a:rPr lang="en-US" sz="2400" b="1" i="1" dirty="0">
                <a:solidFill>
                  <a:schemeClr val="tx1"/>
                </a:solidFill>
              </a:rPr>
              <a:t>“purchased with His own blood” </a:t>
            </a:r>
            <a:r>
              <a:rPr lang="en-US" sz="2400" b="1" dirty="0">
                <a:solidFill>
                  <a:srgbClr val="FFCC66"/>
                </a:solidFill>
              </a:rPr>
              <a:t>(</a:t>
            </a:r>
            <a:r>
              <a:rPr lang="en-US" sz="2400" b="1" dirty="0">
                <a:solidFill>
                  <a:srgbClr val="FFFF00"/>
                </a:solidFill>
              </a:rPr>
              <a:t>Acts 20:28; Eph. 4:11</a:t>
            </a:r>
            <a:r>
              <a:rPr lang="en-US" sz="2400" b="1" dirty="0">
                <a:solidFill>
                  <a:srgbClr val="FFCC66"/>
                </a:solidFill>
              </a:rPr>
              <a:t>) with a divine, threefold mission: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60FC0A45-BE4C-40E7-8F7C-983E4A78F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33800"/>
            <a:ext cx="8280508" cy="787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rgbClr val="FFFF00"/>
                </a:solidFill>
              </a:rPr>
              <a:t>Evangelism</a:t>
            </a:r>
            <a:r>
              <a:rPr lang="en-US" sz="2200" b="1" i="1" dirty="0">
                <a:solidFill>
                  <a:srgbClr val="FFFF00"/>
                </a:solidFill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1 Thess. 1:8; Phil. 4:15-16; 2 Cor. 11:8; Acts 20:28; 1 Pet. 5:2; Rom. 1:16-17; Jn. 6:27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CB9948D-2034-4BE3-8196-FBF5ECA80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923" y="7346257"/>
            <a:ext cx="730163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dirty="0">
                <a:solidFill>
                  <a:srgbClr val="FFFF00"/>
                </a:solidFill>
              </a:rPr>
              <a:t>That’s why Jesus said:  </a:t>
            </a:r>
            <a:r>
              <a:rPr lang="en-US" sz="2200" b="1" dirty="0">
                <a:solidFill>
                  <a:schemeClr val="tx1"/>
                </a:solidFill>
              </a:rPr>
              <a:t>Jn. 12:48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5008AC2D-EA7B-4793-B188-80D5C112F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724400"/>
            <a:ext cx="8280508" cy="517524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rgbClr val="FFFF00"/>
                </a:solidFill>
              </a:rPr>
              <a:t>Edification</a:t>
            </a:r>
            <a:r>
              <a:rPr lang="en-US" sz="2200" b="1" i="1" dirty="0">
                <a:solidFill>
                  <a:srgbClr val="FFFF00"/>
                </a:solidFill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Eph. 4:15-16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DFA40FB4-A8DD-4C8E-9090-50DCED4CD9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486400"/>
            <a:ext cx="8280508" cy="1168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200" b="1" i="1" u="sng" dirty="0">
                <a:solidFill>
                  <a:srgbClr val="FFFF00"/>
                </a:solidFill>
              </a:rPr>
              <a:t>Benevolence</a:t>
            </a:r>
            <a:r>
              <a:rPr lang="en-US" sz="2200" b="1" i="1" dirty="0">
                <a:solidFill>
                  <a:srgbClr val="FFFF00"/>
                </a:solidFill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Acts 4:34; 2:44-47; 6:1ff; 11:27-30; Rom. 15:25-26; 1 Cor. 16:1-2; 2 Cor. 8 &amp; 9; Gal. 6:10; Matt. 25:31-46 </a:t>
            </a:r>
            <a:endParaRPr lang="en-US" sz="2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5063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8" grpId="0"/>
      <p:bldP spid="14" grpId="0"/>
      <p:bldP spid="17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6" name="Rectangle 8"/>
          <p:cNvSpPr>
            <a:spLocks noChangeArrowheads="1"/>
          </p:cNvSpPr>
          <p:nvPr/>
        </p:nvSpPr>
        <p:spPr bwMode="auto">
          <a:xfrm>
            <a:off x="3276600" y="228600"/>
            <a:ext cx="5486400" cy="762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5400" b="1" dirty="0"/>
              <a:t>Jesus Christ</a:t>
            </a:r>
            <a:endParaRPr lang="en-US" sz="54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278541" name="Rectangle 13"/>
          <p:cNvSpPr>
            <a:spLocks noChangeArrowheads="1"/>
          </p:cNvSpPr>
          <p:nvPr/>
        </p:nvSpPr>
        <p:spPr bwMode="auto">
          <a:xfrm>
            <a:off x="304800" y="1524000"/>
            <a:ext cx="8839200" cy="8763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He is God’s ordained spokesman in this, the final age:  </a:t>
            </a:r>
            <a:r>
              <a:rPr lang="en-US" sz="2200" b="1" dirty="0">
                <a:solidFill>
                  <a:srgbClr val="FFFF00"/>
                </a:solidFill>
              </a:rPr>
              <a:t>Matt. 17:5; Heb. 1:1-2</a:t>
            </a:r>
          </a:p>
        </p:txBody>
      </p:sp>
      <p:sp>
        <p:nvSpPr>
          <p:cNvPr id="278542" name="Text Box 14"/>
          <p:cNvSpPr txBox="1">
            <a:spLocks noChangeArrowheads="1"/>
          </p:cNvSpPr>
          <p:nvPr/>
        </p:nvSpPr>
        <p:spPr bwMode="auto">
          <a:xfrm>
            <a:off x="-11113" y="-11113"/>
            <a:ext cx="2906713" cy="13849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chemeClr val="folHlink"/>
                </a:solidFill>
                <a:latin typeface="Tahoma" panose="020B0604030504040204" pitchFamily="34" charset="0"/>
              </a:rPr>
              <a:t>Conclusion</a:t>
            </a:r>
          </a:p>
          <a:p>
            <a:pPr algn="ctr">
              <a:spcBef>
                <a:spcPct val="50000"/>
              </a:spcBef>
            </a:pPr>
            <a:endParaRPr lang="en-US" sz="1200" b="1" dirty="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fld id="{955E7828-17CB-442F-849A-4BD13309398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7F53E3E9-D7B8-4553-9480-F0B0E0D6E1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74" y="2476500"/>
            <a:ext cx="8616950" cy="9069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He has </a:t>
            </a:r>
            <a:r>
              <a:rPr lang="en-US" sz="2200" b="1" i="1" dirty="0">
                <a:solidFill>
                  <a:schemeClr val="tx1"/>
                </a:solidFill>
              </a:rPr>
              <a:t>“All authority…in heaven and on earth” </a:t>
            </a:r>
            <a:r>
              <a:rPr lang="en-US" sz="2200" b="1" dirty="0">
                <a:solidFill>
                  <a:schemeClr val="hlink"/>
                </a:solidFill>
              </a:rPr>
              <a:t>:  </a:t>
            </a:r>
            <a:r>
              <a:rPr lang="en-US" sz="2200" b="1" dirty="0">
                <a:solidFill>
                  <a:srgbClr val="FFFF00"/>
                </a:solidFill>
              </a:rPr>
              <a:t>Matt. 28:18</a:t>
            </a:r>
          </a:p>
        </p:txBody>
      </p:sp>
      <p:sp>
        <p:nvSpPr>
          <p:cNvPr id="10" name="Rectangle 13">
            <a:extLst>
              <a:ext uri="{FF2B5EF4-FFF2-40B4-BE49-F238E27FC236}">
                <a16:creationId xmlns:a16="http://schemas.microsoft.com/office/drawing/2014/main" id="{37959B42-E1C2-492E-B269-8040F5288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390900"/>
            <a:ext cx="8616950" cy="10593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That means </a:t>
            </a:r>
            <a:r>
              <a:rPr lang="en-US" sz="2200" b="1" u="sng" dirty="0">
                <a:solidFill>
                  <a:schemeClr val="hlink"/>
                </a:solidFill>
              </a:rPr>
              <a:t>EVERYTHING</a:t>
            </a:r>
            <a:r>
              <a:rPr lang="en-US" sz="2200" b="1" dirty="0">
                <a:solidFill>
                  <a:schemeClr val="hlink"/>
                </a:solidFill>
              </a:rPr>
              <a:t> we think, say, teach and do </a:t>
            </a:r>
            <a:r>
              <a:rPr lang="en-US" sz="2200" b="1" u="sng" dirty="0">
                <a:solidFill>
                  <a:schemeClr val="hlink"/>
                </a:solidFill>
              </a:rPr>
              <a:t>MUST</a:t>
            </a:r>
            <a:r>
              <a:rPr lang="en-US" sz="2200" b="1" dirty="0">
                <a:solidFill>
                  <a:schemeClr val="hlink"/>
                </a:solidFill>
              </a:rPr>
              <a:t> be </a:t>
            </a:r>
            <a:r>
              <a:rPr lang="en-US" sz="2200" b="1" i="1" dirty="0">
                <a:solidFill>
                  <a:schemeClr val="tx1"/>
                </a:solidFill>
              </a:rPr>
              <a:t>“in the name of the Lord Jesus” </a:t>
            </a:r>
            <a:r>
              <a:rPr lang="en-US" sz="2200" b="1" dirty="0">
                <a:solidFill>
                  <a:schemeClr val="hlink"/>
                </a:solidFill>
              </a:rPr>
              <a:t>:  </a:t>
            </a:r>
            <a:r>
              <a:rPr lang="en-US" sz="2200" b="1" dirty="0">
                <a:solidFill>
                  <a:srgbClr val="FFFF00"/>
                </a:solidFill>
              </a:rPr>
              <a:t>Col. 3:17</a:t>
            </a: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202447A5-6FFD-4008-9ECD-A724DF357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381500"/>
            <a:ext cx="8616950" cy="10593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To do otherwise is the epitome of arrogance and disobedience:  </a:t>
            </a:r>
            <a:r>
              <a:rPr lang="en-US" sz="2200" b="1" dirty="0">
                <a:solidFill>
                  <a:srgbClr val="FFFF00"/>
                </a:solidFill>
              </a:rPr>
              <a:t>2 Jn. 9; Matt. 7:21-23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750CDC7-71CB-4FDD-9786-50827CFB0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417651"/>
            <a:ext cx="8616950" cy="1059349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We cannot act on our own authority, God is not impressed with our “sincerity” and “love”:  </a:t>
            </a:r>
            <a:r>
              <a:rPr lang="en-US" sz="2200" b="1" dirty="0">
                <a:solidFill>
                  <a:srgbClr val="FFFF00"/>
                </a:solidFill>
              </a:rPr>
              <a:t>1 Cor. 2:9-10; Jn. 14:15; 2 Jn. 2:3-5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8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8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8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6" grpId="0"/>
      <p:bldP spid="278541" grpId="0"/>
      <p:bldP spid="278542" grpId="0" animBg="1"/>
      <p:bldP spid="11" grpId="0"/>
      <p:bldP spid="20" grpId="0"/>
      <p:bldP spid="10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676650" y="6492875"/>
            <a:ext cx="17526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85E9B1-8BDA-43EA-B8E2-67B5607AE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066800"/>
            <a:ext cx="8458200" cy="990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When one acts with </a:t>
            </a:r>
            <a:r>
              <a:rPr lang="en-US" sz="2400" b="1" dirty="0">
                <a:solidFill>
                  <a:schemeClr val="tx1"/>
                </a:solidFill>
              </a:rPr>
              <a:t>“authority” </a:t>
            </a:r>
            <a:r>
              <a:rPr lang="en-US" sz="2400" b="1" dirty="0">
                <a:solidFill>
                  <a:schemeClr val="hlink"/>
                </a:solidFill>
              </a:rPr>
              <a:t>they have the </a:t>
            </a:r>
            <a:r>
              <a:rPr lang="en-US" sz="2400" b="1" i="1" u="sng" dirty="0">
                <a:solidFill>
                  <a:schemeClr val="tx1"/>
                </a:solidFill>
              </a:rPr>
              <a:t>rightful power to command or act</a:t>
            </a:r>
            <a:r>
              <a:rPr lang="en-US" sz="2400" b="1" dirty="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BCAC8DE-FD3B-4E64-9DFD-C63BF421C6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133600"/>
            <a:ext cx="8458200" cy="990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Authority is essential in all aspects of our lives:  civil govt., traffic laws, licensing laws, sports, etc.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8451F591-E6EA-45A0-A60D-661765319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The Source of Authority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290B6C99-B3B4-4736-92C1-A52A0C744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00400"/>
            <a:ext cx="8458200" cy="1143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I implore you to be thoroughly familiar with one of the key passages on this topic:  </a:t>
            </a:r>
            <a:r>
              <a:rPr lang="en-US" sz="2400" b="1" dirty="0">
                <a:solidFill>
                  <a:schemeClr val="tx1"/>
                </a:solidFill>
              </a:rPr>
              <a:t>Matt. 21:23-27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CC31281-D3A2-46DD-8FC6-C55A19DEC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11" y="4343400"/>
            <a:ext cx="8001000" cy="105092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b="1" i="1" u="sng" dirty="0">
                <a:solidFill>
                  <a:srgbClr val="FFFF00"/>
                </a:solidFill>
              </a:rPr>
              <a:t>Need for authority</a:t>
            </a:r>
            <a:r>
              <a:rPr lang="en-US" sz="2200" b="1" i="1" dirty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i="1" dirty="0">
                <a:solidFill>
                  <a:schemeClr val="tx1"/>
                </a:solidFill>
              </a:rPr>
              <a:t>“By what authority are You doing these things?”</a:t>
            </a:r>
            <a:r>
              <a:rPr lang="en-US" sz="2200" b="1" dirty="0">
                <a:solidFill>
                  <a:schemeClr val="tx1"/>
                </a:solidFill>
              </a:rPr>
              <a:t>  v. 23</a:t>
            </a: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13147960-7F58-49CB-B508-9A2A15F9E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486400"/>
            <a:ext cx="8001000" cy="1143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b="1" i="1" u="sng" dirty="0">
                <a:solidFill>
                  <a:srgbClr val="FFFF00"/>
                </a:solidFill>
              </a:rPr>
              <a:t>Source of authority</a:t>
            </a:r>
            <a:r>
              <a:rPr lang="en-US" sz="2200" b="1" i="1" dirty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i="1" dirty="0">
                <a:solidFill>
                  <a:schemeClr val="tx1"/>
                </a:solidFill>
              </a:rPr>
              <a:t>“And who gave you this authority?”  </a:t>
            </a:r>
            <a:r>
              <a:rPr lang="en-US" sz="2200" b="1" dirty="0">
                <a:solidFill>
                  <a:schemeClr val="tx1"/>
                </a:solidFill>
              </a:rPr>
              <a:t>v. 23</a:t>
            </a:r>
          </a:p>
        </p:txBody>
      </p:sp>
    </p:spTree>
    <p:extLst>
      <p:ext uri="{BB962C8B-B14F-4D97-AF65-F5344CB8AC3E}">
        <p14:creationId xmlns:p14="http://schemas.microsoft.com/office/powerpoint/2010/main" val="417734024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4" grpId="0"/>
      <p:bldP spid="1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295400"/>
            <a:ext cx="8458200" cy="8382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The very fact Jesus answers their questions shows He recognizes the need for authority.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97A8278-1AA3-47FE-A420-731B41ACC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438400"/>
            <a:ext cx="8458200" cy="8382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His answer shows there are only two sources of authority in religion:  </a:t>
            </a:r>
            <a:r>
              <a:rPr lang="en-US" sz="2600" b="1" dirty="0">
                <a:solidFill>
                  <a:schemeClr val="tx1"/>
                </a:solidFill>
              </a:rPr>
              <a:t>vv. 24-25</a:t>
            </a:r>
            <a:endParaRPr lang="en-US" sz="2600" b="1" dirty="0">
              <a:solidFill>
                <a:schemeClr val="hlink"/>
              </a:solidFill>
            </a:endParaRP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BDDB563D-F33C-4452-9304-8F0F19DCB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89" y="5181600"/>
            <a:ext cx="8458200" cy="15240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Their response showed they agreed with this important principle about religious authority:  </a:t>
            </a:r>
            <a:r>
              <a:rPr lang="en-US" sz="2600" b="1" dirty="0">
                <a:solidFill>
                  <a:schemeClr val="tx1"/>
                </a:solidFill>
              </a:rPr>
              <a:t>vv. 25-26</a:t>
            </a:r>
            <a:endParaRPr lang="en-US" sz="2600" b="1" dirty="0">
              <a:solidFill>
                <a:schemeClr val="hlink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81637EC8-D510-4E24-A945-2385FFF3B2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311" y="3581400"/>
            <a:ext cx="7804150" cy="609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R"/>
            </a:pPr>
            <a:r>
              <a:rPr lang="en-US" sz="2200" b="1" i="1" dirty="0">
                <a:solidFill>
                  <a:srgbClr val="FFFF00"/>
                </a:solidFill>
              </a:rPr>
              <a:t>“</a:t>
            </a:r>
            <a:r>
              <a:rPr lang="en-US" sz="2200" b="1" i="1" u="sng" dirty="0">
                <a:solidFill>
                  <a:srgbClr val="FFFF00"/>
                </a:solidFill>
              </a:rPr>
              <a:t>From heaven</a:t>
            </a:r>
            <a:r>
              <a:rPr lang="en-US" sz="2200" b="1" i="1" dirty="0">
                <a:solidFill>
                  <a:srgbClr val="FFFF00"/>
                </a:solidFill>
              </a:rPr>
              <a:t>”</a:t>
            </a:r>
            <a:r>
              <a:rPr lang="en-US" sz="1200" b="1" dirty="0">
                <a:solidFill>
                  <a:srgbClr val="FFFF00"/>
                </a:solidFill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i.e., Divine authority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FE4B8A7F-7FA6-4F07-A2E8-CA41456D5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419600"/>
            <a:ext cx="7804150" cy="6096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200" b="1" i="1" dirty="0">
                <a:solidFill>
                  <a:srgbClr val="FFFF00"/>
                </a:solidFill>
              </a:rPr>
              <a:t>“</a:t>
            </a:r>
            <a:r>
              <a:rPr lang="en-US" sz="2200" b="1" i="1" u="sng" dirty="0">
                <a:solidFill>
                  <a:srgbClr val="FFFF00"/>
                </a:solidFill>
              </a:rPr>
              <a:t>from men</a:t>
            </a:r>
            <a:r>
              <a:rPr lang="en-US" sz="2200" b="1" i="1" dirty="0">
                <a:solidFill>
                  <a:srgbClr val="FFFF00"/>
                </a:solidFill>
              </a:rPr>
              <a:t>”</a:t>
            </a:r>
            <a:r>
              <a:rPr lang="en-US" sz="1200" b="1" i="1" dirty="0">
                <a:solidFill>
                  <a:srgbClr val="FFFF00"/>
                </a:solidFill>
                <a:effectLst/>
              </a:rPr>
              <a:t> </a:t>
            </a:r>
            <a:r>
              <a:rPr lang="en-US" sz="2200" b="1" dirty="0">
                <a:solidFill>
                  <a:srgbClr val="FFFF00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i.e., human authority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1" name="Text Box 9">
            <a:extLst>
              <a:ext uri="{FF2B5EF4-FFF2-40B4-BE49-F238E27FC236}">
                <a16:creationId xmlns:a16="http://schemas.microsoft.com/office/drawing/2014/main" id="{CA1341C2-A864-4D18-A580-32D2AC37A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A3602212-2E77-4EAD-A6D2-B13D6294D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Our Need for Authority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4850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13" grpId="0"/>
      <p:bldP spid="15" grpId="0"/>
      <p:bldP spid="18" grpId="0"/>
      <p:bldP spid="19" grpId="0"/>
      <p:bldP spid="11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990600"/>
            <a:ext cx="8458200" cy="1295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The Bible plainly teaches the fallacy of human religious authority:  </a:t>
            </a:r>
            <a:r>
              <a:rPr lang="en-US" sz="2200" b="1" dirty="0">
                <a:solidFill>
                  <a:schemeClr val="tx1"/>
                </a:solidFill>
              </a:rPr>
              <a:t>Prov. 14:12; Jer. 10:23; 2 Kgs. 5:11; Col. 2:20-22; Matt. 15:9</a:t>
            </a: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B97A8278-1AA3-47FE-A420-731B41ACC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0"/>
            <a:ext cx="8458200" cy="8382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These matters must not be ignored or minimized, they are critically important!  </a:t>
            </a:r>
            <a:r>
              <a:rPr lang="en-US" sz="2200" b="1" dirty="0">
                <a:solidFill>
                  <a:schemeClr val="tx1"/>
                </a:solidFill>
              </a:rPr>
              <a:t>2 Jn. 9</a:t>
            </a:r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BDDB563D-F33C-4452-9304-8F0F19DCB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89" y="3276600"/>
            <a:ext cx="8458200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200" b="1" dirty="0">
                <a:solidFill>
                  <a:schemeClr val="hlink"/>
                </a:solidFill>
              </a:rPr>
              <a:t>The “slippery slope” of apostacy:  </a:t>
            </a:r>
            <a:r>
              <a:rPr lang="en-US" sz="2200" b="1" dirty="0">
                <a:solidFill>
                  <a:schemeClr val="tx1"/>
                </a:solidFill>
              </a:rPr>
              <a:t>2 Pet. 2:1</a:t>
            </a:r>
            <a:endParaRPr lang="en-US" sz="2200" b="1" dirty="0">
              <a:solidFill>
                <a:schemeClr val="hlink"/>
              </a:solidFill>
            </a:endParaRP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DEF79BAE-0C2B-43AA-B904-10016967E8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70" y="3886201"/>
            <a:ext cx="425363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Missionary Society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8DCBAEAA-7062-47B3-B56F-D4B5E9D6B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886201"/>
            <a:ext cx="4256532" cy="533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Instrumental music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CB26AB4B-0217-4970-A24E-B460C5BE8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370" y="4390694"/>
            <a:ext cx="425363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Institutionalism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B7736EEF-45FA-486B-8B95-6D2EFD94C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385733"/>
            <a:ext cx="434340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Social gospel</a:t>
            </a:r>
            <a:endParaRPr lang="en-US" sz="1800" b="1" i="1" dirty="0">
              <a:solidFill>
                <a:srgbClr val="FFFF00"/>
              </a:solidFill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EBB3B9F0-285B-4BE9-862E-42FDD2B4C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919133"/>
            <a:ext cx="411480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Food/fun/frolic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B05F90AF-D78B-42CF-A086-47631C6C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919133"/>
            <a:ext cx="434340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Women preachers &amp; elders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2" name="Text Box 9">
            <a:extLst>
              <a:ext uri="{FF2B5EF4-FFF2-40B4-BE49-F238E27FC236}">
                <a16:creationId xmlns:a16="http://schemas.microsoft.com/office/drawing/2014/main" id="{C17FC419-482B-4CF4-825B-6C585AF67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CA9BF81A-A929-4C8E-B0B5-86AF0F1A0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Our Need for Authority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9E2BB982-8973-43DF-A272-F088D2687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517457"/>
            <a:ext cx="4114800" cy="4709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Theistic evolution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2A7A2DC3-1188-4B48-A026-9244BCEEA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517457"/>
            <a:ext cx="434340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Deny virgin birth &amp; miracles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78D1C88E-E188-4263-ABA7-227E95E05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6127057"/>
            <a:ext cx="4114800" cy="4709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Deny inspiration</a:t>
            </a:r>
            <a:endParaRPr lang="en-US" sz="1800" b="1" i="1" dirty="0">
              <a:solidFill>
                <a:schemeClr val="tx1"/>
              </a:solidFill>
            </a:endParaRPr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A4289691-0415-4DDA-B8E0-B89F0857F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127057"/>
            <a:ext cx="434340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Deny the resurrection</a:t>
            </a:r>
            <a:endParaRPr lang="en-US" sz="1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9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13" grpId="0"/>
      <p:bldP spid="15" grpId="0"/>
      <p:bldP spid="11" grpId="0"/>
      <p:bldP spid="14" grpId="0"/>
      <p:bldP spid="16" grpId="0"/>
      <p:bldP spid="17" grpId="0"/>
      <p:bldP spid="20" grpId="0"/>
      <p:bldP spid="21" grpId="0"/>
      <p:bldP spid="22" grpId="0" animBg="1"/>
      <p:bldP spid="23" grpId="0"/>
      <p:bldP spid="18" grpId="0"/>
      <p:bldP spid="19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295400"/>
            <a:ext cx="86487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600" b="1" dirty="0">
                <a:solidFill>
                  <a:schemeClr val="hlink"/>
                </a:solidFill>
              </a:rPr>
              <a:t>When we trifle with God’s authority we disrespect God!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D48C9C-7C13-4A25-AFD9-9F47ABA30916}"/>
              </a:ext>
            </a:extLst>
          </p:cNvPr>
          <p:cNvSpPr/>
          <p:nvPr/>
        </p:nvSpPr>
        <p:spPr>
          <a:xfrm>
            <a:off x="762000" y="2338149"/>
            <a:ext cx="66294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Moses said to Aaron, ‘This is what the </a:t>
            </a:r>
            <a:r>
              <a:rPr lang="en-US" sz="2600" b="1" i="1" cap="small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</a:t>
            </a: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spoke, saying:</a:t>
            </a:r>
            <a:endParaRPr lang="en-US" sz="26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‘By those who come near Me</a:t>
            </a:r>
            <a:endParaRPr lang="en-US" sz="26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must be regarded as holy;</a:t>
            </a:r>
            <a:endParaRPr lang="en-US" sz="26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before all the people</a:t>
            </a:r>
            <a:endParaRPr lang="en-US" sz="26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must be glorified.’</a:t>
            </a:r>
            <a:endParaRPr lang="en-US" sz="26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b="1" dirty="0"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r>
              <a:rPr lang="en-US" sz="2600" b="1" i="1" dirty="0"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Aaron held his peace.”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2600" b="1" i="1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r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FF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Leviticus 10:3</a:t>
            </a:r>
            <a:endParaRPr lang="en-US" sz="2600" dirty="0">
              <a:solidFill>
                <a:srgbClr val="FFFF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B82E2B-400A-4DD0-9A14-8CBAB24EAF8C}"/>
              </a:ext>
            </a:extLst>
          </p:cNvPr>
          <p:cNvSpPr/>
          <p:nvPr/>
        </p:nvSpPr>
        <p:spPr>
          <a:xfrm>
            <a:off x="533400" y="2749541"/>
            <a:ext cx="77498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b="1" i="1" dirty="0">
                <a:latin typeface="Gill Sans MT" panose="020B0502020104020203" pitchFamily="34" charset="0"/>
              </a:rPr>
              <a:t>“Whoever transgresses and does not abide in the doctrine of Christ does not have God.  He who abides in the doctrine of Christ has both the Father and the Son.”</a:t>
            </a:r>
          </a:p>
          <a:p>
            <a:pPr marL="1371600" marR="0">
              <a:spcBef>
                <a:spcPts val="0"/>
              </a:spcBef>
              <a:spcAft>
                <a:spcPts val="0"/>
              </a:spcAft>
            </a:pPr>
            <a:endParaRPr lang="en-US" sz="2600" b="1" i="1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algn="r">
              <a:spcBef>
                <a:spcPts val="0"/>
              </a:spcBef>
              <a:spcAft>
                <a:spcPts val="0"/>
              </a:spcAft>
            </a:pPr>
            <a:r>
              <a:rPr lang="en-US" sz="2600" i="1" dirty="0">
                <a:solidFill>
                  <a:srgbClr val="FFFF00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John 9</a:t>
            </a:r>
            <a:endParaRPr lang="en-US" sz="2600" dirty="0">
              <a:solidFill>
                <a:srgbClr val="FFFF00"/>
              </a:solidFill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9">
            <a:extLst>
              <a:ext uri="{FF2B5EF4-FFF2-40B4-BE49-F238E27FC236}">
                <a16:creationId xmlns:a16="http://schemas.microsoft.com/office/drawing/2014/main" id="{03F3903E-C03A-4FBB-9D26-0FB42066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3" y="-11113"/>
            <a:ext cx="2982913" cy="584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22" name="Rectangle 4">
            <a:extLst>
              <a:ext uri="{FF2B5EF4-FFF2-40B4-BE49-F238E27FC236}">
                <a16:creationId xmlns:a16="http://schemas.microsoft.com/office/drawing/2014/main" id="{73513996-F921-4383-B554-C1771BE3A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-762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600" b="1" dirty="0"/>
              <a:t>Our Need for Authority</a:t>
            </a:r>
            <a:endParaRPr lang="en-US" sz="36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17486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12" grpId="0"/>
      <p:bldP spid="3" grpId="0"/>
      <p:bldP spid="3" grpId="1"/>
      <p:bldP spid="18" grpId="0"/>
      <p:bldP spid="19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720000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27"/>
          <p:cNvSpPr>
            <a:spLocks noChangeArrowheads="1"/>
          </p:cNvSpPr>
          <p:nvPr/>
        </p:nvSpPr>
        <p:spPr bwMode="auto">
          <a:xfrm>
            <a:off x="1371600" y="5715000"/>
            <a:ext cx="640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4800" b="1" i="1" dirty="0">
                <a:solidFill>
                  <a:srgbClr val="66FF33"/>
                </a:solidFill>
                <a:effectLst/>
              </a:rPr>
              <a:t>Matthew 28:18-20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C5F1CF-F1AE-4210-94A3-885437790D92}"/>
              </a:ext>
            </a:extLst>
          </p:cNvPr>
          <p:cNvSpPr txBox="1"/>
          <p:nvPr/>
        </p:nvSpPr>
        <p:spPr>
          <a:xfrm>
            <a:off x="295029" y="609600"/>
            <a:ext cx="85042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Bible Authority:</a:t>
            </a:r>
          </a:p>
          <a:p>
            <a:pPr algn="ctr"/>
            <a:r>
              <a:rPr lang="en-US" sz="8000" i="1" dirty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Lesson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9B02FD-A75A-4D9E-9137-41538A7B94E0}"/>
              </a:ext>
            </a:extLst>
          </p:cNvPr>
          <p:cNvSpPr txBox="1"/>
          <p:nvPr/>
        </p:nvSpPr>
        <p:spPr>
          <a:xfrm>
            <a:off x="42368" y="3505200"/>
            <a:ext cx="90476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i="1" dirty="0">
                <a:solidFill>
                  <a:schemeClr val="tx2">
                    <a:lumMod val="50000"/>
                  </a:schemeClr>
                </a:solidFill>
                <a:latin typeface="Eras Bold ITC" panose="020B0907030504020204" pitchFamily="34" charset="0"/>
              </a:rPr>
              <a:t>The Source of Authority:</a:t>
            </a:r>
          </a:p>
          <a:p>
            <a:pPr algn="ctr"/>
            <a:r>
              <a:rPr lang="en-US" sz="5400" i="1" dirty="0">
                <a:solidFill>
                  <a:schemeClr val="tx2">
                    <a:lumMod val="50000"/>
                  </a:schemeClr>
                </a:solidFill>
                <a:latin typeface="Eras Bold ITC" panose="020B0907030504020204" pitchFamily="34" charset="0"/>
              </a:rPr>
              <a:t>What It Is</a:t>
            </a:r>
            <a:endParaRPr lang="en-US" sz="4000" i="1" dirty="0">
              <a:solidFill>
                <a:schemeClr val="tx2">
                  <a:lumMod val="50000"/>
                </a:schemeClr>
              </a:solidFill>
              <a:latin typeface="Eras Bold ITC" panose="020B0907030504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9255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chemeClr val="folHlink"/>
                </a:solidFill>
                <a:latin typeface="Tahoma" panose="020B0604030504040204" pitchFamily="34" charset="0"/>
              </a:rPr>
              <a:t>1. The Source of Authority:  What It Is Not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-152400"/>
            <a:ext cx="54864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dirty="0"/>
              <a:t>Matthew 21:23-27</a:t>
            </a:r>
            <a:endParaRPr lang="en-US" sz="3200" b="1" dirty="0">
              <a:solidFill>
                <a:srgbClr val="FFFF00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095375"/>
            <a:ext cx="8458200" cy="9144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2400" b="1" dirty="0">
                <a:solidFill>
                  <a:schemeClr val="hlink"/>
                </a:solidFill>
              </a:rPr>
              <a:t>In lesson #3 we examined:  </a:t>
            </a:r>
            <a:r>
              <a:rPr lang="en-US" sz="2400" b="1" i="1" dirty="0">
                <a:solidFill>
                  <a:schemeClr val="tx1"/>
                </a:solidFill>
              </a:rPr>
              <a:t>The Source of Authority:  What It Is Not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CBB4768C-CF27-47F7-B172-37847344C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2057400"/>
            <a:ext cx="8292230" cy="750308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Doctrine/practices of Old Testament:  </a:t>
            </a:r>
            <a:r>
              <a:rPr lang="en-US" sz="2000" b="1" dirty="0">
                <a:solidFill>
                  <a:schemeClr val="tx1"/>
                </a:solidFill>
              </a:rPr>
              <a:t>Col. 2:14; Gal. 5:4; Rom. 15:4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4C5BAB9B-C21F-4975-9A41-9A1791130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70" y="2940930"/>
            <a:ext cx="7987430" cy="47813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What the preacher says:  </a:t>
            </a:r>
            <a:r>
              <a:rPr lang="en-US" sz="2000" b="1" dirty="0">
                <a:solidFill>
                  <a:schemeClr val="tx1"/>
                </a:solidFill>
              </a:rPr>
              <a:t>2 Tim. 4:2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D3DE7F8D-F851-4349-B273-633BEE6A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537830"/>
            <a:ext cx="8001000" cy="47813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Creeds of men:  </a:t>
            </a:r>
            <a:r>
              <a:rPr lang="en-US" sz="2000" b="1" dirty="0">
                <a:solidFill>
                  <a:schemeClr val="tx1"/>
                </a:solidFill>
              </a:rPr>
              <a:t>Matt. 15:9; Col. 2:21-22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20175CC-88FD-455C-9C8B-E31E6A1B5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25391"/>
            <a:ext cx="8305800" cy="66831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Desires of the congregation:  </a:t>
            </a:r>
            <a:r>
              <a:rPr lang="en-US" sz="2000" b="1" dirty="0">
                <a:solidFill>
                  <a:schemeClr val="tx1"/>
                </a:solidFill>
              </a:rPr>
              <a:t>Ex. 32:1; 1 Sam. 8:4-5; Isa. 55:9-9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4" name="Rectangle 11">
            <a:extLst>
              <a:ext uri="{FF2B5EF4-FFF2-40B4-BE49-F238E27FC236}">
                <a16:creationId xmlns:a16="http://schemas.microsoft.com/office/drawing/2014/main" id="{311AD3FF-E524-4136-B64B-54B895B83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065191"/>
            <a:ext cx="8001000" cy="38919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Elders of local church:  </a:t>
            </a:r>
            <a:r>
              <a:rPr lang="en-US" sz="2000" b="1" dirty="0">
                <a:solidFill>
                  <a:schemeClr val="tx1"/>
                </a:solidFill>
              </a:rPr>
              <a:t>1 Pet. 5:2-3; Acts 20:28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E20137B0-E787-4477-ABB6-7F4DEAD8D1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300" y="5725873"/>
            <a:ext cx="8318500" cy="767002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Q"/>
            </a:pPr>
            <a:r>
              <a:rPr lang="en-US" sz="2000" b="1" dirty="0">
                <a:solidFill>
                  <a:srgbClr val="FFFF00"/>
                </a:solidFill>
              </a:rPr>
              <a:t>Results accomplished/good works:  </a:t>
            </a:r>
            <a:r>
              <a:rPr lang="en-US" sz="2000" b="1" dirty="0">
                <a:solidFill>
                  <a:schemeClr val="tx1"/>
                </a:solidFill>
              </a:rPr>
              <a:t>Lev. 10:1-2; 2 Sam. 6:1; Num. 20:8-12; Matt. 7:21-23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8236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11" grpId="0"/>
      <p:bldP spid="16" grpId="0"/>
      <p:bldP spid="18" grpId="0"/>
      <p:bldP spid="22" grpId="0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2800" b="1" i="1" dirty="0">
                <a:solidFill>
                  <a:schemeClr val="tx1"/>
                </a:solidFill>
              </a:rPr>
              <a:t>Jesus is God’s ordained spokesman</a:t>
            </a:r>
            <a:endParaRPr lang="en-US" sz="28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47800"/>
            <a:ext cx="8801100" cy="79305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000" b="1" i="1" dirty="0">
                <a:solidFill>
                  <a:schemeClr val="tx1"/>
                </a:solidFill>
              </a:rPr>
              <a:t>“Hear ye Him” </a:t>
            </a:r>
            <a:r>
              <a:rPr lang="en-US" sz="3000" b="1" dirty="0">
                <a:solidFill>
                  <a:schemeClr val="hlink"/>
                </a:solidFill>
              </a:rPr>
              <a:t>:  </a:t>
            </a:r>
            <a:r>
              <a:rPr lang="en-US" sz="3000" b="1" dirty="0">
                <a:solidFill>
                  <a:srgbClr val="FFFF00"/>
                </a:solidFill>
              </a:rPr>
              <a:t>Matt. 17:1-5; Heb. 1:1-2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9E32403-42F9-4732-8169-6E3A0C2F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4170" y="2362200"/>
            <a:ext cx="7987430" cy="15691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800" b="1" dirty="0">
                <a:solidFill>
                  <a:srgbClr val="FFFF00"/>
                </a:solidFill>
              </a:rPr>
              <a:t>God absolutely, unequivocally requires us to </a:t>
            </a:r>
            <a:r>
              <a:rPr lang="en-US" sz="2800" b="1" i="1" dirty="0">
                <a:solidFill>
                  <a:schemeClr val="tx1"/>
                </a:solidFill>
              </a:rPr>
              <a:t>“hear Him” </a:t>
            </a:r>
            <a:r>
              <a:rPr lang="en-US" sz="2800" b="1" dirty="0">
                <a:solidFill>
                  <a:srgbClr val="FFFF00"/>
                </a:solidFill>
              </a:rPr>
              <a:t>:  </a:t>
            </a:r>
            <a:r>
              <a:rPr lang="en-US" sz="2800" b="1" dirty="0">
                <a:solidFill>
                  <a:schemeClr val="tx1"/>
                </a:solidFill>
              </a:rPr>
              <a:t>Deut. 18:18-19; Acts 3:24-26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35FD207-CC6B-4CEB-B72F-14D43E8F2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877" y="4145857"/>
            <a:ext cx="7301630" cy="11119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800" b="1" dirty="0">
                <a:solidFill>
                  <a:srgbClr val="FFFF00"/>
                </a:solidFill>
              </a:rPr>
              <a:t>Jesus derives His authority from the Father:  </a:t>
            </a:r>
            <a:r>
              <a:rPr lang="en-US" sz="2800" b="1" dirty="0">
                <a:solidFill>
                  <a:schemeClr val="tx1"/>
                </a:solidFill>
              </a:rPr>
              <a:t>Jn. 12:49; 14:10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A843FCE2-2FFD-44ED-84EE-0B9DE1D53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593657"/>
            <a:ext cx="7301630" cy="5785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800" b="1" dirty="0">
                <a:solidFill>
                  <a:srgbClr val="FFFF00"/>
                </a:solidFill>
              </a:rPr>
              <a:t>That’s why Jesus said:  </a:t>
            </a:r>
            <a:r>
              <a:rPr lang="en-US" sz="2800" b="1" dirty="0">
                <a:solidFill>
                  <a:schemeClr val="tx1"/>
                </a:solidFill>
              </a:rPr>
              <a:t>Jn. 12:48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6355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20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2819400" y="6492875"/>
            <a:ext cx="3505200" cy="36512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1600" b="1" dirty="0">
                <a:solidFill>
                  <a:schemeClr val="folHlink"/>
                </a:solidFill>
              </a:rPr>
              <a:t>Bible Authority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-11113" y="-11113"/>
            <a:ext cx="4659313" cy="86177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63550" indent="-4635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7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500" b="1" dirty="0">
                <a:solidFill>
                  <a:schemeClr val="folHlink"/>
                </a:solidFill>
                <a:latin typeface="Tahoma" panose="020B0604030504040204" pitchFamily="34" charset="0"/>
              </a:rPr>
              <a:t>2. Jesus Christ is the source of divine authority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E7828-17CB-442F-849A-4BD13309398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541561B-9A1E-4F0C-ADEF-802332FDC1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0"/>
            <a:ext cx="4572000" cy="1066800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chemeClr val="tx1"/>
                </a:solidFill>
              </a:rPr>
              <a:t>Jesus has “all authority”</a:t>
            </a:r>
            <a:endParaRPr lang="en-US" sz="3200" b="1" i="1" dirty="0">
              <a:solidFill>
                <a:schemeClr val="tx1"/>
              </a:solidFill>
              <a:latin typeface="Eras Bold ITC" panose="020B0907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3A9F397-858A-4546-8705-528ACBF91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" y="1447800"/>
            <a:ext cx="8801100" cy="793057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folHlink"/>
              </a:buClr>
              <a:buSzPct val="125000"/>
              <a:buFont typeface="Wingdings 2" panose="05020102010507070707" pitchFamily="18" charset="2"/>
              <a:buChar char="E"/>
            </a:pPr>
            <a:r>
              <a:rPr lang="en-US" sz="3000" b="1" dirty="0">
                <a:solidFill>
                  <a:schemeClr val="hlink"/>
                </a:solidFill>
              </a:rPr>
              <a:t>Jesus’ authority is universal:  </a:t>
            </a:r>
            <a:r>
              <a:rPr lang="en-US" sz="3000" b="1" dirty="0">
                <a:solidFill>
                  <a:srgbClr val="FFFF00"/>
                </a:solidFill>
              </a:rPr>
              <a:t>Matt. 28:18</a:t>
            </a: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9E32403-42F9-4732-8169-6E3A0C2F9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92" y="2362200"/>
            <a:ext cx="8585308" cy="1841261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800" b="1" dirty="0">
                <a:solidFill>
                  <a:srgbClr val="FFFF00"/>
                </a:solidFill>
              </a:rPr>
              <a:t>Not “some,” not “a great deal,”; He has </a:t>
            </a:r>
            <a:r>
              <a:rPr lang="en-US" sz="2800" b="1" i="1" dirty="0">
                <a:solidFill>
                  <a:srgbClr val="FFFF00"/>
                </a:solidFill>
              </a:rPr>
              <a:t>“All authority…in heaven and on earth” </a:t>
            </a:r>
            <a:r>
              <a:rPr lang="en-US" sz="2800" b="1" dirty="0">
                <a:solidFill>
                  <a:srgbClr val="FFFF00"/>
                </a:solidFill>
              </a:rPr>
              <a:t>!  </a:t>
            </a:r>
            <a:r>
              <a:rPr lang="en-US" sz="2800" b="1" dirty="0">
                <a:solidFill>
                  <a:schemeClr val="tx1"/>
                </a:solidFill>
              </a:rPr>
              <a:t>Matt. 28:18; 1 Cor. 15:27; Jn. 3:35; Heb. 2:8</a:t>
            </a:r>
            <a:endParaRPr lang="en-US" sz="2800" b="1" i="1" dirty="0">
              <a:solidFill>
                <a:schemeClr val="tx1"/>
              </a:solidFill>
            </a:endParaRP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135FD207-CC6B-4CEB-B72F-14D43E8F2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26857"/>
            <a:ext cx="8839200" cy="1492943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576263" indent="-576263"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10334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14906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19478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2405063" indent="-576263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l" eaLnBrk="1" hangingPunct="1">
              <a:buClr>
                <a:schemeClr val="tx1"/>
              </a:buClr>
              <a:buSzPct val="125000"/>
              <a:buFont typeface="Wingdings 2" panose="05020102010507070707" pitchFamily="18" charset="2"/>
              <a:buChar char=""/>
            </a:pPr>
            <a:r>
              <a:rPr lang="en-US" sz="2800" b="1" dirty="0">
                <a:solidFill>
                  <a:srgbClr val="FFFF00"/>
                </a:solidFill>
              </a:rPr>
              <a:t>He alone possesses this great power:   </a:t>
            </a:r>
            <a:r>
              <a:rPr lang="en-US" sz="2800" b="1" dirty="0">
                <a:solidFill>
                  <a:schemeClr val="tx1"/>
                </a:solidFill>
              </a:rPr>
              <a:t>1 Tim. 6:15; Rev. 6:12; 5:5; 2 Thess. 1:7-9</a:t>
            </a:r>
            <a:endParaRPr 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0040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9" grpId="0" animBg="1"/>
      <p:bldP spid="10" grpId="0"/>
      <p:bldP spid="12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5906</TotalTime>
  <Words>1372</Words>
  <Application>Microsoft Office PowerPoint</Application>
  <PresentationFormat>On-screen Show (4:3)</PresentationFormat>
  <Paragraphs>157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Eras Bold ITC</vt:lpstr>
      <vt:lpstr>Gill Sans MT</vt:lpstr>
      <vt:lpstr>Tahoma</vt:lpstr>
      <vt:lpstr>Times New Roman</vt:lpstr>
      <vt:lpstr>Wingdings</vt:lpstr>
      <vt:lpstr>Wingdings 2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Authority (4):  The Source of Authority:  What It Is</dc:title>
  <dc:creator>Craig Thomas</dc:creator>
  <dc:description>Westside:  10/15/2017 AM</dc:description>
  <cp:lastModifiedBy>Dawne Thomas</cp:lastModifiedBy>
  <cp:revision>463</cp:revision>
  <dcterms:created xsi:type="dcterms:W3CDTF">2003-10-05T01:10:12Z</dcterms:created>
  <dcterms:modified xsi:type="dcterms:W3CDTF">2017-10-15T11:12:49Z</dcterms:modified>
</cp:coreProperties>
</file>