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sldIdLst>
    <p:sldId id="259" r:id="rId2"/>
    <p:sldId id="273" r:id="rId3"/>
    <p:sldId id="278" r:id="rId4"/>
    <p:sldId id="294" r:id="rId5"/>
    <p:sldId id="298" r:id="rId6"/>
    <p:sldId id="295" r:id="rId7"/>
    <p:sldId id="288" r:id="rId8"/>
    <p:sldId id="289" r:id="rId9"/>
    <p:sldId id="296" r:id="rId10"/>
    <p:sldId id="290" r:id="rId11"/>
    <p:sldId id="291" r:id="rId12"/>
    <p:sldId id="292" r:id="rId13"/>
    <p:sldId id="293" r:id="rId14"/>
    <p:sldId id="299" r:id="rId15"/>
    <p:sldId id="297" r:id="rId16"/>
  </p:sldIdLst>
  <p:sldSz cx="9144000" cy="6858000" type="screen4x3"/>
  <p:notesSz cx="6858000" cy="9144000"/>
  <p:embeddedFontLst>
    <p:embeddedFont>
      <p:font typeface="Footlight MT Light" panose="0204060206030A020304" pitchFamily="18" charset="0"/>
      <p:regular r:id="rId18"/>
    </p:embeddedFont>
    <p:embeddedFont>
      <p:font typeface="Cambria Math" panose="02040503050406030204" pitchFamily="18" charset="0"/>
      <p:regular r:id="rId19"/>
    </p:embeddedFont>
    <p:embeddedFont>
      <p:font typeface="Segoe UI Semibold" panose="020B0702040204020203" pitchFamily="34" charset="0"/>
      <p:bold r:id="rId20"/>
      <p:boldItalic r:id="rId21"/>
    </p:embeddedFont>
    <p:embeddedFont>
      <p:font typeface="Gabriola" panose="04040605051002020D02" pitchFamily="82" charset="0"/>
      <p:regular r:id="rId22"/>
    </p:embeddedFont>
    <p:embeddedFont>
      <p:font typeface="Lucida Fax" panose="02060602050505020204" pitchFamily="18" charset="0"/>
      <p:regular r:id="rId23"/>
      <p:bold r:id="rId24"/>
      <p:italic r:id="rId25"/>
      <p:boldItalic r:id="rId26"/>
    </p:embeddedFont>
    <p:embeddedFont>
      <p:font typeface="Estrangelo Edessa" panose="020B0604020202020204" charset="0"/>
      <p:regular r:id="rId27"/>
    </p:embeddedFont>
    <p:embeddedFont>
      <p:font typeface="Berlin Sans FB" panose="020E0602020502020306" pitchFamily="34" charset="0"/>
      <p:regular r:id="rId28"/>
      <p:bold r:id="rId29"/>
    </p:embeddedFont>
    <p:embeddedFont>
      <p:font typeface="Wingdings 2" panose="05020102010507070707" pitchFamily="18" charset="2"/>
      <p:regular r:id="rId30"/>
    </p:embeddedFont>
    <p:embeddedFont>
      <p:font typeface="Wingdings 3" panose="05040102010807070707" pitchFamily="18" charset="2"/>
      <p:regular r:id="rId31"/>
    </p:embeddedFont>
    <p:embeddedFont>
      <p:font typeface="Narkisim" panose="020B0604020202020204" charset="-79"/>
      <p:regular r:id="rId32"/>
    </p:embeddedFont>
    <p:embeddedFont>
      <p:font typeface="Garamond" panose="02020404030301010803" pitchFamily="18" charset="0"/>
      <p:regular r:id="rId33"/>
      <p:bold r:id="rId34"/>
      <p:italic r:id="rId35"/>
    </p:embeddedFont>
    <p:embeddedFont>
      <p:font typeface="Corbel" panose="020B0503020204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19"/>
    <a:srgbClr val="224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3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8A41B-6B2C-4455-BB85-6CABA7F2ABC2}" type="datetimeFigureOut">
              <a:rPr lang="en-US" smtClean="0"/>
              <a:pPr/>
              <a:t>10/15/2017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4AE31-B324-4FD5-90C1-06EA003A924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50496-982E-41DF-B53F-DFD22C9CF57D}"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89DB195-4A6D-4568-9AC3-D128850D936E}" type="datetimeFigureOut">
              <a:rPr lang="en-US" smtClean="0"/>
              <a:pPr/>
              <a:t>10/15/2017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C550496-982E-41DF-B53F-DFD22C9CF5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89DB195-4A6D-4568-9AC3-D128850D936E}" type="datetimeFigureOut">
              <a:rPr lang="en-US" smtClean="0"/>
              <a:pPr/>
              <a:t>10/15/2017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C550496-982E-41DF-B53F-DFD22C9CF5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lvl="0">
              <a:buClr>
                <a:srgbClr val="002060"/>
              </a:buClr>
              <a:defRPr/>
            </a:pPr>
            <a:r>
              <a:rPr lang="en-US" sz="2800" u="sng" dirty="0">
                <a:latin typeface="Berlin Sans FB" pitchFamily="34" charset="0"/>
              </a:rPr>
              <a:t>Romans 6:18</a:t>
            </a:r>
          </a:p>
          <a:p>
            <a:pPr marL="896112" lvl="1" indent="-320040">
              <a:buClr>
                <a:schemeClr val="accent1"/>
              </a:buClr>
              <a:buSzPct val="120000"/>
              <a:buFont typeface="Arial" pitchFamily="34" charset="0"/>
              <a:buChar char="•"/>
              <a:defRPr/>
            </a:pPr>
            <a:r>
              <a:rPr lang="en-US" sz="2200" dirty="0">
                <a:latin typeface="Berlin Sans FB" pitchFamily="34" charset="0"/>
              </a:rPr>
              <a:t>Being then made free from sin, ye became the servants of righteousness.</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John 8:31-36</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31</a:t>
            </a:r>
            <a:r>
              <a:rPr lang="en-US" sz="2200" dirty="0">
                <a:latin typeface="Berlin Sans FB" pitchFamily="34" charset="0"/>
              </a:rPr>
              <a:t>If ye continue in my word, then are ye my disciples indeed; </a:t>
            </a:r>
            <a:r>
              <a:rPr lang="en-US" sz="2200" baseline="30000" dirty="0">
                <a:solidFill>
                  <a:srgbClr val="C00000"/>
                </a:solidFill>
                <a:latin typeface="Berlin Sans FB" pitchFamily="34" charset="0"/>
              </a:rPr>
              <a:t>32</a:t>
            </a:r>
            <a:r>
              <a:rPr lang="en-US" sz="2200" dirty="0">
                <a:latin typeface="Berlin Sans FB" pitchFamily="34" charset="0"/>
              </a:rPr>
              <a:t>And ye shall know the truth, and the truth shall make you free.  </a:t>
            </a:r>
            <a:r>
              <a:rPr lang="en-US" sz="2200" baseline="30000" dirty="0">
                <a:solidFill>
                  <a:srgbClr val="C00000"/>
                </a:solidFill>
                <a:latin typeface="Berlin Sans FB" pitchFamily="34" charset="0"/>
              </a:rPr>
              <a:t>33</a:t>
            </a:r>
            <a:r>
              <a:rPr lang="en-US" sz="2200" dirty="0">
                <a:latin typeface="Berlin Sans FB" pitchFamily="34" charset="0"/>
              </a:rPr>
              <a:t>They answered him, We be Abraham's seed, and were never in bondage to any man: how sayest thou, Ye shall be made free?  </a:t>
            </a:r>
            <a:r>
              <a:rPr lang="en-US" sz="2200" baseline="30000" dirty="0">
                <a:solidFill>
                  <a:srgbClr val="C00000"/>
                </a:solidFill>
                <a:latin typeface="Berlin Sans FB" pitchFamily="34" charset="0"/>
              </a:rPr>
              <a:t>34</a:t>
            </a:r>
            <a:r>
              <a:rPr lang="en-US" sz="2200" dirty="0">
                <a:latin typeface="Berlin Sans FB" pitchFamily="34" charset="0"/>
              </a:rPr>
              <a:t>Jesus answered them, Verily, verily, I say unto you, Whosoever committeth sin is the servant of sin.  </a:t>
            </a:r>
            <a:r>
              <a:rPr lang="en-US" sz="2200" baseline="30000" dirty="0">
                <a:solidFill>
                  <a:srgbClr val="C00000"/>
                </a:solidFill>
                <a:latin typeface="Berlin Sans FB" pitchFamily="34" charset="0"/>
              </a:rPr>
              <a:t>35</a:t>
            </a:r>
            <a:r>
              <a:rPr lang="en-US" sz="2200" dirty="0">
                <a:latin typeface="Berlin Sans FB" pitchFamily="34" charset="0"/>
              </a:rPr>
              <a:t>And the servant abideth not in the house for ever: but the Son abideth ever.  </a:t>
            </a:r>
            <a:r>
              <a:rPr lang="en-US" sz="2200" baseline="30000" dirty="0">
                <a:solidFill>
                  <a:srgbClr val="C00000"/>
                </a:solidFill>
                <a:latin typeface="Berlin Sans FB" pitchFamily="34" charset="0"/>
              </a:rPr>
              <a:t>36</a:t>
            </a:r>
            <a:r>
              <a:rPr lang="en-US" sz="2200" dirty="0">
                <a:latin typeface="Berlin Sans FB" pitchFamily="34" charset="0"/>
              </a:rPr>
              <a:t>If the Son therefore shall make you free, ye shall be free indeed.</a:t>
            </a:r>
          </a:p>
        </p:txBody>
      </p:sp>
      <p:pic>
        <p:nvPicPr>
          <p:cNvPr id="9"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0"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Freedom Through              Servitude</a:t>
            </a:r>
          </a:p>
        </p:txBody>
      </p:sp>
      <p:sp>
        <p:nvSpPr>
          <p:cNvPr id="12" name="TextBox 11"/>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nodePh="1">
                                  <p:stCondLst>
                                    <p:cond delay="0"/>
                                  </p:stCondLst>
                                  <p:endCondLst>
                                    <p:cond evt="begin" delay="0">
                                      <p:tn val="28"/>
                                    </p:cond>
                                  </p:end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Philippians 3:7-8</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7</a:t>
            </a:r>
            <a:r>
              <a:rPr lang="en-US" sz="2200" dirty="0">
                <a:latin typeface="Berlin Sans FB" pitchFamily="34" charset="0"/>
              </a:rPr>
              <a:t>But what things were gain to me, those I counted loss for Christ.  </a:t>
            </a:r>
            <a:r>
              <a:rPr lang="en-US" sz="2200" baseline="30000" dirty="0">
                <a:solidFill>
                  <a:srgbClr val="C00000"/>
                </a:solidFill>
                <a:latin typeface="Berlin Sans FB" pitchFamily="34" charset="0"/>
              </a:rPr>
              <a:t>8</a:t>
            </a:r>
            <a:r>
              <a:rPr lang="en-US" sz="2200" dirty="0">
                <a:latin typeface="Berlin Sans FB" pitchFamily="34" charset="0"/>
              </a:rPr>
              <a:t>Yea doubtless, and I count all things but loss for the excellency of the knowledge of Christ Jesus my Lord: for whom I have suffered the loss of all things, and do count them but dung, that I may win Christ. </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Matthew 16:24</a:t>
            </a:r>
          </a:p>
          <a:p>
            <a:pPr marL="896112" lvl="1" indent="-320040">
              <a:buClr>
                <a:schemeClr val="accent1"/>
              </a:buClr>
              <a:buSzPct val="120000"/>
              <a:buFont typeface="Arial" pitchFamily="34" charset="0"/>
              <a:buChar char="•"/>
              <a:defRPr/>
            </a:pPr>
            <a:r>
              <a:rPr lang="en-US" sz="2200" dirty="0">
                <a:latin typeface="Berlin Sans FB" pitchFamily="34" charset="0"/>
              </a:rPr>
              <a:t>Then said Jesus unto his disciples, If any man will come after me, let him deny himself, and take up his cross, and follow me.  (cf. </a:t>
            </a:r>
            <a:r>
              <a:rPr lang="en-US" sz="2200" dirty="0">
                <a:solidFill>
                  <a:srgbClr val="C00000"/>
                </a:solidFill>
                <a:latin typeface="Berlin Sans FB" pitchFamily="34" charset="0"/>
              </a:rPr>
              <a:t>Mk. 8:36-37</a:t>
            </a:r>
            <a:r>
              <a:rPr lang="en-US" sz="2200" dirty="0">
                <a:latin typeface="Berlin Sans FB" pitchFamily="34" charset="0"/>
              </a:rPr>
              <a:t>)</a:t>
            </a:r>
          </a:p>
        </p:txBody>
      </p:sp>
      <p:pic>
        <p:nvPicPr>
          <p:cNvPr id="10"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1"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Gaining Through                Losing</a:t>
            </a:r>
          </a:p>
        </p:txBody>
      </p:sp>
      <p:sp>
        <p:nvSpPr>
          <p:cNvPr id="13" name="Rounded Rectangular Callout 12"/>
          <p:cNvSpPr/>
          <p:nvPr/>
        </p:nvSpPr>
        <p:spPr>
          <a:xfrm>
            <a:off x="685800" y="3886200"/>
            <a:ext cx="3733800" cy="14478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36</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For what shall it profit a man, if he shall gain the whole world, and lose his own soul?  </a:t>
            </a:r>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37</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Or what shall a man give in exchange for his soul?</a:t>
            </a:r>
          </a:p>
        </p:txBody>
      </p:sp>
      <p:sp>
        <p:nvSpPr>
          <p:cNvPr id="14" name="TextBox 13"/>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nodePh="1">
                                  <p:stCondLst>
                                    <p:cond delay="0"/>
                                  </p:stCondLst>
                                  <p:endCondLst>
                                    <p:cond evt="begin" delay="0">
                                      <p:tn val="28"/>
                                    </p:cond>
                                  </p:end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xit" presetSubtype="10" fill="hold" grpId="1"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strVal val="ppt_h"/>
                                          </p:val>
                                        </p:tav>
                                      </p:tavLst>
                                    </p:anim>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John 12:24</a:t>
            </a:r>
          </a:p>
          <a:p>
            <a:pPr marL="896112" lvl="1" indent="-320040">
              <a:buClr>
                <a:schemeClr val="accent1"/>
              </a:buClr>
              <a:buSzPct val="120000"/>
              <a:buFont typeface="Arial" pitchFamily="34" charset="0"/>
              <a:buChar char="•"/>
              <a:defRPr/>
            </a:pPr>
            <a:r>
              <a:rPr lang="en-US" sz="2200" dirty="0">
                <a:latin typeface="Berlin Sans FB" pitchFamily="34" charset="0"/>
              </a:rPr>
              <a:t>Verily, verily, I say unto you, Except a corn of wheat fall into the ground and die, it abideth alone: but if it die, it bringeth forth much fruit.</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Romans 8:13</a:t>
            </a:r>
          </a:p>
          <a:p>
            <a:pPr marL="896112" lvl="1" indent="-320040">
              <a:buClr>
                <a:schemeClr val="accent1"/>
              </a:buClr>
              <a:buSzPct val="120000"/>
              <a:buFont typeface="Arial" pitchFamily="34" charset="0"/>
              <a:buChar char="•"/>
              <a:defRPr/>
            </a:pPr>
            <a:r>
              <a:rPr lang="en-US" sz="2200" dirty="0">
                <a:latin typeface="Berlin Sans FB" pitchFamily="34" charset="0"/>
              </a:rPr>
              <a:t>For if ye live after the flesh, ye shall die: but if ye through the Spirit do mortify the deeds of the body, ye shall live.</a:t>
            </a:r>
          </a:p>
        </p:txBody>
      </p:sp>
      <p:pic>
        <p:nvPicPr>
          <p:cNvPr id="9"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0"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Living Through                    Dying</a:t>
            </a:r>
          </a:p>
        </p:txBody>
      </p:sp>
      <p:sp>
        <p:nvSpPr>
          <p:cNvPr id="12" name="TextBox 11"/>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nodePh="1">
                                  <p:stCondLst>
                                    <p:cond delay="0"/>
                                  </p:stCondLst>
                                  <p:endCondLst>
                                    <p:cond evt="begin" delay="0">
                                      <p:tn val="28"/>
                                    </p:cond>
                                  </p:end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Matthew 10:39</a:t>
            </a:r>
          </a:p>
          <a:p>
            <a:pPr marL="896112" lvl="1" indent="-320040">
              <a:buClr>
                <a:schemeClr val="accent1"/>
              </a:buClr>
              <a:buSzPct val="120000"/>
              <a:buFont typeface="Arial" pitchFamily="34" charset="0"/>
              <a:buChar char="•"/>
              <a:defRPr/>
            </a:pPr>
            <a:r>
              <a:rPr lang="en-US" sz="2200" dirty="0">
                <a:latin typeface="Berlin Sans FB" pitchFamily="34" charset="0"/>
              </a:rPr>
              <a:t>He that findeth his life shall lose it: and he that loseth his life for my sake shall find it.</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Ephesians 1:3</a:t>
            </a:r>
          </a:p>
          <a:p>
            <a:pPr marL="896112" lvl="1" indent="-320040">
              <a:buClr>
                <a:schemeClr val="accent1"/>
              </a:buClr>
              <a:buSzPct val="120000"/>
              <a:buFont typeface="Arial" pitchFamily="34" charset="0"/>
              <a:buChar char="•"/>
              <a:defRPr/>
            </a:pPr>
            <a:r>
              <a:rPr lang="en-US" sz="2200" dirty="0">
                <a:latin typeface="Berlin Sans FB" pitchFamily="34" charset="0"/>
              </a:rPr>
              <a:t>Blessed be the God and Father of our Lord Jesus Christ, who hath blessed us with all spiritual blessings in heavenly places in Christ.  (cf. </a:t>
            </a:r>
            <a:r>
              <a:rPr lang="en-US" sz="2200" dirty="0">
                <a:solidFill>
                  <a:srgbClr val="C00000"/>
                </a:solidFill>
                <a:latin typeface="Berlin Sans FB" pitchFamily="34" charset="0"/>
              </a:rPr>
              <a:t>Acts 4:12</a:t>
            </a:r>
            <a:r>
              <a:rPr lang="en-US" sz="2200" dirty="0">
                <a:latin typeface="Berlin Sans FB" pitchFamily="34" charset="0"/>
              </a:rPr>
              <a:t>: </a:t>
            </a:r>
            <a:r>
              <a:rPr lang="en-US" sz="2200" dirty="0">
                <a:solidFill>
                  <a:srgbClr val="C00000"/>
                </a:solidFill>
                <a:latin typeface="Berlin Sans FB" pitchFamily="34" charset="0"/>
              </a:rPr>
              <a:t>John 15:5</a:t>
            </a:r>
            <a:r>
              <a:rPr lang="en-US" sz="2200" dirty="0">
                <a:latin typeface="Berlin Sans FB" pitchFamily="34" charset="0"/>
              </a:rPr>
              <a:t>; </a:t>
            </a:r>
            <a:r>
              <a:rPr lang="en-US" sz="2200" dirty="0">
                <a:solidFill>
                  <a:srgbClr val="C00000"/>
                </a:solidFill>
                <a:latin typeface="Berlin Sans FB" pitchFamily="34" charset="0"/>
              </a:rPr>
              <a:t>Phil. 4:13; Col. 2:3</a:t>
            </a:r>
            <a:r>
              <a:rPr lang="en-US" sz="2200" dirty="0">
                <a:latin typeface="Berlin Sans FB" pitchFamily="34" charset="0"/>
              </a:rPr>
              <a:t>)</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Psalm 107:9</a:t>
            </a:r>
          </a:p>
          <a:p>
            <a:pPr marL="896112" lvl="1" indent="-320040">
              <a:buClr>
                <a:schemeClr val="accent1"/>
              </a:buClr>
              <a:buSzPct val="120000"/>
              <a:buFont typeface="Arial" pitchFamily="34" charset="0"/>
              <a:buChar char="•"/>
              <a:defRPr/>
            </a:pPr>
            <a:r>
              <a:rPr lang="en-US" sz="2200" dirty="0">
                <a:latin typeface="Berlin Sans FB" pitchFamily="34" charset="0"/>
              </a:rPr>
              <a:t>For he satisfieth the longing soul, and filleth the hungry soul with goodness.</a:t>
            </a:r>
          </a:p>
          <a:p>
            <a:pPr marL="603504">
              <a:buSzPct val="120000"/>
              <a:buFont typeface="Arial" pitchFamily="34" charset="0"/>
              <a:buChar char="•"/>
              <a:defRPr/>
            </a:pPr>
            <a:endParaRPr lang="en-US" sz="2400" dirty="0">
              <a:latin typeface="Segoe UI Semibold" pitchFamily="34" charset="0"/>
            </a:endParaRPr>
          </a:p>
        </p:txBody>
      </p:sp>
      <p:pic>
        <p:nvPicPr>
          <p:cNvPr id="12"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3"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Finding Through                  Losing</a:t>
            </a:r>
          </a:p>
        </p:txBody>
      </p:sp>
      <p:sp>
        <p:nvSpPr>
          <p:cNvPr id="15" name="TextBox 14"/>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
        <p:nvSpPr>
          <p:cNvPr id="16" name="Rounded Rectangular Callout 15"/>
          <p:cNvSpPr/>
          <p:nvPr/>
        </p:nvSpPr>
        <p:spPr>
          <a:xfrm>
            <a:off x="2133600" y="2743200"/>
            <a:ext cx="3505200" cy="15240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Neither is there salvation in any other: for there is none other name under heaven given among men, whereby we must be saved</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18" name="Rounded Rectangular Callout 17"/>
          <p:cNvSpPr/>
          <p:nvPr/>
        </p:nvSpPr>
        <p:spPr>
          <a:xfrm>
            <a:off x="3200400" y="2743200"/>
            <a:ext cx="3505200" cy="15240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I am the vine, ye are the branches: He that abideth in me, and I in him, the same bringeth forth much fruit: for without me ye can do nothing.</a:t>
            </a:r>
          </a:p>
        </p:txBody>
      </p:sp>
      <p:sp>
        <p:nvSpPr>
          <p:cNvPr id="17" name="Rounded Rectangular Callout 16"/>
          <p:cNvSpPr/>
          <p:nvPr/>
        </p:nvSpPr>
        <p:spPr>
          <a:xfrm>
            <a:off x="4495800" y="3200400"/>
            <a:ext cx="2895600" cy="11430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I can do all things through Christ which strengtheneth me.</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strVal val="#ppt_w+.3"/>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grpId="1" nodeType="clickEffect">
                                  <p:stCondLst>
                                    <p:cond delay="0"/>
                                  </p:stCondLst>
                                  <p:childTnLst>
                                    <p:anim calcmode="lin" valueType="num">
                                      <p:cBhvr>
                                        <p:cTn id="36" dur="500"/>
                                        <p:tgtEl>
                                          <p:spTgt spid="16"/>
                                        </p:tgtEl>
                                        <p:attrNameLst>
                                          <p:attrName>ppt_w</p:attrName>
                                        </p:attrNameLst>
                                      </p:cBhvr>
                                      <p:tavLst>
                                        <p:tav tm="0">
                                          <p:val>
                                            <p:strVal val="ppt_w"/>
                                          </p:val>
                                        </p:tav>
                                        <p:tav tm="100000">
                                          <p:val>
                                            <p:fltVal val="0"/>
                                          </p:val>
                                        </p:tav>
                                      </p:tavLst>
                                    </p:anim>
                                    <p:anim calcmode="lin" valueType="num">
                                      <p:cBhvr>
                                        <p:cTn id="37" dur="500"/>
                                        <p:tgtEl>
                                          <p:spTgt spid="16"/>
                                        </p:tgtEl>
                                        <p:attrNameLst>
                                          <p:attrName>ppt_h</p:attrName>
                                        </p:attrNameLst>
                                      </p:cBhvr>
                                      <p:tavLst>
                                        <p:tav tm="0">
                                          <p:val>
                                            <p:strVal val="ppt_h"/>
                                          </p:val>
                                        </p:tav>
                                        <p:tav tm="100000">
                                          <p:val>
                                            <p:strVal val="ppt_h"/>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3"/>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xit" presetSubtype="10" fill="hold" grpId="1" nodeType="clickEffect">
                                  <p:stCondLst>
                                    <p:cond delay="0"/>
                                  </p:stCondLst>
                                  <p:childTnLst>
                                    <p:anim calcmode="lin" valueType="num">
                                      <p:cBhvr>
                                        <p:cTn id="49" dur="500"/>
                                        <p:tgtEl>
                                          <p:spTgt spid="18"/>
                                        </p:tgtEl>
                                        <p:attrNameLst>
                                          <p:attrName>ppt_w</p:attrName>
                                        </p:attrNameLst>
                                      </p:cBhvr>
                                      <p:tavLst>
                                        <p:tav tm="0">
                                          <p:val>
                                            <p:strVal val="ppt_w"/>
                                          </p:val>
                                        </p:tav>
                                        <p:tav tm="100000">
                                          <p:val>
                                            <p:fltVal val="0"/>
                                          </p:val>
                                        </p:tav>
                                      </p:tavLst>
                                    </p:anim>
                                    <p:anim calcmode="lin" valueType="num">
                                      <p:cBhvr>
                                        <p:cTn id="50" dur="500"/>
                                        <p:tgtEl>
                                          <p:spTgt spid="18"/>
                                        </p:tgtEl>
                                        <p:attrNameLst>
                                          <p:attrName>ppt_h</p:attrName>
                                        </p:attrNameLst>
                                      </p:cBhvr>
                                      <p:tavLst>
                                        <p:tav tm="0">
                                          <p:val>
                                            <p:strVal val="ppt_h"/>
                                          </p:val>
                                        </p:tav>
                                        <p:tav tm="100000">
                                          <p:val>
                                            <p:strVal val="ppt_h"/>
                                          </p:val>
                                        </p:tav>
                                      </p:tavLst>
                                    </p:anim>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xit" presetSubtype="10" fill="hold" grpId="1" nodeType="clickEffect">
                                  <p:stCondLst>
                                    <p:cond delay="0"/>
                                  </p:stCondLst>
                                  <p:childTnLst>
                                    <p:anim calcmode="lin" valueType="num">
                                      <p:cBhvr>
                                        <p:cTn id="62" dur="500"/>
                                        <p:tgtEl>
                                          <p:spTgt spid="17"/>
                                        </p:tgtEl>
                                        <p:attrNameLst>
                                          <p:attrName>ppt_w</p:attrName>
                                        </p:attrNameLst>
                                      </p:cBhvr>
                                      <p:tavLst>
                                        <p:tav tm="0">
                                          <p:val>
                                            <p:strVal val="ppt_w"/>
                                          </p:val>
                                        </p:tav>
                                        <p:tav tm="100000">
                                          <p:val>
                                            <p:fltVal val="0"/>
                                          </p:val>
                                        </p:tav>
                                      </p:tavLst>
                                    </p:anim>
                                    <p:anim calcmode="lin" valueType="num">
                                      <p:cBhvr>
                                        <p:cTn id="63" dur="500"/>
                                        <p:tgtEl>
                                          <p:spTgt spid="17"/>
                                        </p:tgtEl>
                                        <p:attrNameLst>
                                          <p:attrName>ppt_h</p:attrName>
                                        </p:attrNameLst>
                                      </p:cBhvr>
                                      <p:tavLst>
                                        <p:tav tm="0">
                                          <p:val>
                                            <p:strVal val="ppt_h"/>
                                          </p:val>
                                        </p:tav>
                                        <p:tav tm="100000">
                                          <p:val>
                                            <p:strVal val="ppt_h"/>
                                          </p:val>
                                        </p:tav>
                                      </p:tavLst>
                                    </p:anim>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6" end="6"/>
                                            </p:txEl>
                                          </p:spTgt>
                                        </p:tgtEl>
                                        <p:attrNameLst>
                                          <p:attrName>style.visibility</p:attrName>
                                        </p:attrNameLst>
                                      </p:cBhvr>
                                      <p:to>
                                        <p:strVal val="visible"/>
                                      </p:to>
                                    </p:set>
                                    <p:animEffect transition="in" filter="fade">
                                      <p:cBhvr>
                                        <p:cTn id="69" dur="500"/>
                                        <p:tgtEl>
                                          <p:spTgt spid="7">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fade">
                                      <p:cBhvr>
                                        <p:cTn id="72" dur="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nodePh="1">
                                  <p:stCondLst>
                                    <p:cond delay="0"/>
                                  </p:stCondLst>
                                  <p:endCondLst>
                                    <p:cond evt="begin" delay="0">
                                      <p:tn val="75"/>
                                    </p:cond>
                                  </p:end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fade">
                                      <p:cBhvr>
                                        <p:cTn id="7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6" grpId="1" animBg="1"/>
      <p:bldP spid="18" grpId="0" animBg="1"/>
      <p:bldP spid="18"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Matthew 7:7-8</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7</a:t>
            </a:r>
            <a:r>
              <a:rPr lang="en-US" sz="2200" dirty="0">
                <a:latin typeface="Berlin Sans FB" pitchFamily="34" charset="0"/>
              </a:rPr>
              <a:t>Ask, and it shall be given you; seek, and ye shall find; knock, and it shall be opened unto you:  </a:t>
            </a:r>
            <a:r>
              <a:rPr lang="en-US" sz="2200" baseline="30000" dirty="0">
                <a:solidFill>
                  <a:srgbClr val="C00000"/>
                </a:solidFill>
                <a:latin typeface="Berlin Sans FB" pitchFamily="34" charset="0"/>
              </a:rPr>
              <a:t>8</a:t>
            </a:r>
            <a:r>
              <a:rPr lang="en-US" sz="2200" dirty="0">
                <a:latin typeface="Berlin Sans FB" pitchFamily="34" charset="0"/>
              </a:rPr>
              <a:t>For every one that asketh receiveth; and he that seeketh findeth; and to him that knocketh it shall be opened.</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Matthew 11:28-29</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28</a:t>
            </a:r>
            <a:r>
              <a:rPr lang="en-US" sz="2200" dirty="0">
                <a:latin typeface="Berlin Sans FB" pitchFamily="34" charset="0"/>
              </a:rPr>
              <a:t>Come unto me, all ye that labour and are heavy laden, and I will give you rest.  </a:t>
            </a:r>
            <a:r>
              <a:rPr lang="en-US" sz="2200" baseline="30000" dirty="0">
                <a:solidFill>
                  <a:srgbClr val="C00000"/>
                </a:solidFill>
                <a:latin typeface="Berlin Sans FB" pitchFamily="34" charset="0"/>
              </a:rPr>
              <a:t>29</a:t>
            </a:r>
            <a:r>
              <a:rPr lang="en-US" sz="2200" dirty="0">
                <a:latin typeface="Berlin Sans FB" pitchFamily="34" charset="0"/>
              </a:rPr>
              <a:t>Take my yoke upon you, and learn of me; for I am meek and lowly in heart: and ye shall find rest unto your souls.</a:t>
            </a:r>
          </a:p>
          <a:p>
            <a:pPr marL="896112" lvl="1" indent="-320040">
              <a:buClr>
                <a:schemeClr val="accent1"/>
              </a:buClr>
              <a:buSzPct val="120000"/>
              <a:buFont typeface="Arial" pitchFamily="34" charset="0"/>
              <a:buChar char="•"/>
              <a:defRPr/>
            </a:pPr>
            <a:endParaRPr lang="en-US" sz="2600" dirty="0">
              <a:latin typeface="Berlin Sans FB" pitchFamily="34" charset="0"/>
            </a:endParaRPr>
          </a:p>
        </p:txBody>
      </p:sp>
      <p:pic>
        <p:nvPicPr>
          <p:cNvPr id="12"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3"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Finding Through                  Losing</a:t>
            </a:r>
          </a:p>
        </p:txBody>
      </p:sp>
      <p:sp>
        <p:nvSpPr>
          <p:cNvPr id="15" name="TextBox 14"/>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5410200"/>
            <a:ext cx="9144000" cy="1447800"/>
          </a:xfrm>
          <a:prstGeom prst="rect">
            <a:avLst/>
          </a:pr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itle 4"/>
          <p:cNvSpPr txBox="1">
            <a:spLocks/>
          </p:cNvSpPr>
          <p:nvPr/>
        </p:nvSpPr>
        <p:spPr>
          <a:xfrm>
            <a:off x="0" y="5715000"/>
            <a:ext cx="9144000" cy="106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a:solidFill>
                  <a:schemeClr val="bg1"/>
                </a:solidFill>
                <a:effectLst>
                  <a:glow rad="101600">
                    <a:schemeClr val="tx1">
                      <a:alpha val="60000"/>
                    </a:schemeClr>
                  </a:glow>
                  <a:outerShdw blurRad="38100" dist="38100" dir="2700000" algn="tl">
                    <a:srgbClr val="000000">
                      <a:alpha val="43137"/>
                    </a:srgbClr>
                  </a:outerShdw>
                </a:effectLst>
                <a:latin typeface="Garamond" pitchFamily="18" charset="0"/>
                <a:ea typeface="+mj-ea"/>
                <a:cs typeface="+mj-cs"/>
              </a:rPr>
              <a:t>Great Bible Paradoxes</a:t>
            </a:r>
            <a:endParaRPr kumimoji="0" lang="en-US" sz="5400" b="1" i="0" u="none" strike="noStrike" kern="1200" cap="none" spc="0" normalizeH="0" baseline="0" noProof="0" dirty="0">
              <a:solidFill>
                <a:schemeClr val="bg1"/>
              </a:solidFill>
              <a:effectLst>
                <a:glow rad="101600">
                  <a:schemeClr val="tx1">
                    <a:alpha val="60000"/>
                  </a:schemeClr>
                </a:glow>
                <a:outerShdw blurRad="38100" dist="38100" dir="2700000" algn="tl">
                  <a:srgbClr val="000000">
                    <a:alpha val="43137"/>
                  </a:srgbClr>
                </a:outerShdw>
              </a:effectLst>
              <a:uLnTx/>
              <a:uFillTx/>
              <a:latin typeface="Garamond" pitchFamily="18" charset="0"/>
              <a:ea typeface="+mj-ea"/>
              <a:cs typeface="+mj-cs"/>
            </a:endParaRPr>
          </a:p>
        </p:txBody>
      </p:sp>
      <p:cxnSp>
        <p:nvCxnSpPr>
          <p:cNvPr id="5" name="Straight Connector 4"/>
          <p:cNvCxnSpPr/>
          <p:nvPr/>
        </p:nvCxnSpPr>
        <p:spPr>
          <a:xfrm>
            <a:off x="0" y="54102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bible pictures"/>
          <p:cNvPicPr>
            <a:picLocks noChangeAspect="1" noChangeArrowheads="1"/>
          </p:cNvPicPr>
          <p:nvPr/>
        </p:nvPicPr>
        <p:blipFill>
          <a:blip r:embed="rId2" cstate="print">
            <a:lum contrast="40000"/>
          </a:blip>
          <a:srcRect/>
          <a:stretch>
            <a:fillRect/>
          </a:stretch>
        </p:blipFill>
        <p:spPr bwMode="auto">
          <a:xfrm>
            <a:off x="1752600" y="914400"/>
            <a:ext cx="5562600" cy="3495105"/>
          </a:xfrm>
          <a:prstGeom prst="rect">
            <a:avLst/>
          </a:prstGeom>
          <a:noFill/>
          <a:ln>
            <a:solidFill>
              <a:schemeClr val="bg1"/>
            </a:solid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James 4:10</a:t>
            </a:r>
          </a:p>
          <a:p>
            <a:pPr marL="896112" lvl="1" indent="-320040">
              <a:buClr>
                <a:schemeClr val="accent1"/>
              </a:buClr>
              <a:buSzPct val="120000"/>
              <a:buFont typeface="Arial" pitchFamily="34" charset="0"/>
              <a:buChar char="•"/>
              <a:defRPr/>
            </a:pPr>
            <a:r>
              <a:rPr lang="en-US" sz="2200" dirty="0">
                <a:latin typeface="Berlin Sans FB" pitchFamily="34" charset="0"/>
              </a:rPr>
              <a:t>Humble yourselves in the sight of the Lord, and he shall lift you up.</a:t>
            </a:r>
          </a:p>
          <a:p>
            <a:pPr marL="896112" lvl="1" indent="-320040">
              <a:buClr>
                <a:schemeClr val="accent1"/>
              </a:buClr>
              <a:buSzPct val="120000"/>
              <a:buFont typeface="Arial" pitchFamily="34" charset="0"/>
              <a:buChar char="•"/>
              <a:defRPr/>
            </a:pPr>
            <a:endParaRPr lang="en-US" sz="1800" dirty="0">
              <a:latin typeface="Berlin Sans FB" pitchFamily="34" charset="0"/>
            </a:endParaRPr>
          </a:p>
          <a:p>
            <a:pPr lvl="0">
              <a:buClr>
                <a:srgbClr val="002060"/>
              </a:buClr>
              <a:defRPr/>
            </a:pPr>
            <a:r>
              <a:rPr lang="en-US" sz="2800" u="sng" dirty="0">
                <a:latin typeface="Berlin Sans FB" pitchFamily="34" charset="0"/>
              </a:rPr>
              <a:t>Philippians 2:8-11</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8</a:t>
            </a:r>
            <a:r>
              <a:rPr lang="en-US" sz="2200" dirty="0">
                <a:latin typeface="Berlin Sans FB" pitchFamily="34" charset="0"/>
              </a:rPr>
              <a:t>And being found in fashion as a man, he humbled himself, and became obedient unto death, even the death of the cross.  </a:t>
            </a:r>
            <a:r>
              <a:rPr lang="en-US" sz="2200" baseline="30000" dirty="0">
                <a:solidFill>
                  <a:srgbClr val="C00000"/>
                </a:solidFill>
                <a:latin typeface="Berlin Sans FB" pitchFamily="34" charset="0"/>
              </a:rPr>
              <a:t>9</a:t>
            </a:r>
            <a:r>
              <a:rPr lang="en-US" sz="2200" dirty="0">
                <a:latin typeface="Berlin Sans FB" pitchFamily="34" charset="0"/>
              </a:rPr>
              <a:t>Wherefore God also hath highly exalted him, and given him a name which is above every name:  </a:t>
            </a:r>
            <a:r>
              <a:rPr lang="en-US" sz="2200" baseline="30000" dirty="0">
                <a:solidFill>
                  <a:srgbClr val="C00000"/>
                </a:solidFill>
                <a:latin typeface="Berlin Sans FB" pitchFamily="34" charset="0"/>
              </a:rPr>
              <a:t>10</a:t>
            </a:r>
            <a:r>
              <a:rPr lang="en-US" sz="2200" dirty="0">
                <a:latin typeface="Berlin Sans FB" pitchFamily="34" charset="0"/>
              </a:rPr>
              <a:t>That at the name of Jesus every knee should bow, of things in heaven, and things in earth, and things under the earth; </a:t>
            </a:r>
            <a:r>
              <a:rPr lang="en-US" sz="2200" baseline="30000" dirty="0">
                <a:solidFill>
                  <a:srgbClr val="C00000"/>
                </a:solidFill>
                <a:latin typeface="Berlin Sans FB" pitchFamily="34" charset="0"/>
              </a:rPr>
              <a:t>11</a:t>
            </a:r>
            <a:r>
              <a:rPr lang="en-US" sz="2200" dirty="0">
                <a:latin typeface="Berlin Sans FB" pitchFamily="34" charset="0"/>
              </a:rPr>
              <a:t>And that every tongue should confess that Jesus Christ is Lord, to the glory of God the Father.</a:t>
            </a:r>
          </a:p>
          <a:p>
            <a:pPr marL="896112" lvl="1" indent="-320040">
              <a:buClr>
                <a:schemeClr val="accent1"/>
              </a:buClr>
              <a:buSzPct val="120000"/>
              <a:buNone/>
              <a:defRPr/>
            </a:pPr>
            <a:endParaRPr lang="en-US" sz="2000" dirty="0">
              <a:latin typeface="Segoe UI Semibold" pitchFamily="34" charset="0"/>
            </a:endParaRPr>
          </a:p>
        </p:txBody>
      </p:sp>
      <p:sp>
        <p:nvSpPr>
          <p:cNvPr id="9"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Exaltation Through              Humility</a:t>
            </a:r>
          </a:p>
        </p:txBody>
      </p:sp>
      <p:pic>
        <p:nvPicPr>
          <p:cNvPr id="10"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1" name="TextBox 10"/>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nodePh="1">
                                  <p:stCondLst>
                                    <p:cond delay="0"/>
                                  </p:stCondLst>
                                  <p:endCondLst>
                                    <p:cond evt="begin" delay="0">
                                      <p:tn val="33"/>
                                    </p:cond>
                                  </p:end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Exaltation Through              Humility</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Isaiah 12:12-15</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12</a:t>
            </a:r>
            <a:r>
              <a:rPr lang="en-US" sz="2200" dirty="0">
                <a:latin typeface="Berlin Sans FB" pitchFamily="34" charset="0"/>
              </a:rPr>
              <a:t>How art thou fallen from heaven, O Lucifer, son of the morning! how art thou cut down to the ground, which didst weaken the nations!  </a:t>
            </a:r>
            <a:r>
              <a:rPr lang="en-US" sz="2200" baseline="30000" dirty="0">
                <a:solidFill>
                  <a:srgbClr val="C00000"/>
                </a:solidFill>
                <a:latin typeface="Berlin Sans FB" pitchFamily="34" charset="0"/>
              </a:rPr>
              <a:t>13</a:t>
            </a:r>
            <a:r>
              <a:rPr lang="en-US" sz="2200" dirty="0">
                <a:latin typeface="Berlin Sans FB" pitchFamily="34" charset="0"/>
              </a:rPr>
              <a:t>For thou hast said in thine heart, I will ascend into heaven, I will exalt my throne above the stars of God: I will sit also upon the mount of the congregation, in the sides of the north:  </a:t>
            </a:r>
            <a:r>
              <a:rPr lang="en-US" sz="2200" baseline="30000" dirty="0">
                <a:solidFill>
                  <a:srgbClr val="C00000"/>
                </a:solidFill>
                <a:latin typeface="Berlin Sans FB" pitchFamily="34" charset="0"/>
              </a:rPr>
              <a:t>14</a:t>
            </a:r>
            <a:r>
              <a:rPr lang="en-US" sz="2200" dirty="0">
                <a:latin typeface="Berlin Sans FB" pitchFamily="34" charset="0"/>
              </a:rPr>
              <a:t>I will ascend above the heights of the clouds; I will be like the most High.  </a:t>
            </a:r>
            <a:r>
              <a:rPr lang="en-US" sz="2200" baseline="30000" dirty="0">
                <a:solidFill>
                  <a:srgbClr val="C00000"/>
                </a:solidFill>
                <a:latin typeface="Berlin Sans FB" pitchFamily="34" charset="0"/>
              </a:rPr>
              <a:t>15</a:t>
            </a:r>
            <a:r>
              <a:rPr lang="en-US" sz="2200" dirty="0">
                <a:latin typeface="Berlin Sans FB" pitchFamily="34" charset="0"/>
              </a:rPr>
              <a:t>Yet thou shalt be brought down to hell, to the sides of the pit.</a:t>
            </a:r>
          </a:p>
          <a:p>
            <a:pPr marL="896112" lvl="1" indent="-320040">
              <a:buClr>
                <a:schemeClr val="accent1"/>
              </a:buClr>
              <a:buSzPct val="120000"/>
              <a:buFont typeface="Arial" pitchFamily="34" charset="0"/>
              <a:buChar char="•"/>
              <a:defRPr/>
            </a:pPr>
            <a:endParaRPr lang="en-US" sz="2200" dirty="0">
              <a:latin typeface="Berlin Sans FB" pitchFamily="34" charset="0"/>
            </a:endParaRPr>
          </a:p>
        </p:txBody>
      </p:sp>
      <p:pic>
        <p:nvPicPr>
          <p:cNvPr id="8"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9" name="TextBox 8"/>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Exaltation Through              Humility</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Matthew 20:20-28</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20</a:t>
            </a:r>
            <a:r>
              <a:rPr lang="en-US" sz="2200" dirty="0">
                <a:latin typeface="Berlin Sans FB" pitchFamily="34" charset="0"/>
              </a:rPr>
              <a:t>Then came to him the mother of Zebedee's children with her sons, worshipping him, and desiring a certain thing of him.  </a:t>
            </a:r>
            <a:r>
              <a:rPr lang="en-US" sz="2200" baseline="30000" dirty="0">
                <a:solidFill>
                  <a:srgbClr val="C00000"/>
                </a:solidFill>
                <a:latin typeface="Berlin Sans FB" pitchFamily="34" charset="0"/>
              </a:rPr>
              <a:t>21</a:t>
            </a:r>
            <a:r>
              <a:rPr lang="en-US" sz="2200" dirty="0">
                <a:latin typeface="Berlin Sans FB" pitchFamily="34" charset="0"/>
              </a:rPr>
              <a:t>And he said unto her, What wilt thou? She saith unto him, Grant that these my two sons may sit, the one on thy right hand, and the other on the left, in thy kingdom.  </a:t>
            </a:r>
            <a:r>
              <a:rPr lang="en-US" sz="2200" baseline="30000" dirty="0">
                <a:solidFill>
                  <a:srgbClr val="C00000"/>
                </a:solidFill>
                <a:latin typeface="Berlin Sans FB" pitchFamily="34" charset="0"/>
              </a:rPr>
              <a:t>22</a:t>
            </a:r>
            <a:r>
              <a:rPr lang="en-US" sz="2200" dirty="0">
                <a:latin typeface="Berlin Sans FB" pitchFamily="34" charset="0"/>
              </a:rPr>
              <a:t>But Jesus answered and said, Ye know not what ye ask. Are ye able to drink of the cup that I shall drink of, and to be baptized with the baptism that I am baptized with? They say unto him, We are able.  </a:t>
            </a:r>
            <a:r>
              <a:rPr lang="en-US" sz="2200" baseline="30000" dirty="0">
                <a:solidFill>
                  <a:srgbClr val="C00000"/>
                </a:solidFill>
                <a:latin typeface="Berlin Sans FB" pitchFamily="34" charset="0"/>
              </a:rPr>
              <a:t>23</a:t>
            </a:r>
            <a:r>
              <a:rPr lang="en-US" sz="2200" dirty="0">
                <a:latin typeface="Berlin Sans FB" pitchFamily="34" charset="0"/>
              </a:rPr>
              <a:t>And he saith unto them, Ye shall drink indeed of my cup, and be baptized with the baptism that I am baptized with: but to sit on my right hand, and on my left, is not mine to give, but it shall be given to them for whom it is prepared of my Father...  </a:t>
            </a:r>
          </a:p>
        </p:txBody>
      </p:sp>
      <p:pic>
        <p:nvPicPr>
          <p:cNvPr id="8"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9" name="TextBox 8"/>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Matthew 20:20-28</a:t>
            </a:r>
          </a:p>
          <a:p>
            <a:pPr marL="896112" lvl="1" indent="-320040">
              <a:buClr>
                <a:schemeClr val="accent1"/>
              </a:buClr>
              <a:buSzPct val="120000"/>
              <a:buFont typeface="Arial" pitchFamily="34" charset="0"/>
              <a:buChar char="•"/>
              <a:defRPr/>
            </a:pPr>
            <a:r>
              <a:rPr lang="en-US" sz="2200" dirty="0">
                <a:latin typeface="Segoe UI Semibold" pitchFamily="34" charset="0"/>
              </a:rPr>
              <a:t>…</a:t>
            </a:r>
            <a:r>
              <a:rPr lang="en-US" sz="2200" dirty="0">
                <a:latin typeface="Berlin Sans FB" pitchFamily="34" charset="0"/>
              </a:rPr>
              <a:t> </a:t>
            </a:r>
            <a:r>
              <a:rPr lang="en-US" sz="2200" baseline="30000" dirty="0">
                <a:solidFill>
                  <a:srgbClr val="C00000"/>
                </a:solidFill>
                <a:latin typeface="Berlin Sans FB" pitchFamily="34" charset="0"/>
              </a:rPr>
              <a:t>24</a:t>
            </a:r>
            <a:r>
              <a:rPr lang="en-US" sz="2200" dirty="0">
                <a:latin typeface="Berlin Sans FB" pitchFamily="34" charset="0"/>
              </a:rPr>
              <a:t>And when the ten heard it, they were moved with indignation against the two brethren.  </a:t>
            </a:r>
            <a:r>
              <a:rPr lang="en-US" sz="2200" baseline="30000" dirty="0">
                <a:solidFill>
                  <a:srgbClr val="C00000"/>
                </a:solidFill>
                <a:latin typeface="Berlin Sans FB" pitchFamily="34" charset="0"/>
              </a:rPr>
              <a:t>25</a:t>
            </a:r>
            <a:r>
              <a:rPr lang="en-US" sz="2200" dirty="0">
                <a:latin typeface="Berlin Sans FB" pitchFamily="34" charset="0"/>
              </a:rPr>
              <a:t>But Jesus called them unto him, and said, Ye know that the princes of the Gentiles exercise dominion over them, and they that are great exercise authority upon them.  </a:t>
            </a:r>
            <a:r>
              <a:rPr lang="en-US" sz="2200" baseline="30000" dirty="0">
                <a:solidFill>
                  <a:srgbClr val="C00000"/>
                </a:solidFill>
                <a:latin typeface="Berlin Sans FB" pitchFamily="34" charset="0"/>
              </a:rPr>
              <a:t>26</a:t>
            </a:r>
            <a:r>
              <a:rPr lang="en-US" sz="2200" dirty="0">
                <a:latin typeface="Berlin Sans FB" pitchFamily="34" charset="0"/>
              </a:rPr>
              <a:t>But it shall not be so among you, but whosoever will be great among you, let him be your minister; </a:t>
            </a:r>
            <a:r>
              <a:rPr lang="en-US" sz="2200" baseline="30000" dirty="0">
                <a:solidFill>
                  <a:srgbClr val="C00000"/>
                </a:solidFill>
                <a:latin typeface="Berlin Sans FB" pitchFamily="34" charset="0"/>
              </a:rPr>
              <a:t>27</a:t>
            </a:r>
            <a:r>
              <a:rPr lang="en-US" sz="2200" dirty="0">
                <a:latin typeface="Berlin Sans FB" pitchFamily="34" charset="0"/>
              </a:rPr>
              <a:t>And whosoever will be chief among you, let him be your servant:  </a:t>
            </a:r>
            <a:r>
              <a:rPr lang="en-US" sz="2200" baseline="30000" dirty="0">
                <a:solidFill>
                  <a:srgbClr val="C00000"/>
                </a:solidFill>
                <a:latin typeface="Berlin Sans FB" pitchFamily="34" charset="0"/>
              </a:rPr>
              <a:t>28</a:t>
            </a:r>
            <a:r>
              <a:rPr lang="en-US" sz="2200" dirty="0">
                <a:latin typeface="Berlin Sans FB" pitchFamily="34" charset="0"/>
              </a:rPr>
              <a:t>Even as the Son of man came not to be ministered unto, but to minister, and to give his life a ransom for many.  (cf. </a:t>
            </a:r>
            <a:r>
              <a:rPr lang="en-US" sz="2200" dirty="0">
                <a:solidFill>
                  <a:srgbClr val="C00000"/>
                </a:solidFill>
                <a:latin typeface="Berlin Sans FB" pitchFamily="34" charset="0"/>
              </a:rPr>
              <a:t>Matt. 18:1-4</a:t>
            </a:r>
            <a:r>
              <a:rPr lang="en-US" sz="2200" dirty="0">
                <a:latin typeface="Berlin Sans FB" pitchFamily="34" charset="0"/>
              </a:rPr>
              <a:t>; </a:t>
            </a:r>
            <a:r>
              <a:rPr lang="en-US" sz="2200" dirty="0">
                <a:solidFill>
                  <a:srgbClr val="C00000"/>
                </a:solidFill>
                <a:latin typeface="Berlin Sans FB" pitchFamily="34" charset="0"/>
              </a:rPr>
              <a:t>1 Pet. 5:5</a:t>
            </a:r>
            <a:r>
              <a:rPr lang="en-US" sz="2200" dirty="0">
                <a:latin typeface="Berlin Sans FB" pitchFamily="34" charset="0"/>
              </a:rPr>
              <a:t>)</a:t>
            </a:r>
          </a:p>
        </p:txBody>
      </p:sp>
      <p:pic>
        <p:nvPicPr>
          <p:cNvPr id="19458"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1"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Exaltation Through              Humility</a:t>
            </a:r>
          </a:p>
        </p:txBody>
      </p:sp>
      <p:sp>
        <p:nvSpPr>
          <p:cNvPr id="12" name="TextBox 11"/>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
        <p:nvSpPr>
          <p:cNvPr id="14" name="Rounded Rectangular Callout 13"/>
          <p:cNvSpPr/>
          <p:nvPr/>
        </p:nvSpPr>
        <p:spPr>
          <a:xfrm>
            <a:off x="990600" y="1600200"/>
            <a:ext cx="4800600" cy="32766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1</a:t>
            </a:r>
            <a:r>
              <a:rPr lang="en-US" sz="22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Gabriola" pitchFamily="82" charset="0"/>
              </a:rPr>
              <a:t>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At the same time came the disciples unto Jesus, saying, Who is the greatest in the kingdom of heaven?  </a:t>
            </a:r>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2</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And Jesus called a little child unto him, and set him in the midst of them, </a:t>
            </a:r>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3</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And said, Verily I say unto you, Except ye be converted, and become as little children, ye shall not enter into the kingdom of heaven.  </a:t>
            </a:r>
            <a:r>
              <a:rPr lang="en-US" sz="2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Gabriola" pitchFamily="82" charset="0"/>
              </a:rPr>
              <a:t>4</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Whosoever therefore shall humble himself as this little child, the same is greatest in the kingdom of heaven.</a:t>
            </a:r>
          </a:p>
        </p:txBody>
      </p:sp>
      <p:sp>
        <p:nvSpPr>
          <p:cNvPr id="15" name="Rounded Rectangular Callout 14"/>
          <p:cNvSpPr/>
          <p:nvPr/>
        </p:nvSpPr>
        <p:spPr>
          <a:xfrm>
            <a:off x="2667000" y="2895600"/>
            <a:ext cx="3733800" cy="2133600"/>
          </a:xfrm>
          <a:prstGeom prst="wedgeRoundRectCallou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Likewise, ye younger, submit yourselves unto the elder. Yea, all of you be subject one to another, and be clothed with humility: for God resisteth the proud, and giveth grace to the humble.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14"/>
                                        </p:tgtEl>
                                        <p:attrNameLst>
                                          <p:attrName>ppt_w</p:attrName>
                                        </p:attrNameLst>
                                      </p:cBhvr>
                                      <p:tavLst>
                                        <p:tav tm="0">
                                          <p:val>
                                            <p:strVal val="ppt_w"/>
                                          </p:val>
                                        </p:tav>
                                        <p:tav tm="100000">
                                          <p:val>
                                            <p:fltVal val="0"/>
                                          </p:val>
                                        </p:tav>
                                      </p:tavLst>
                                    </p:anim>
                                    <p:anim calcmode="lin" valueType="num">
                                      <p:cBhvr>
                                        <p:cTn id="19" dur="500"/>
                                        <p:tgtEl>
                                          <p:spTgt spid="14"/>
                                        </p:tgtEl>
                                        <p:attrNameLst>
                                          <p:attrName>ppt_h</p:attrName>
                                        </p:attrNameLst>
                                      </p:cBhvr>
                                      <p:tavLst>
                                        <p:tav tm="0">
                                          <p:val>
                                            <p:strVal val="ppt_h"/>
                                          </p:val>
                                        </p:tav>
                                        <p:tav tm="100000">
                                          <p:val>
                                            <p:strVal val="ppt_h"/>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strVal val="#ppt_w+.3"/>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grpId="1" nodeType="clickEffect">
                                  <p:stCondLst>
                                    <p:cond delay="0"/>
                                  </p:stCondLst>
                                  <p:childTnLst>
                                    <p:anim calcmode="lin" valueType="num">
                                      <p:cBhvr>
                                        <p:cTn id="31" dur="500"/>
                                        <p:tgtEl>
                                          <p:spTgt spid="15"/>
                                        </p:tgtEl>
                                        <p:attrNameLst>
                                          <p:attrName>ppt_w</p:attrName>
                                        </p:attrNameLst>
                                      </p:cBhvr>
                                      <p:tavLst>
                                        <p:tav tm="0">
                                          <p:val>
                                            <p:strVal val="ppt_w"/>
                                          </p:val>
                                        </p:tav>
                                        <p:tav tm="100000">
                                          <p:val>
                                            <p:fltVal val="0"/>
                                          </p:val>
                                        </p:tav>
                                      </p:tavLst>
                                    </p:anim>
                                    <p:anim calcmode="lin" valueType="num">
                                      <p:cBhvr>
                                        <p:cTn id="32" dur="500"/>
                                        <p:tgtEl>
                                          <p:spTgt spid="15"/>
                                        </p:tgtEl>
                                        <p:attrNameLst>
                                          <p:attrName>ppt_h</p:attrName>
                                        </p:attrNameLst>
                                      </p:cBhvr>
                                      <p:tavLst>
                                        <p:tav tm="0">
                                          <p:val>
                                            <p:strVal val="ppt_h"/>
                                          </p:val>
                                        </p:tav>
                                        <p:tav tm="100000">
                                          <p:val>
                                            <p:strVal val="ppt_h"/>
                                          </p:val>
                                        </p:tav>
                                      </p:tavLst>
                                    </p:anim>
                                    <p:set>
                                      <p:cBhvr>
                                        <p:cTn id="3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2 Corinthians 12:10</a:t>
            </a:r>
          </a:p>
          <a:p>
            <a:pPr marL="896112" lvl="1" indent="-320040">
              <a:buClr>
                <a:schemeClr val="accent1"/>
              </a:buClr>
              <a:buSzPct val="120000"/>
              <a:buFont typeface="Arial" pitchFamily="34" charset="0"/>
              <a:buChar char="•"/>
              <a:defRPr/>
            </a:pPr>
            <a:r>
              <a:rPr lang="en-US" sz="2200" dirty="0">
                <a:latin typeface="Berlin Sans FB" pitchFamily="34" charset="0"/>
              </a:rPr>
              <a:t>Therefore I take pleasure in infirmities, in reproaches, in necessities, in persecutions, in distresses for Christ's sake: for when I am weak, then am I strong.</a:t>
            </a:r>
          </a:p>
        </p:txBody>
      </p:sp>
      <p:pic>
        <p:nvPicPr>
          <p:cNvPr id="9"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0"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Strength Through          Weakness</a:t>
            </a:r>
          </a:p>
        </p:txBody>
      </p:sp>
      <p:sp>
        <p:nvSpPr>
          <p:cNvPr id="12" name="TextBox 11"/>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nodePh="1">
                                  <p:stCondLst>
                                    <p:cond delay="0"/>
                                  </p:stCondLst>
                                  <p:endCondLst>
                                    <p:cond evt="begin" delay="0">
                                      <p:tn val="20"/>
                                    </p:cond>
                                  </p:end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Acts 20:35</a:t>
            </a:r>
          </a:p>
          <a:p>
            <a:pPr marL="896112" lvl="1" indent="-320040">
              <a:buClr>
                <a:schemeClr val="accent1"/>
              </a:buClr>
              <a:buSzPct val="120000"/>
              <a:buFont typeface="Arial" pitchFamily="34" charset="0"/>
              <a:buChar char="•"/>
              <a:defRPr/>
            </a:pPr>
            <a:r>
              <a:rPr lang="en-US" sz="2200" dirty="0">
                <a:latin typeface="Berlin Sans FB" pitchFamily="34" charset="0"/>
              </a:rPr>
              <a:t>I have shewed you all things, how that so labouring ye ought to support the weak, and to remember the words of the Lord Jesus, how he said, It is more blessed to give than to receive.</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John 3:16</a:t>
            </a:r>
          </a:p>
          <a:p>
            <a:pPr marL="896112" lvl="1" indent="-320040">
              <a:buClr>
                <a:schemeClr val="accent1"/>
              </a:buClr>
              <a:buSzPct val="120000"/>
              <a:buFont typeface="Arial" pitchFamily="34" charset="0"/>
              <a:buChar char="•"/>
              <a:defRPr/>
            </a:pPr>
            <a:r>
              <a:rPr lang="en-US" sz="2200" dirty="0">
                <a:latin typeface="Berlin Sans FB" pitchFamily="34" charset="0"/>
              </a:rPr>
              <a:t>For God so loved the world, that he gave his only begotten Son, that whosoever believeth in him should not perish, but have everlasting life.</a:t>
            </a:r>
          </a:p>
        </p:txBody>
      </p:sp>
      <p:pic>
        <p:nvPicPr>
          <p:cNvPr id="9"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0"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Receiving Through              Giving</a:t>
            </a:r>
          </a:p>
        </p:txBody>
      </p:sp>
      <p:sp>
        <p:nvSpPr>
          <p:cNvPr id="12" name="TextBox 11"/>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3"/>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nodePh="1">
                                  <p:stCondLst>
                                    <p:cond delay="0"/>
                                  </p:stCondLst>
                                  <p:endCondLst>
                                    <p:cond evt="begin" delay="0">
                                      <p:tn val="28"/>
                                    </p:cond>
                                  </p:end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1"/>
          <p:cNvSpPr txBox="1">
            <a:spLocks/>
          </p:cNvSpPr>
          <p:nvPr/>
        </p:nvSpPr>
        <p:spPr>
          <a:xfrm>
            <a:off x="381000" y="1600200"/>
            <a:ext cx="8382000" cy="5105400"/>
          </a:xfrm>
          <a:prstGeom prst="rect">
            <a:avLst/>
          </a:prstGeom>
          <a:solidFill>
            <a:schemeClr val="bg1"/>
          </a:solidFill>
          <a:ln w="28575" cap="flat" cmpd="thickThin"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54864" tIns="91440" rtlCol="0">
            <a:normAutofit/>
          </a:bodyPr>
          <a:lstStyle/>
          <a:p>
            <a:pPr marL="896112" marR="0" lvl="1" indent="-320040" algn="l" defTabSz="914400" rtl="0" eaLnBrk="1" fontAlgn="auto" latinLnBrk="0" hangingPunct="1">
              <a:lnSpc>
                <a:spcPct val="100000"/>
              </a:lnSpc>
              <a:spcBef>
                <a:spcPct val="20000"/>
              </a:spcBef>
              <a:spcAft>
                <a:spcPts val="0"/>
              </a:spcAft>
              <a:buClr>
                <a:schemeClr val="accent1"/>
              </a:buClr>
              <a:buSzPct val="120000"/>
              <a:buFont typeface="Wingdings"/>
              <a:buNone/>
              <a:tabLst/>
              <a:defRPr/>
            </a:pPr>
            <a:endParaRPr kumimoji="0" lang="en-US" sz="2000" b="0" i="0" u="none" strike="noStrike" kern="1200" cap="none" spc="0" normalizeH="0" baseline="0" noProof="0" dirty="0">
              <a:ln>
                <a:noFill/>
              </a:ln>
              <a:solidFill>
                <a:schemeClr val="dk1"/>
              </a:solidFill>
              <a:effectLst/>
              <a:uLnTx/>
              <a:uFillTx/>
              <a:latin typeface="Segoe UI Semibold" pitchFamily="34" charset="0"/>
              <a:ea typeface="+mn-ea"/>
              <a:cs typeface="+mn-cs"/>
            </a:endParaRP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lvl="0">
              <a:buClr>
                <a:srgbClr val="002060"/>
              </a:buClr>
              <a:defRPr/>
            </a:pPr>
            <a:r>
              <a:rPr lang="en-US" sz="2800" u="sng" dirty="0">
                <a:latin typeface="Berlin Sans FB" pitchFamily="34" charset="0"/>
              </a:rPr>
              <a:t>1 Corinthians 16:1-2</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a:t>
            </a:r>
            <a:r>
              <a:rPr lang="en-US" sz="2200" dirty="0">
                <a:latin typeface="Berlin Sans FB" pitchFamily="34" charset="0"/>
              </a:rPr>
              <a:t>Now concerning the collection for the saints, as I have given order to the churches of Galatia, even so do ye.  </a:t>
            </a:r>
            <a:r>
              <a:rPr lang="en-US" sz="2200" baseline="30000" dirty="0">
                <a:solidFill>
                  <a:srgbClr val="C00000"/>
                </a:solidFill>
                <a:latin typeface="Berlin Sans FB" pitchFamily="34" charset="0"/>
              </a:rPr>
              <a:t>2</a:t>
            </a:r>
            <a:r>
              <a:rPr lang="en-US" sz="2200" dirty="0">
                <a:latin typeface="Berlin Sans FB" pitchFamily="34" charset="0"/>
              </a:rPr>
              <a:t>Upon the first day of the week let every one of you lay by him in store, as God hath prospered him, that there be no gatherings when I come.</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Proverbs 11:25</a:t>
            </a:r>
          </a:p>
          <a:p>
            <a:pPr marL="896112" lvl="1" indent="-320040">
              <a:buClr>
                <a:schemeClr val="accent1"/>
              </a:buClr>
              <a:buSzPct val="120000"/>
              <a:buFont typeface="Arial" pitchFamily="34" charset="0"/>
              <a:buChar char="•"/>
              <a:defRPr/>
            </a:pPr>
            <a:r>
              <a:rPr lang="en-US" sz="2200" dirty="0">
                <a:latin typeface="Berlin Sans FB" pitchFamily="34" charset="0"/>
              </a:rPr>
              <a:t>The generous soul will be made rich and he who waters will also be watered himself. </a:t>
            </a:r>
          </a:p>
        </p:txBody>
      </p:sp>
      <p:pic>
        <p:nvPicPr>
          <p:cNvPr id="9" name="Picture 2" descr="Image result for bible pictures"/>
          <p:cNvPicPr>
            <a:picLocks noChangeAspect="1" noChangeArrowheads="1"/>
          </p:cNvPicPr>
          <p:nvPr/>
        </p:nvPicPr>
        <p:blipFill>
          <a:blip r:embed="rId3" cstate="print">
            <a:lum contrast="40000"/>
          </a:blip>
          <a:srcRect/>
          <a:stretch>
            <a:fillRect/>
          </a:stretch>
        </p:blipFill>
        <p:spPr bwMode="auto">
          <a:xfrm>
            <a:off x="6859172" y="-1"/>
            <a:ext cx="2284828" cy="1435608"/>
          </a:xfrm>
          <a:prstGeom prst="rect">
            <a:avLst/>
          </a:prstGeom>
          <a:noFill/>
          <a:ln>
            <a:noFill/>
          </a:ln>
        </p:spPr>
      </p:pic>
      <p:sp>
        <p:nvSpPr>
          <p:cNvPr id="12"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14400" indent="-914400"/>
            <a:r>
              <a:rPr lang="en-US" sz="4000" b="1" dirty="0">
                <a:solidFill>
                  <a:srgbClr val="FFC000"/>
                </a:solidFill>
                <a:effectLst>
                  <a:outerShdw blurRad="38100" dist="38100" dir="2700000" algn="tl">
                    <a:srgbClr val="000000">
                      <a:alpha val="43137"/>
                    </a:srgbClr>
                  </a:outerShdw>
                </a:effectLst>
              </a:rPr>
              <a:t>  </a:t>
            </a:r>
            <a:r>
              <a:rPr lang="en-US" sz="4400" b="0" dirty="0">
                <a:solidFill>
                  <a:schemeClr val="accent1"/>
                </a:solidFill>
                <a:effectLst/>
                <a:sym typeface="Wingdings 2"/>
              </a:rPr>
              <a:t></a:t>
            </a:r>
            <a:r>
              <a:rPr lang="en-US" sz="4000" b="1" dirty="0">
                <a:solidFill>
                  <a:schemeClr val="tx1"/>
                </a:solidFill>
                <a:effectLst>
                  <a:outerShdw blurRad="38100" dist="38100" dir="2700000" algn="tl">
                    <a:srgbClr val="000000">
                      <a:alpha val="43137"/>
                    </a:srgbClr>
                  </a:outerShdw>
                </a:effectLst>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Receiving Through              Giving</a:t>
            </a:r>
          </a:p>
        </p:txBody>
      </p:sp>
      <p:sp>
        <p:nvSpPr>
          <p:cNvPr id="14" name="TextBox 13"/>
          <p:cNvSpPr txBox="1"/>
          <p:nvPr/>
        </p:nvSpPr>
        <p:spPr>
          <a:xfrm>
            <a:off x="3048000" y="6305490"/>
            <a:ext cx="3048000" cy="400110"/>
          </a:xfrm>
          <a:prstGeom prst="rect">
            <a:avLst/>
          </a:prstGeom>
          <a:solidFill>
            <a:schemeClr val="tx1">
              <a:lumMod val="95000"/>
              <a:lumOff val="5000"/>
            </a:schemeClr>
          </a:solidFill>
          <a:ln>
            <a:noFill/>
          </a:ln>
        </p:spPr>
        <p:txBody>
          <a:bodyPr wrap="square" rtlCol="0">
            <a:spAutoFit/>
          </a:bodyPr>
          <a:lstStyle/>
          <a:p>
            <a:pPr algn="ctr"/>
            <a:r>
              <a:rPr lang="en-US" sz="2000" dirty="0">
                <a:ln w="18415" cmpd="sng">
                  <a:solidFill>
                    <a:schemeClr val="bg1"/>
                  </a:solidFill>
                  <a:prstDash val="solid"/>
                </a:ln>
                <a:solidFill>
                  <a:schemeClr val="bg1"/>
                </a:solidFill>
                <a:latin typeface="Footlight MT Light" pitchFamily="18" charset="0"/>
                <a:cs typeface="Estrangelo Edessa" pitchFamily="66" charset="0"/>
              </a:rPr>
              <a:t>Great Bible Paradoxes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nodePh="1">
                                  <p:stCondLst>
                                    <p:cond delay="0"/>
                                  </p:stCondLst>
                                  <p:endCondLst>
                                    <p:cond evt="begin" delay="0">
                                      <p:tn val="13"/>
                                    </p:cond>
                                  </p:end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49997</TotalTime>
  <Words>1562</Words>
  <Application>Microsoft Office PowerPoint</Application>
  <PresentationFormat>On-screen Show (4:3)</PresentationFormat>
  <Paragraphs>94</Paragraphs>
  <Slides>15</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Footlight MT Light</vt:lpstr>
      <vt:lpstr>Cambria Math</vt:lpstr>
      <vt:lpstr>Segoe UI Semibold</vt:lpstr>
      <vt:lpstr>Gabriola</vt:lpstr>
      <vt:lpstr>Lucida Fax</vt:lpstr>
      <vt:lpstr>Wingdings</vt:lpstr>
      <vt:lpstr>Estrangelo Edessa</vt:lpstr>
      <vt:lpstr>Berlin Sans FB</vt:lpstr>
      <vt:lpstr>Wingdings 2</vt:lpstr>
      <vt:lpstr>Arial</vt:lpstr>
      <vt:lpstr>Wingdings 3</vt:lpstr>
      <vt:lpstr>Narkisim</vt:lpstr>
      <vt:lpstr>Garamond</vt:lpstr>
      <vt:lpstr>Corbel</vt:lpstr>
      <vt:lpstr>Calibri</vt:lpstr>
      <vt:lpstr>Module</vt:lpstr>
      <vt:lpstr>PowerPoint Presentation</vt:lpstr>
      <vt:lpstr>PowerPoint Presentation</vt:lpstr>
      <vt:lpstr>    Exaltation Through              Humility</vt:lpstr>
      <vt:lpstr>    Exaltation Through              Humility</vt:lpstr>
      <vt:lpstr>    Exaltation Through              Humility</vt:lpstr>
      <vt:lpstr>    Exaltation Through              Humility</vt:lpstr>
      <vt:lpstr>    Strength Through          Weakness</vt:lpstr>
      <vt:lpstr>    Receiving Through              Giving</vt:lpstr>
      <vt:lpstr>    Receiving Through              Giving</vt:lpstr>
      <vt:lpstr>    Freedom Through              Servitude</vt:lpstr>
      <vt:lpstr>    Gaining Through                Losing</vt:lpstr>
      <vt:lpstr>    Living Through                    Dying</vt:lpstr>
      <vt:lpstr>    Finding Through                  Losing</vt:lpstr>
      <vt:lpstr>    Finding Through                  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Thomas</dc:creator>
  <cp:lastModifiedBy>Dawne Thomas</cp:lastModifiedBy>
  <cp:revision>188</cp:revision>
  <dcterms:created xsi:type="dcterms:W3CDTF">2014-10-31T16:28:18Z</dcterms:created>
  <dcterms:modified xsi:type="dcterms:W3CDTF">2017-10-15T23:42:38Z</dcterms:modified>
</cp:coreProperties>
</file>