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72" r:id="rId1"/>
  </p:sldMasterIdLst>
  <p:notesMasterIdLst>
    <p:notesMasterId r:id="rId17"/>
  </p:notesMasterIdLst>
  <p:sldIdLst>
    <p:sldId id="293" r:id="rId2"/>
    <p:sldId id="321" r:id="rId3"/>
    <p:sldId id="322" r:id="rId4"/>
    <p:sldId id="256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2" r:id="rId14"/>
    <p:sldId id="333" r:id="rId15"/>
    <p:sldId id="334" r:id="rId16"/>
  </p:sldIdLst>
  <p:sldSz cx="9144000" cy="6858000" type="screen4x3"/>
  <p:notesSz cx="6858000" cy="9144000"/>
  <p:embeddedFontLst>
    <p:embeddedFont>
      <p:font typeface="Wingdings 2" panose="05020102010507070707" pitchFamily="18" charset="2"/>
      <p:regular r:id="rId18"/>
    </p:embeddedFont>
    <p:embeddedFont>
      <p:font typeface="Gill Sans MT" panose="020B0502020104020203" pitchFamily="34" charset="0"/>
      <p:regular r:id="rId19"/>
      <p:bold r:id="rId20"/>
      <p:italic r:id="rId21"/>
      <p:boldItalic r:id="rId22"/>
    </p:embeddedFont>
    <p:embeddedFont>
      <p:font typeface="Nyala" panose="02000504070300020003" pitchFamily="2" charset="0"/>
      <p:regular r:id="rId23"/>
    </p:embeddedFont>
    <p:embeddedFont>
      <p:font typeface="Berlin Sans FB Demi" panose="020E0802020502020306" pitchFamily="34" charset="0"/>
      <p:bold r:id="rId24"/>
    </p:embeddedFont>
    <p:embeddedFont>
      <p:font typeface="Berlin Sans FB" panose="020E0602020502020306" pitchFamily="34" charset="0"/>
      <p:regular r:id="rId25"/>
      <p:bold r:id="rId26"/>
    </p:embeddedFont>
    <p:embeddedFont>
      <p:font typeface="Franklin Gothic Book" panose="020B0503020102020204" pitchFamily="34" charset="0"/>
      <p:regular r:id="rId27"/>
      <p: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Andalus" panose="02020603050405020304" pitchFamily="18" charset="-78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FF00"/>
    <a:srgbClr val="FF3300"/>
    <a:srgbClr val="00FFFF"/>
    <a:srgbClr val="485814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0" d="100"/>
          <a:sy n="80" d="100"/>
        </p:scale>
        <p:origin x="821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8D5B3-F2A5-46CF-A19F-9198DB9DB91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5F390-6D71-4AA2-91FA-B744DC1E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67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BEA5-0CE9-4108-8954-42AA9CDFED81}" type="datetime1">
              <a:rPr lang="en-US" smtClean="0"/>
              <a:t>11/26/2017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1251-F15C-4C58-8464-0061F3391717}" type="datetime1">
              <a:rPr lang="en-US" smtClean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C2C3-408B-42BF-AEEE-EB92DF6489AC}" type="datetime1">
              <a:rPr lang="en-US" smtClean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29ABC-8B65-401D-894A-F4D830085870}" type="datetime1">
              <a:rPr lang="en-US" smtClean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ECC1-8323-4318-8122-D6A38B9A77D3}" type="datetime1">
              <a:rPr lang="en-US" smtClean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2704-021C-4ECD-9551-6A924A36CFF0}" type="datetime1">
              <a:rPr lang="en-US" smtClean="0"/>
              <a:t>11/26/2017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51F9-6B2D-408A-80F8-C1B925EC9E4E}" type="datetime1">
              <a:rPr lang="en-US" smtClean="0"/>
              <a:t>11/26/2017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D2B8-07E3-4F9C-93DA-816B8686DEF5}" type="datetime1">
              <a:rPr lang="en-US" smtClean="0"/>
              <a:t>11/26/2017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387C5-BD26-473E-88DC-6D45F2237C9E}" type="datetime1">
              <a:rPr lang="en-US" smtClean="0"/>
              <a:t>11/26/2017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FF0A-E6E4-4DC8-806B-A39C84A0F596}" type="datetime1">
              <a:rPr lang="en-US" smtClean="0"/>
              <a:t>11/26/2017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56D3756-13A6-48AE-A57C-A47EF1ED4B00}" type="datetime1">
              <a:rPr lang="en-US" smtClean="0"/>
              <a:t>11/26/2017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0F15D79-B36D-415C-9BF6-BDF53339970B}" type="datetime1">
              <a:rPr lang="en-US" smtClean="0"/>
              <a:t>11/26/2017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74000">
              <a:schemeClr val="accent1">
                <a:lumMod val="75000"/>
              </a:schemeClr>
            </a:gs>
            <a:gs pos="83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0400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9425" y="1476375"/>
            <a:ext cx="3122469" cy="3901786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tx1"/>
            </a:solidFill>
          </a:ln>
          <a:effectLst>
            <a:reflection blurRad="12700" stA="50000" endPos="75000" dist="101600" dir="5400000" sy="-100000" algn="bl" rotWithShape="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5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5. Sincere worship:  </a:t>
            </a:r>
            <a:r>
              <a:rPr lang="en-US" sz="5000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Isa. 1:11</a:t>
            </a:r>
            <a:endParaRPr lang="en-US" sz="50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86200" y="6477000"/>
            <a:ext cx="1371600" cy="381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</a:rPr>
              <a:t>Delight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228600" y="1430216"/>
            <a:ext cx="8896350" cy="762000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Some things I should consider when worshiping: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pic>
        <p:nvPicPr>
          <p:cNvPr id="11266" name="Picture 2" descr="Image result for blue bible 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8551" y="-1"/>
            <a:ext cx="1709487" cy="1389888"/>
          </a:xfrm>
          <a:prstGeom prst="rect">
            <a:avLst/>
          </a:prstGeom>
          <a:noFill/>
        </p:spPr>
      </p:pic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EBB7E91-85EE-4E52-A411-EFC56B6D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10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3949A51-3974-4A1E-A862-8275D9B94953}"/>
              </a:ext>
            </a:extLst>
          </p:cNvPr>
          <p:cNvSpPr txBox="1">
            <a:spLocks/>
          </p:cNvSpPr>
          <p:nvPr/>
        </p:nvSpPr>
        <p:spPr>
          <a:xfrm>
            <a:off x="533400" y="2133600"/>
            <a:ext cx="8610600" cy="547174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FFFF00"/>
              </a:buClr>
              <a:buSzPct val="110000"/>
              <a:buFont typeface="Wingdings 2" panose="05020102010507070707" pitchFamily="18" charset="2"/>
              <a:buChar char=""/>
            </a:pP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Life’s most important activity &amp; greatest privilege:  </a:t>
            </a:r>
            <a:r>
              <a:rPr lang="en-US" sz="2600" b="1" dirty="0">
                <a:solidFill>
                  <a:srgbClr val="FFC000"/>
                </a:solidFill>
                <a:latin typeface="Nyala" pitchFamily="2" charset="0"/>
              </a:rPr>
              <a:t>Matt. 22:37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C497380F-60E7-4B1E-8A9B-70124FE3010D}"/>
              </a:ext>
            </a:extLst>
          </p:cNvPr>
          <p:cNvSpPr txBox="1">
            <a:spLocks/>
          </p:cNvSpPr>
          <p:nvPr/>
        </p:nvSpPr>
        <p:spPr>
          <a:xfrm>
            <a:off x="542925" y="3296528"/>
            <a:ext cx="8610600" cy="593189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FFFF00"/>
              </a:buClr>
              <a:buSzPct val="110000"/>
              <a:buFont typeface="Wingdings 2" panose="05020102010507070707" pitchFamily="18" charset="2"/>
              <a:buChar char=""/>
            </a:pP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God’s magnificence:  </a:t>
            </a:r>
            <a:r>
              <a:rPr lang="en-US" sz="2600" b="1" dirty="0">
                <a:solidFill>
                  <a:srgbClr val="FFC000"/>
                </a:solidFill>
                <a:latin typeface="Nyala" pitchFamily="2" charset="0"/>
              </a:rPr>
              <a:t>Psa. 29:2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0F93C735-836F-4B70-97B6-C273273A483F}"/>
              </a:ext>
            </a:extLst>
          </p:cNvPr>
          <p:cNvSpPr txBox="1">
            <a:spLocks/>
          </p:cNvSpPr>
          <p:nvPr/>
        </p:nvSpPr>
        <p:spPr>
          <a:xfrm>
            <a:off x="544830" y="3851908"/>
            <a:ext cx="8610600" cy="593189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FFFF00"/>
              </a:buClr>
              <a:buSzPct val="110000"/>
              <a:buFont typeface="Wingdings 2" panose="05020102010507070707" pitchFamily="18" charset="2"/>
              <a:buChar char=""/>
            </a:pP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Our basic relationship with Him:  </a:t>
            </a:r>
            <a:r>
              <a:rPr lang="en-US" sz="2600" b="1" dirty="0">
                <a:solidFill>
                  <a:srgbClr val="FFC000"/>
                </a:solidFill>
                <a:latin typeface="Nyala" pitchFamily="2" charset="0"/>
              </a:rPr>
              <a:t>Psa. 95:6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0032A258-7481-410C-BFAE-11FB49EB8469}"/>
              </a:ext>
            </a:extLst>
          </p:cNvPr>
          <p:cNvSpPr txBox="1">
            <a:spLocks/>
          </p:cNvSpPr>
          <p:nvPr/>
        </p:nvSpPr>
        <p:spPr>
          <a:xfrm>
            <a:off x="544830" y="4406702"/>
            <a:ext cx="8610600" cy="593189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FFFF00"/>
              </a:buClr>
              <a:buSzPct val="110000"/>
              <a:buFont typeface="Wingdings 2" panose="05020102010507070707" pitchFamily="18" charset="2"/>
              <a:buChar char=""/>
            </a:pP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No casual attitude:  </a:t>
            </a:r>
            <a:r>
              <a:rPr lang="en-US" sz="2600" b="1" dirty="0">
                <a:solidFill>
                  <a:srgbClr val="FFC000"/>
                </a:solidFill>
                <a:latin typeface="Nyala" pitchFamily="2" charset="0"/>
              </a:rPr>
              <a:t>Psa. 96:9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6168F8EC-10F4-437F-A729-FDBF9F65161C}"/>
              </a:ext>
            </a:extLst>
          </p:cNvPr>
          <p:cNvSpPr txBox="1">
            <a:spLocks/>
          </p:cNvSpPr>
          <p:nvPr/>
        </p:nvSpPr>
        <p:spPr>
          <a:xfrm>
            <a:off x="556260" y="4994028"/>
            <a:ext cx="8610600" cy="539263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FFFF00"/>
              </a:buClr>
              <a:buSzPct val="110000"/>
              <a:buFont typeface="Wingdings 2" panose="05020102010507070707" pitchFamily="18" charset="2"/>
              <a:buChar char=""/>
            </a:pP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Recognizing His holiness:  </a:t>
            </a:r>
            <a:r>
              <a:rPr lang="en-US" sz="2600" b="1" dirty="0">
                <a:solidFill>
                  <a:srgbClr val="FFC000"/>
                </a:solidFill>
                <a:latin typeface="Nyala" pitchFamily="2" charset="0"/>
              </a:rPr>
              <a:t>Psa. 99:9; Matt. 18:20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AEA40312-1E3D-411F-9442-A3778638C35B}"/>
              </a:ext>
            </a:extLst>
          </p:cNvPr>
          <p:cNvSpPr txBox="1">
            <a:spLocks/>
          </p:cNvSpPr>
          <p:nvPr/>
        </p:nvSpPr>
        <p:spPr>
          <a:xfrm>
            <a:off x="552450" y="5603628"/>
            <a:ext cx="8610600" cy="539263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FFFF00"/>
              </a:buClr>
              <a:buSzPct val="110000"/>
              <a:buFont typeface="Wingdings 2" panose="05020102010507070707" pitchFamily="18" charset="2"/>
              <a:buChar char=""/>
            </a:pP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He is our life-giver and sustainer:  </a:t>
            </a:r>
            <a:r>
              <a:rPr lang="en-US" sz="2600" b="1" dirty="0">
                <a:solidFill>
                  <a:srgbClr val="FFC000"/>
                </a:solidFill>
                <a:latin typeface="Nyala" pitchFamily="2" charset="0"/>
              </a:rPr>
              <a:t>Acts 17:25, 29</a:t>
            </a:r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257B2DAB-A03A-4B79-9795-6AC4ADD146AB}"/>
              </a:ext>
            </a:extLst>
          </p:cNvPr>
          <p:cNvSpPr txBox="1">
            <a:spLocks/>
          </p:cNvSpPr>
          <p:nvPr/>
        </p:nvSpPr>
        <p:spPr>
          <a:xfrm>
            <a:off x="533400" y="2713891"/>
            <a:ext cx="8610600" cy="547174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FFFF00"/>
              </a:buClr>
              <a:buSzPct val="110000"/>
              <a:buFont typeface="Wingdings 2" panose="05020102010507070707" pitchFamily="18" charset="2"/>
              <a:buChar char=""/>
            </a:pP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I am a participant, not a spectator:  </a:t>
            </a:r>
            <a:r>
              <a:rPr lang="en-US" sz="2600" b="1" dirty="0">
                <a:solidFill>
                  <a:srgbClr val="FFC000"/>
                </a:solidFill>
                <a:latin typeface="Nyala" pitchFamily="2" charset="0"/>
              </a:rPr>
              <a:t>Eph. 5:19</a:t>
            </a:r>
          </a:p>
        </p:txBody>
      </p:sp>
    </p:spTree>
    <p:extLst>
      <p:ext uri="{BB962C8B-B14F-4D97-AF65-F5344CB8AC3E}">
        <p14:creationId xmlns:p14="http://schemas.microsoft.com/office/powerpoint/2010/main" val="425146524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/>
      <p:bldP spid="15" grpId="0"/>
      <p:bldP spid="16" grpId="0"/>
      <p:bldP spid="17" grpId="0"/>
      <p:bldP spid="19" grpId="0"/>
      <p:bldP spid="21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5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5. Sincere worship:  </a:t>
            </a:r>
            <a:r>
              <a:rPr lang="en-US" sz="5000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Isa. 1:11</a:t>
            </a:r>
            <a:endParaRPr lang="en-US" sz="50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86200" y="6477000"/>
            <a:ext cx="1371600" cy="381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</a:rPr>
              <a:t>Delight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228600" y="1430216"/>
            <a:ext cx="8896350" cy="762000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738188" indent="-701675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So much more could be said.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pic>
        <p:nvPicPr>
          <p:cNvPr id="11266" name="Picture 2" descr="Image result for blue bible 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8551" y="-1"/>
            <a:ext cx="1709487" cy="1389888"/>
          </a:xfrm>
          <a:prstGeom prst="rect">
            <a:avLst/>
          </a:prstGeom>
          <a:noFill/>
        </p:spPr>
      </p:pic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EBB7E91-85EE-4E52-A411-EFC56B6D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11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3949A51-3974-4A1E-A862-8275D9B94953}"/>
              </a:ext>
            </a:extLst>
          </p:cNvPr>
          <p:cNvSpPr txBox="1">
            <a:spLocks/>
          </p:cNvSpPr>
          <p:nvPr/>
        </p:nvSpPr>
        <p:spPr>
          <a:xfrm>
            <a:off x="533400" y="2514600"/>
            <a:ext cx="8610600" cy="1764619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FFFF00"/>
              </a:buClr>
              <a:buSzPct val="110000"/>
              <a:buFont typeface="Wingdings 2" panose="05020102010507070707" pitchFamily="18" charset="2"/>
              <a:buChar char=""/>
            </a:pPr>
            <a:r>
              <a:rPr lang="en-US" sz="3200" b="1" dirty="0">
                <a:solidFill>
                  <a:schemeClr val="bg1"/>
                </a:solidFill>
                <a:latin typeface="Nyala" pitchFamily="2" charset="0"/>
              </a:rPr>
              <a:t>If worship here and now doesn’t “trip my trigger”; why would I ever think I would be happy in heaven?  </a:t>
            </a:r>
            <a:r>
              <a:rPr lang="en-US" sz="3200" b="1" dirty="0">
                <a:solidFill>
                  <a:srgbClr val="FFC000"/>
                </a:solidFill>
                <a:latin typeface="Nyala" pitchFamily="2" charset="0"/>
              </a:rPr>
              <a:t>Rev. 5:1-14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0032A258-7481-410C-BFAE-11FB49EB8469}"/>
              </a:ext>
            </a:extLst>
          </p:cNvPr>
          <p:cNvSpPr txBox="1">
            <a:spLocks/>
          </p:cNvSpPr>
          <p:nvPr/>
        </p:nvSpPr>
        <p:spPr>
          <a:xfrm>
            <a:off x="544830" y="4636180"/>
            <a:ext cx="8610600" cy="176462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FFFF00"/>
              </a:buClr>
              <a:buSzPct val="110000"/>
              <a:buFont typeface="Wingdings 2" panose="05020102010507070707" pitchFamily="18" charset="2"/>
              <a:buChar char=""/>
            </a:pPr>
            <a:r>
              <a:rPr lang="en-US" sz="3200" b="1" dirty="0">
                <a:solidFill>
                  <a:schemeClr val="bg1"/>
                </a:solidFill>
                <a:latin typeface="Nyala" pitchFamily="2" charset="0"/>
              </a:rPr>
              <a:t>If I don’t worship Him now with joy; the time will come when I will be forced to worship Him in sorrow and shame:  </a:t>
            </a:r>
            <a:r>
              <a:rPr lang="en-US" sz="3200" b="1" dirty="0">
                <a:solidFill>
                  <a:srgbClr val="FFC000"/>
                </a:solidFill>
                <a:latin typeface="Nyala" pitchFamily="2" charset="0"/>
              </a:rPr>
              <a:t>Phil. 2:9-11</a:t>
            </a:r>
          </a:p>
        </p:txBody>
      </p:sp>
    </p:spTree>
    <p:extLst>
      <p:ext uri="{BB962C8B-B14F-4D97-AF65-F5344CB8AC3E}">
        <p14:creationId xmlns:p14="http://schemas.microsoft.com/office/powerpoint/2010/main" val="147999744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6. Hope:  </a:t>
            </a:r>
            <a:r>
              <a:rPr lang="en-US" sz="5400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Psa. 147:10-11</a:t>
            </a:r>
            <a:endParaRPr lang="en-US" sz="60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86200" y="6477000"/>
            <a:ext cx="1371600" cy="381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</a:rPr>
              <a:t>Delight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76200" y="1524000"/>
            <a:ext cx="9048750" cy="762000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Hope is the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“anchor of the soul”</a:t>
            </a:r>
            <a:r>
              <a: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: 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Heb. 6:19-20</a:t>
            </a:r>
          </a:p>
        </p:txBody>
      </p:sp>
      <p:pic>
        <p:nvPicPr>
          <p:cNvPr id="11266" name="Picture 2" descr="Image result for blue bible 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8551" y="-1"/>
            <a:ext cx="1709487" cy="1389888"/>
          </a:xfrm>
          <a:prstGeom prst="rect">
            <a:avLst/>
          </a:prstGeom>
          <a:noFill/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C4CD2BFD-55C5-4C83-89BE-4DA16263E615}"/>
              </a:ext>
            </a:extLst>
          </p:cNvPr>
          <p:cNvSpPr txBox="1">
            <a:spLocks/>
          </p:cNvSpPr>
          <p:nvPr/>
        </p:nvSpPr>
        <p:spPr>
          <a:xfrm>
            <a:off x="381000" y="2286000"/>
            <a:ext cx="8686800" cy="6096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FFFF00"/>
              </a:buClr>
              <a:buSzPct val="110000"/>
              <a:buFont typeface="Wingdings 2" panose="05020102010507070707" pitchFamily="18" charset="2"/>
              <a:buChar char=""/>
            </a:pPr>
            <a:r>
              <a:rPr lang="en-US" b="1" dirty="0">
                <a:solidFill>
                  <a:schemeClr val="bg1"/>
                </a:solidFill>
                <a:latin typeface="Nyala" pitchFamily="2" charset="0"/>
              </a:rPr>
              <a:t>Gives us courage to press on despite pain and sorrow:  </a:t>
            </a:r>
            <a:r>
              <a:rPr lang="en-US" b="1" dirty="0">
                <a:solidFill>
                  <a:srgbClr val="FFC000"/>
                </a:solidFill>
                <a:latin typeface="Nyala" pitchFamily="2" charset="0"/>
              </a:rPr>
              <a:t>Psa. 31:24; 2 Cor. 4:16-18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D985FF0E-88B8-4EB2-B030-343349373DBE}"/>
              </a:ext>
            </a:extLst>
          </p:cNvPr>
          <p:cNvSpPr txBox="1">
            <a:spLocks/>
          </p:cNvSpPr>
          <p:nvPr/>
        </p:nvSpPr>
        <p:spPr>
          <a:xfrm>
            <a:off x="76200" y="4954757"/>
            <a:ext cx="8686800" cy="1141243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“For we through the Spirit eagerly wait for the hope of righteousness by faith”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: 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Gal. 5:5</a:t>
            </a:r>
            <a:endParaRPr lang="en-US" sz="3600" b="1" dirty="0">
              <a:solidFill>
                <a:schemeClr val="bg1"/>
              </a:solidFill>
              <a:latin typeface="Nyala" pitchFamily="2" charset="0"/>
            </a:endParaRP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EBB7E91-85EE-4E52-A411-EFC56B6D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12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5BC52ACF-BFD3-4ADD-A8DB-6990515F8C7C}"/>
              </a:ext>
            </a:extLst>
          </p:cNvPr>
          <p:cNvSpPr txBox="1">
            <a:spLocks/>
          </p:cNvSpPr>
          <p:nvPr/>
        </p:nvSpPr>
        <p:spPr>
          <a:xfrm>
            <a:off x="381000" y="3364521"/>
            <a:ext cx="8686800" cy="597879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FFFF00"/>
              </a:buClr>
              <a:buSzPct val="110000"/>
              <a:buFont typeface="Wingdings 2" panose="05020102010507070707" pitchFamily="18" charset="2"/>
              <a:buChar char=""/>
            </a:pPr>
            <a:r>
              <a:rPr lang="en-US" b="1" dirty="0">
                <a:solidFill>
                  <a:schemeClr val="bg1"/>
                </a:solidFill>
                <a:latin typeface="Nyala" pitchFamily="2" charset="0"/>
              </a:rPr>
              <a:t>Gives us reason to rejoice:  </a:t>
            </a:r>
            <a:r>
              <a:rPr lang="en-US" b="1" dirty="0">
                <a:solidFill>
                  <a:srgbClr val="FFC000"/>
                </a:solidFill>
                <a:latin typeface="Nyala" pitchFamily="2" charset="0"/>
              </a:rPr>
              <a:t>Rom. 5:1-2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2F00CBB7-8784-4767-832D-635E4F147D8C}"/>
              </a:ext>
            </a:extLst>
          </p:cNvPr>
          <p:cNvSpPr txBox="1">
            <a:spLocks/>
          </p:cNvSpPr>
          <p:nvPr/>
        </p:nvSpPr>
        <p:spPr>
          <a:xfrm>
            <a:off x="381000" y="4126521"/>
            <a:ext cx="8686800" cy="597879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FFFF00"/>
              </a:buClr>
              <a:buSzPct val="110000"/>
              <a:buFont typeface="Wingdings 2" panose="05020102010507070707" pitchFamily="18" charset="2"/>
              <a:buChar char=""/>
            </a:pPr>
            <a:r>
              <a:rPr lang="en-US" b="1" dirty="0">
                <a:solidFill>
                  <a:schemeClr val="bg1"/>
                </a:solidFill>
                <a:latin typeface="Nyala" pitchFamily="2" charset="0"/>
              </a:rPr>
              <a:t>Gives us no disappointment:  </a:t>
            </a:r>
            <a:r>
              <a:rPr lang="en-US" b="1" dirty="0">
                <a:solidFill>
                  <a:srgbClr val="FFC000"/>
                </a:solidFill>
                <a:latin typeface="Nyala" pitchFamily="2" charset="0"/>
              </a:rPr>
              <a:t>Rom. 5:3-5</a:t>
            </a:r>
          </a:p>
        </p:txBody>
      </p:sp>
    </p:spTree>
    <p:extLst>
      <p:ext uri="{BB962C8B-B14F-4D97-AF65-F5344CB8AC3E}">
        <p14:creationId xmlns:p14="http://schemas.microsoft.com/office/powerpoint/2010/main" val="189220126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8" grpId="0" build="p"/>
      <p:bldP spid="10" grpId="0"/>
      <p:bldP spid="12" grpId="0" build="p"/>
      <p:bldP spid="15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6. Hope:  </a:t>
            </a:r>
            <a:r>
              <a:rPr lang="en-US" sz="5400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Psa. 147:10-11</a:t>
            </a:r>
            <a:endParaRPr lang="en-US" sz="54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86200" y="6477000"/>
            <a:ext cx="1371600" cy="381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</a:rPr>
              <a:t>Delight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228600" y="1430216"/>
            <a:ext cx="8896350" cy="762000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What is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“the hope of the righteousness by faith”</a:t>
            </a:r>
            <a:r>
              <a:rPr lang="en-US" sz="1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?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pic>
        <p:nvPicPr>
          <p:cNvPr id="11266" name="Picture 2" descr="Image result for blue bible 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8551" y="-1"/>
            <a:ext cx="1709487" cy="1389888"/>
          </a:xfrm>
          <a:prstGeom prst="rect">
            <a:avLst/>
          </a:prstGeom>
          <a:noFill/>
        </p:spPr>
      </p:pic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EBB7E91-85EE-4E52-A411-EFC56B6D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13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3949A51-3974-4A1E-A862-8275D9B94953}"/>
              </a:ext>
            </a:extLst>
          </p:cNvPr>
          <p:cNvSpPr txBox="1">
            <a:spLocks/>
          </p:cNvSpPr>
          <p:nvPr/>
        </p:nvSpPr>
        <p:spPr>
          <a:xfrm>
            <a:off x="533400" y="2033954"/>
            <a:ext cx="8610600" cy="547174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FFFF00"/>
              </a:buClr>
              <a:buSzPct val="110000"/>
              <a:buFont typeface="Wingdings 2" panose="05020102010507070707" pitchFamily="18" charset="2"/>
              <a:buChar char=""/>
            </a:pP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The </a:t>
            </a:r>
            <a:r>
              <a:rPr lang="en-US" sz="2600" b="1" i="1" dirty="0">
                <a:solidFill>
                  <a:schemeClr val="bg1"/>
                </a:solidFill>
                <a:latin typeface="Nyala" pitchFamily="2" charset="0"/>
              </a:rPr>
              <a:t>“</a:t>
            </a:r>
            <a:r>
              <a:rPr lang="en-US" sz="2600" b="1" i="1" u="sng" dirty="0">
                <a:solidFill>
                  <a:schemeClr val="bg1"/>
                </a:solidFill>
                <a:latin typeface="Nyala" pitchFamily="2" charset="0"/>
              </a:rPr>
              <a:t>hope</a:t>
            </a:r>
            <a:r>
              <a:rPr lang="en-US" sz="2600" b="1" i="1" dirty="0">
                <a:solidFill>
                  <a:schemeClr val="bg1"/>
                </a:solidFill>
                <a:latin typeface="Nyala" pitchFamily="2" charset="0"/>
              </a:rPr>
              <a:t> of His calling”</a:t>
            </a:r>
            <a:r>
              <a:rPr lang="en-US" sz="1200" b="1" i="1" dirty="0">
                <a:solidFill>
                  <a:schemeClr val="bg1"/>
                </a:solidFill>
                <a:latin typeface="Nyala" pitchFamily="2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:  </a:t>
            </a:r>
            <a:r>
              <a:rPr lang="en-US" sz="2600" b="1" dirty="0">
                <a:solidFill>
                  <a:srgbClr val="FFC000"/>
                </a:solidFill>
                <a:latin typeface="Nyala" pitchFamily="2" charset="0"/>
              </a:rPr>
              <a:t>Eph. 1:18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C497380F-60E7-4B1E-8A9B-70124FE3010D}"/>
              </a:ext>
            </a:extLst>
          </p:cNvPr>
          <p:cNvSpPr txBox="1">
            <a:spLocks/>
          </p:cNvSpPr>
          <p:nvPr/>
        </p:nvSpPr>
        <p:spPr>
          <a:xfrm>
            <a:off x="542925" y="3071446"/>
            <a:ext cx="8610600" cy="593189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FFFF00"/>
              </a:buClr>
              <a:buSzPct val="110000"/>
              <a:buFont typeface="Wingdings 2" panose="05020102010507070707" pitchFamily="18" charset="2"/>
              <a:buChar char=""/>
            </a:pP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The </a:t>
            </a:r>
            <a:r>
              <a:rPr lang="en-US" sz="2600" b="1" i="1" dirty="0">
                <a:solidFill>
                  <a:schemeClr val="bg1"/>
                </a:solidFill>
                <a:latin typeface="Nyala" pitchFamily="2" charset="0"/>
              </a:rPr>
              <a:t>“</a:t>
            </a:r>
            <a:r>
              <a:rPr lang="en-US" sz="2600" b="1" i="1" u="sng" dirty="0">
                <a:solidFill>
                  <a:schemeClr val="bg1"/>
                </a:solidFill>
                <a:latin typeface="Nyala" pitchFamily="2" charset="0"/>
              </a:rPr>
              <a:t>hope</a:t>
            </a:r>
            <a:r>
              <a:rPr lang="en-US" sz="2600" b="1" i="1" dirty="0">
                <a:solidFill>
                  <a:schemeClr val="bg1"/>
                </a:solidFill>
                <a:latin typeface="Nyala" pitchFamily="2" charset="0"/>
              </a:rPr>
              <a:t>…laid up for you in heaven”</a:t>
            </a:r>
            <a:r>
              <a:rPr lang="en-US" sz="1200" b="1" i="1" dirty="0">
                <a:solidFill>
                  <a:schemeClr val="bg1"/>
                </a:solidFill>
                <a:latin typeface="Nyala" pitchFamily="2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:  </a:t>
            </a:r>
            <a:r>
              <a:rPr lang="en-US" sz="2600" b="1" dirty="0">
                <a:solidFill>
                  <a:srgbClr val="FFC000"/>
                </a:solidFill>
                <a:latin typeface="Nyala" pitchFamily="2" charset="0"/>
              </a:rPr>
              <a:t>Col. 1:5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0F93C735-836F-4B70-97B6-C273273A483F}"/>
              </a:ext>
            </a:extLst>
          </p:cNvPr>
          <p:cNvSpPr txBox="1">
            <a:spLocks/>
          </p:cNvSpPr>
          <p:nvPr/>
        </p:nvSpPr>
        <p:spPr>
          <a:xfrm>
            <a:off x="544830" y="3587262"/>
            <a:ext cx="8610600" cy="593189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FFFF00"/>
              </a:buClr>
              <a:buSzPct val="110000"/>
              <a:buFont typeface="Wingdings 2" panose="05020102010507070707" pitchFamily="18" charset="2"/>
              <a:buChar char=""/>
            </a:pP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The </a:t>
            </a:r>
            <a:r>
              <a:rPr lang="en-US" sz="2600" b="1" i="1" dirty="0">
                <a:solidFill>
                  <a:schemeClr val="bg1"/>
                </a:solidFill>
                <a:latin typeface="Nyala" pitchFamily="2" charset="0"/>
              </a:rPr>
              <a:t>“</a:t>
            </a:r>
            <a:r>
              <a:rPr lang="en-US" sz="2600" b="1" i="1" u="sng" dirty="0">
                <a:solidFill>
                  <a:schemeClr val="bg1"/>
                </a:solidFill>
                <a:latin typeface="Nyala" pitchFamily="2" charset="0"/>
              </a:rPr>
              <a:t>hope</a:t>
            </a:r>
            <a:r>
              <a:rPr lang="en-US" sz="2600" b="1" i="1" dirty="0">
                <a:solidFill>
                  <a:schemeClr val="bg1"/>
                </a:solidFill>
                <a:latin typeface="Nyala" pitchFamily="2" charset="0"/>
              </a:rPr>
              <a:t> of the gospel”</a:t>
            </a:r>
            <a:r>
              <a:rPr lang="en-US" sz="1200" b="1" i="1" dirty="0">
                <a:solidFill>
                  <a:schemeClr val="bg1"/>
                </a:solidFill>
                <a:latin typeface="Nyala" pitchFamily="2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:  </a:t>
            </a:r>
            <a:r>
              <a:rPr lang="en-US" sz="2600" b="1" dirty="0">
                <a:solidFill>
                  <a:srgbClr val="FFC000"/>
                </a:solidFill>
                <a:latin typeface="Nyala" pitchFamily="2" charset="0"/>
              </a:rPr>
              <a:t>Col. 1:23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0032A258-7481-410C-BFAE-11FB49EB8469}"/>
              </a:ext>
            </a:extLst>
          </p:cNvPr>
          <p:cNvSpPr txBox="1">
            <a:spLocks/>
          </p:cNvSpPr>
          <p:nvPr/>
        </p:nvSpPr>
        <p:spPr>
          <a:xfrm>
            <a:off x="544830" y="4073769"/>
            <a:ext cx="8610600" cy="593189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FFFF00"/>
              </a:buClr>
              <a:buSzPct val="110000"/>
              <a:buFont typeface="Wingdings 2" panose="05020102010507070707" pitchFamily="18" charset="2"/>
              <a:buChar char=""/>
            </a:pP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The </a:t>
            </a:r>
            <a:r>
              <a:rPr lang="en-US" sz="2600" b="1" i="1" dirty="0">
                <a:solidFill>
                  <a:schemeClr val="bg1"/>
                </a:solidFill>
                <a:latin typeface="Nyala" pitchFamily="2" charset="0"/>
              </a:rPr>
              <a:t>“</a:t>
            </a:r>
            <a:r>
              <a:rPr lang="en-US" sz="2600" b="1" i="1" u="sng" dirty="0">
                <a:solidFill>
                  <a:schemeClr val="bg1"/>
                </a:solidFill>
                <a:latin typeface="Nyala" pitchFamily="2" charset="0"/>
              </a:rPr>
              <a:t>hope</a:t>
            </a:r>
            <a:r>
              <a:rPr lang="en-US" sz="2600" b="1" i="1" dirty="0">
                <a:solidFill>
                  <a:schemeClr val="bg1"/>
                </a:solidFill>
                <a:latin typeface="Nyala" pitchFamily="2" charset="0"/>
              </a:rPr>
              <a:t> of glory”</a:t>
            </a:r>
            <a:r>
              <a:rPr lang="en-US" sz="1200" b="1" dirty="0">
                <a:solidFill>
                  <a:schemeClr val="bg1"/>
                </a:solidFill>
                <a:latin typeface="Nyala" pitchFamily="2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:  </a:t>
            </a:r>
            <a:r>
              <a:rPr lang="en-US" sz="2600" b="1" dirty="0">
                <a:solidFill>
                  <a:srgbClr val="FFC000"/>
                </a:solidFill>
                <a:latin typeface="Nyala" pitchFamily="2" charset="0"/>
              </a:rPr>
              <a:t>Col. 1:27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6168F8EC-10F4-437F-A729-FDBF9F65161C}"/>
              </a:ext>
            </a:extLst>
          </p:cNvPr>
          <p:cNvSpPr txBox="1">
            <a:spLocks/>
          </p:cNvSpPr>
          <p:nvPr/>
        </p:nvSpPr>
        <p:spPr>
          <a:xfrm>
            <a:off x="556260" y="4577862"/>
            <a:ext cx="8610600" cy="539263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FFFF00"/>
              </a:buClr>
              <a:buSzPct val="110000"/>
              <a:buFont typeface="Wingdings 2" panose="05020102010507070707" pitchFamily="18" charset="2"/>
              <a:buChar char=""/>
            </a:pP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The </a:t>
            </a:r>
            <a:r>
              <a:rPr lang="en-US" sz="2600" b="1" i="1" dirty="0">
                <a:solidFill>
                  <a:schemeClr val="bg1"/>
                </a:solidFill>
                <a:latin typeface="Nyala" pitchFamily="2" charset="0"/>
              </a:rPr>
              <a:t>“</a:t>
            </a:r>
            <a:r>
              <a:rPr lang="en-US" sz="2600" b="1" i="1" u="sng" dirty="0">
                <a:solidFill>
                  <a:schemeClr val="bg1"/>
                </a:solidFill>
                <a:latin typeface="Nyala" pitchFamily="2" charset="0"/>
              </a:rPr>
              <a:t>hope</a:t>
            </a:r>
            <a:r>
              <a:rPr lang="en-US" sz="2600" b="1" i="1" dirty="0">
                <a:solidFill>
                  <a:schemeClr val="bg1"/>
                </a:solidFill>
                <a:latin typeface="Nyala" pitchFamily="2" charset="0"/>
              </a:rPr>
              <a:t> of eternal life”</a:t>
            </a:r>
            <a:r>
              <a:rPr lang="en-US" sz="1200" b="1" dirty="0">
                <a:solidFill>
                  <a:schemeClr val="bg1"/>
                </a:solidFill>
                <a:latin typeface="Nyala" pitchFamily="2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:  </a:t>
            </a:r>
            <a:r>
              <a:rPr lang="en-US" sz="2600" b="1" dirty="0">
                <a:solidFill>
                  <a:srgbClr val="FFC000"/>
                </a:solidFill>
                <a:latin typeface="Nyala" pitchFamily="2" charset="0"/>
              </a:rPr>
              <a:t>Titus 1:2; 3:7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AEA40312-1E3D-411F-9442-A3778638C35B}"/>
              </a:ext>
            </a:extLst>
          </p:cNvPr>
          <p:cNvSpPr txBox="1">
            <a:spLocks/>
          </p:cNvSpPr>
          <p:nvPr/>
        </p:nvSpPr>
        <p:spPr>
          <a:xfrm>
            <a:off x="552450" y="5087815"/>
            <a:ext cx="8610600" cy="539263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FFFF00"/>
              </a:buClr>
              <a:buSzPct val="110000"/>
              <a:buFont typeface="Wingdings 2" panose="05020102010507070707" pitchFamily="18" charset="2"/>
              <a:buChar char=""/>
            </a:pP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The </a:t>
            </a:r>
            <a:r>
              <a:rPr lang="en-US" sz="2600" b="1" i="1" dirty="0">
                <a:solidFill>
                  <a:schemeClr val="bg1"/>
                </a:solidFill>
                <a:latin typeface="Nyala" pitchFamily="2" charset="0"/>
              </a:rPr>
              <a:t>“living </a:t>
            </a:r>
            <a:r>
              <a:rPr lang="en-US" sz="2600" b="1" i="1" u="sng" dirty="0">
                <a:solidFill>
                  <a:schemeClr val="bg1"/>
                </a:solidFill>
                <a:latin typeface="Nyala" pitchFamily="2" charset="0"/>
              </a:rPr>
              <a:t>hope</a:t>
            </a:r>
            <a:r>
              <a:rPr lang="en-US" sz="2600" b="1" i="1" dirty="0">
                <a:solidFill>
                  <a:schemeClr val="bg1"/>
                </a:solidFill>
                <a:latin typeface="Nyala" pitchFamily="2" charset="0"/>
              </a:rPr>
              <a:t>”</a:t>
            </a:r>
            <a:r>
              <a:rPr lang="en-US" sz="1200" b="1" i="1" dirty="0">
                <a:solidFill>
                  <a:schemeClr val="bg1"/>
                </a:solidFill>
                <a:latin typeface="Nyala" pitchFamily="2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:  </a:t>
            </a:r>
            <a:r>
              <a:rPr lang="en-US" sz="2600" b="1" dirty="0">
                <a:solidFill>
                  <a:srgbClr val="FFC000"/>
                </a:solidFill>
                <a:latin typeface="Nyala" pitchFamily="2" charset="0"/>
              </a:rPr>
              <a:t>1 Pet. 1:3</a:t>
            </a:r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257B2DAB-A03A-4B79-9795-6AC4ADD146AB}"/>
              </a:ext>
            </a:extLst>
          </p:cNvPr>
          <p:cNvSpPr txBox="1">
            <a:spLocks/>
          </p:cNvSpPr>
          <p:nvPr/>
        </p:nvSpPr>
        <p:spPr>
          <a:xfrm>
            <a:off x="533400" y="2543908"/>
            <a:ext cx="8610600" cy="547174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FFFF00"/>
              </a:buClr>
              <a:buSzPct val="110000"/>
              <a:buFont typeface="Wingdings 2" panose="05020102010507070707" pitchFamily="18" charset="2"/>
              <a:buChar char=""/>
            </a:pP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The </a:t>
            </a:r>
            <a:r>
              <a:rPr lang="en-US" sz="2600" b="1" i="1" dirty="0">
                <a:solidFill>
                  <a:schemeClr val="bg1"/>
                </a:solidFill>
                <a:latin typeface="Nyala" pitchFamily="2" charset="0"/>
              </a:rPr>
              <a:t>“one </a:t>
            </a:r>
            <a:r>
              <a:rPr lang="en-US" sz="2600" b="1" i="1" u="sng" dirty="0">
                <a:solidFill>
                  <a:schemeClr val="bg1"/>
                </a:solidFill>
                <a:latin typeface="Nyala" pitchFamily="2" charset="0"/>
              </a:rPr>
              <a:t>hope</a:t>
            </a:r>
            <a:r>
              <a:rPr lang="en-US" sz="2600" b="1" i="1" dirty="0">
                <a:solidFill>
                  <a:schemeClr val="bg1"/>
                </a:solidFill>
                <a:latin typeface="Nyala" pitchFamily="2" charset="0"/>
              </a:rPr>
              <a:t>”</a:t>
            </a:r>
            <a:r>
              <a:rPr lang="en-US" sz="1200" b="1" i="1" dirty="0">
                <a:solidFill>
                  <a:schemeClr val="bg1"/>
                </a:solidFill>
                <a:latin typeface="Nyala" pitchFamily="2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:  </a:t>
            </a:r>
            <a:r>
              <a:rPr lang="en-US" sz="2600" b="1" dirty="0">
                <a:solidFill>
                  <a:srgbClr val="FFC000"/>
                </a:solidFill>
                <a:latin typeface="Nyala" pitchFamily="2" charset="0"/>
              </a:rPr>
              <a:t>Eph. 4:4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E84B94D9-6844-4E9E-8638-B492A6E4F92A}"/>
              </a:ext>
            </a:extLst>
          </p:cNvPr>
          <p:cNvSpPr txBox="1">
            <a:spLocks/>
          </p:cNvSpPr>
          <p:nvPr/>
        </p:nvSpPr>
        <p:spPr>
          <a:xfrm>
            <a:off x="545123" y="5574321"/>
            <a:ext cx="8610600" cy="539263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FFFF00"/>
              </a:buClr>
              <a:buSzPct val="110000"/>
              <a:buFont typeface="Wingdings 2" panose="05020102010507070707" pitchFamily="18" charset="2"/>
              <a:buChar char=""/>
            </a:pP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The </a:t>
            </a:r>
            <a:r>
              <a:rPr lang="en-US" sz="2600" b="1" i="1" dirty="0">
                <a:solidFill>
                  <a:schemeClr val="bg1"/>
                </a:solidFill>
                <a:latin typeface="Nyala" pitchFamily="2" charset="0"/>
              </a:rPr>
              <a:t>“</a:t>
            </a:r>
            <a:r>
              <a:rPr lang="en-US" sz="2600" b="1" i="1" u="sng" dirty="0">
                <a:solidFill>
                  <a:schemeClr val="bg1"/>
                </a:solidFill>
                <a:latin typeface="Nyala" pitchFamily="2" charset="0"/>
              </a:rPr>
              <a:t>hope</a:t>
            </a:r>
            <a:r>
              <a:rPr lang="en-US" sz="2600" b="1" i="1" dirty="0">
                <a:solidFill>
                  <a:schemeClr val="bg1"/>
                </a:solidFill>
                <a:latin typeface="Nyala" pitchFamily="2" charset="0"/>
              </a:rPr>
              <a:t>…we shall be like Him”</a:t>
            </a:r>
            <a:r>
              <a:rPr lang="en-US" sz="1200" b="1" i="1" dirty="0">
                <a:solidFill>
                  <a:schemeClr val="bg1"/>
                </a:solidFill>
                <a:latin typeface="Nyala" pitchFamily="2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:  </a:t>
            </a:r>
            <a:r>
              <a:rPr lang="en-US" sz="2600" b="1" dirty="0">
                <a:solidFill>
                  <a:srgbClr val="FFC000"/>
                </a:solidFill>
                <a:latin typeface="Nyala" pitchFamily="2" charset="0"/>
              </a:rPr>
              <a:t>1 Jn. 3:2-3</a:t>
            </a:r>
          </a:p>
        </p:txBody>
      </p:sp>
    </p:spTree>
    <p:extLst>
      <p:ext uri="{BB962C8B-B14F-4D97-AF65-F5344CB8AC3E}">
        <p14:creationId xmlns:p14="http://schemas.microsoft.com/office/powerpoint/2010/main" val="177401296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/>
      <p:bldP spid="15" grpId="0"/>
      <p:bldP spid="16" grpId="0"/>
      <p:bldP spid="17" grpId="0"/>
      <p:bldP spid="19" grpId="0"/>
      <p:bldP spid="21" grpId="0"/>
      <p:bldP spid="24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6. Hope:  </a:t>
            </a:r>
            <a:r>
              <a:rPr lang="en-US" sz="5400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Psa. 147:10-11</a:t>
            </a:r>
            <a:endParaRPr lang="en-US" sz="60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86200" y="6477000"/>
            <a:ext cx="1371600" cy="381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</a:rPr>
              <a:t>Delight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76200" y="1485900"/>
            <a:ext cx="9048750" cy="762000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The hope of the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“resurrection of life”</a:t>
            </a:r>
            <a:r>
              <a: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: 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Jn. 5:29</a:t>
            </a:r>
          </a:p>
        </p:txBody>
      </p:sp>
      <p:pic>
        <p:nvPicPr>
          <p:cNvPr id="11266" name="Picture 2" descr="Image result for blue bible 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8551" y="-1"/>
            <a:ext cx="1709487" cy="1389888"/>
          </a:xfrm>
          <a:prstGeom prst="rect">
            <a:avLst/>
          </a:prstGeom>
          <a:noFill/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C4CD2BFD-55C5-4C83-89BE-4DA16263E615}"/>
              </a:ext>
            </a:extLst>
          </p:cNvPr>
          <p:cNvSpPr txBox="1">
            <a:spLocks/>
          </p:cNvSpPr>
          <p:nvPr/>
        </p:nvSpPr>
        <p:spPr>
          <a:xfrm>
            <a:off x="685800" y="2057400"/>
            <a:ext cx="8686800" cy="6096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FFFF00"/>
              </a:buClr>
              <a:buSzPct val="110000"/>
              <a:buFont typeface="Wingdings 2" panose="05020102010507070707" pitchFamily="18" charset="2"/>
              <a:buChar char=""/>
            </a:pPr>
            <a:r>
              <a:rPr lang="en-US" sz="2600" b="1" u="sng" dirty="0">
                <a:solidFill>
                  <a:schemeClr val="bg1"/>
                </a:solidFill>
                <a:latin typeface="Nyala" pitchFamily="2" charset="0"/>
              </a:rPr>
              <a:t>Hope</a:t>
            </a: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 of a changed body:  </a:t>
            </a:r>
            <a:r>
              <a:rPr lang="en-US" sz="2600" b="1" dirty="0">
                <a:solidFill>
                  <a:srgbClr val="FFC000"/>
                </a:solidFill>
                <a:latin typeface="Nyala" pitchFamily="2" charset="0"/>
              </a:rPr>
              <a:t>1 Cor. 15:52-53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D985FF0E-88B8-4EB2-B030-343349373DBE}"/>
              </a:ext>
            </a:extLst>
          </p:cNvPr>
          <p:cNvSpPr txBox="1">
            <a:spLocks/>
          </p:cNvSpPr>
          <p:nvPr/>
        </p:nvSpPr>
        <p:spPr>
          <a:xfrm>
            <a:off x="76200" y="4560279"/>
            <a:ext cx="8915400" cy="62132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God takes great delight giving us this fantastic hope!</a:t>
            </a:r>
            <a:endParaRPr lang="en-US" sz="3200" b="1" dirty="0">
              <a:solidFill>
                <a:schemeClr val="bg1"/>
              </a:solidFill>
              <a:latin typeface="Nyala" pitchFamily="2" charset="0"/>
            </a:endParaRP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EBB7E91-85EE-4E52-A411-EFC56B6D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14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5BC52ACF-BFD3-4ADD-A8DB-6990515F8C7C}"/>
              </a:ext>
            </a:extLst>
          </p:cNvPr>
          <p:cNvSpPr txBox="1">
            <a:spLocks/>
          </p:cNvSpPr>
          <p:nvPr/>
        </p:nvSpPr>
        <p:spPr>
          <a:xfrm>
            <a:off x="685800" y="2667000"/>
            <a:ext cx="8686800" cy="597879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FFFF00"/>
              </a:buClr>
              <a:buSzPct val="110000"/>
              <a:buFont typeface="Wingdings 2" panose="05020102010507070707" pitchFamily="18" charset="2"/>
              <a:buChar char=""/>
            </a:pPr>
            <a:r>
              <a:rPr lang="en-US" sz="2600" b="1" u="sng" dirty="0">
                <a:solidFill>
                  <a:schemeClr val="bg1"/>
                </a:solidFill>
                <a:latin typeface="Nyala" pitchFamily="2" charset="0"/>
              </a:rPr>
              <a:t>Hope</a:t>
            </a: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 of a transformed body:  </a:t>
            </a:r>
            <a:r>
              <a:rPr lang="en-US" sz="2600" b="1" dirty="0">
                <a:solidFill>
                  <a:srgbClr val="FFC000"/>
                </a:solidFill>
                <a:latin typeface="Nyala" pitchFamily="2" charset="0"/>
              </a:rPr>
              <a:t>Phil. 3:20-21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2F00CBB7-8784-4767-832D-635E4F147D8C}"/>
              </a:ext>
            </a:extLst>
          </p:cNvPr>
          <p:cNvSpPr txBox="1">
            <a:spLocks/>
          </p:cNvSpPr>
          <p:nvPr/>
        </p:nvSpPr>
        <p:spPr>
          <a:xfrm>
            <a:off x="685800" y="3276600"/>
            <a:ext cx="8686800" cy="597879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FFFF00"/>
              </a:buClr>
              <a:buSzPct val="110000"/>
              <a:buFont typeface="Wingdings 2" panose="05020102010507070707" pitchFamily="18" charset="2"/>
              <a:buChar char=""/>
            </a:pPr>
            <a:r>
              <a:rPr lang="en-US" sz="2600" b="1" u="sng" dirty="0">
                <a:solidFill>
                  <a:schemeClr val="bg1"/>
                </a:solidFill>
                <a:latin typeface="Nyala" pitchFamily="2" charset="0"/>
              </a:rPr>
              <a:t>Hope</a:t>
            </a: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 of a body conformed to His body:  </a:t>
            </a:r>
            <a:r>
              <a:rPr lang="en-US" sz="2600" b="1" dirty="0">
                <a:solidFill>
                  <a:srgbClr val="FFC000"/>
                </a:solidFill>
                <a:latin typeface="Nyala" pitchFamily="2" charset="0"/>
              </a:rPr>
              <a:t>Phil. 3:20-21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5C415FAB-2407-4394-843A-A3B36297587F}"/>
              </a:ext>
            </a:extLst>
          </p:cNvPr>
          <p:cNvSpPr txBox="1">
            <a:spLocks/>
          </p:cNvSpPr>
          <p:nvPr/>
        </p:nvSpPr>
        <p:spPr>
          <a:xfrm>
            <a:off x="685800" y="5181600"/>
            <a:ext cx="8686800" cy="371235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FFFF00"/>
              </a:buClr>
              <a:buSzPct val="110000"/>
              <a:buFont typeface="Wingdings 2" panose="05020102010507070707" pitchFamily="18" charset="2"/>
              <a:buChar char=""/>
            </a:pP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What does that say about His character?</a:t>
            </a:r>
            <a:endParaRPr lang="en-US" sz="26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35234880-E0F4-4CFA-BAF9-4236A53DCA34}"/>
              </a:ext>
            </a:extLst>
          </p:cNvPr>
          <p:cNvSpPr txBox="1">
            <a:spLocks/>
          </p:cNvSpPr>
          <p:nvPr/>
        </p:nvSpPr>
        <p:spPr>
          <a:xfrm>
            <a:off x="685800" y="5763941"/>
            <a:ext cx="8686800" cy="449195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FFFF00"/>
              </a:buClr>
              <a:buSzPct val="110000"/>
              <a:buFont typeface="Wingdings 2" panose="05020102010507070707" pitchFamily="18" charset="2"/>
              <a:buChar char=""/>
            </a:pP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What should be our attitude and response?</a:t>
            </a:r>
            <a:endParaRPr lang="en-US" sz="26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C784C22B-0B1C-4361-82C4-000F480B22F2}"/>
              </a:ext>
            </a:extLst>
          </p:cNvPr>
          <p:cNvSpPr txBox="1">
            <a:spLocks/>
          </p:cNvSpPr>
          <p:nvPr/>
        </p:nvSpPr>
        <p:spPr>
          <a:xfrm>
            <a:off x="685800" y="3821721"/>
            <a:ext cx="8686800" cy="597879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FFFF00"/>
              </a:buClr>
              <a:buSzPct val="110000"/>
              <a:buFont typeface="Wingdings 2" panose="05020102010507070707" pitchFamily="18" charset="2"/>
              <a:buChar char=""/>
            </a:pPr>
            <a:r>
              <a:rPr lang="en-US" sz="2600" b="1" u="sng" dirty="0">
                <a:solidFill>
                  <a:schemeClr val="bg1"/>
                </a:solidFill>
                <a:latin typeface="Nyala" pitchFamily="2" charset="0"/>
              </a:rPr>
              <a:t>Hope</a:t>
            </a: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 of being with Him forever:  </a:t>
            </a:r>
            <a:r>
              <a:rPr lang="en-US" sz="2600" b="1" dirty="0">
                <a:solidFill>
                  <a:srgbClr val="FFC000"/>
                </a:solidFill>
                <a:latin typeface="Nyala" pitchFamily="2" charset="0"/>
              </a:rPr>
              <a:t>1 Thess. 4:17</a:t>
            </a:r>
          </a:p>
        </p:txBody>
      </p:sp>
    </p:spTree>
    <p:extLst>
      <p:ext uri="{BB962C8B-B14F-4D97-AF65-F5344CB8AC3E}">
        <p14:creationId xmlns:p14="http://schemas.microsoft.com/office/powerpoint/2010/main" val="66513963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  <p:bldP spid="12" grpId="0" build="p"/>
      <p:bldP spid="15" grpId="0"/>
      <p:bldP spid="20" grpId="0"/>
      <p:bldP spid="16" grpId="0"/>
      <p:bldP spid="17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Conclusion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228600" y="1559170"/>
            <a:ext cx="8686800" cy="762000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Before the Lord can delight in us, we must delight in Him:</a:t>
            </a:r>
            <a:endParaRPr lang="en-US" sz="3200" b="1" dirty="0">
              <a:solidFill>
                <a:schemeClr val="bg1"/>
              </a:solidFill>
              <a:latin typeface="Nyala" pitchFamily="2" charset="0"/>
            </a:endParaRPr>
          </a:p>
        </p:txBody>
      </p:sp>
      <p:pic>
        <p:nvPicPr>
          <p:cNvPr id="11266" name="Picture 2" descr="Image result for blue bible 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8551" y="-1"/>
            <a:ext cx="1709487" cy="1389888"/>
          </a:xfrm>
          <a:prstGeom prst="rect">
            <a:avLst/>
          </a:prstGeom>
          <a:noFill/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D985FF0E-88B8-4EB2-B030-343349373DBE}"/>
              </a:ext>
            </a:extLst>
          </p:cNvPr>
          <p:cNvSpPr txBox="1">
            <a:spLocks/>
          </p:cNvSpPr>
          <p:nvPr/>
        </p:nvSpPr>
        <p:spPr>
          <a:xfrm>
            <a:off x="228600" y="3886200"/>
            <a:ext cx="8686800" cy="7620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To delight in the Lord we must delight in His Word, in His commandments, in His laws:</a:t>
            </a:r>
            <a:endParaRPr lang="en-US" sz="3200" b="1" dirty="0">
              <a:solidFill>
                <a:schemeClr val="bg1"/>
              </a:solidFill>
              <a:latin typeface="Nyala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DF733B-CF4E-423E-8A41-0DBB0E012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15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FB3449-0A66-4C9A-A401-E56C1928BC7A}"/>
              </a:ext>
            </a:extLst>
          </p:cNvPr>
          <p:cNvSpPr/>
          <p:nvPr/>
        </p:nvSpPr>
        <p:spPr>
          <a:xfrm>
            <a:off x="1333500" y="2846452"/>
            <a:ext cx="6858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rgbClr val="000066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Psalm 37:4:</a:t>
            </a:r>
            <a:r>
              <a:rPr lang="en-US" sz="2600" dirty="0">
                <a:solidFill>
                  <a:srgbClr val="000066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600" i="1" dirty="0">
                <a:solidFill>
                  <a:srgbClr val="FFC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“Delight yourself also in the </a:t>
            </a:r>
            <a:r>
              <a:rPr lang="en-US" sz="2600" i="1" cap="small" dirty="0">
                <a:solidFill>
                  <a:srgbClr val="FFC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Lord</a:t>
            </a:r>
            <a:r>
              <a:rPr lang="en-US" sz="2600" i="1" dirty="0">
                <a:solidFill>
                  <a:srgbClr val="FFC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He shall give you the desires of your heart.”</a:t>
            </a:r>
            <a:endParaRPr lang="en-US" sz="2600" dirty="0">
              <a:solidFill>
                <a:srgbClr val="FFC000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F335F7D5-F70F-4C76-8714-10B83AD7B0D4}"/>
              </a:ext>
            </a:extLst>
          </p:cNvPr>
          <p:cNvSpPr txBox="1">
            <a:spLocks/>
          </p:cNvSpPr>
          <p:nvPr/>
        </p:nvSpPr>
        <p:spPr>
          <a:xfrm>
            <a:off x="228600" y="6096000"/>
            <a:ext cx="8686800" cy="7620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What is your delight?</a:t>
            </a:r>
            <a:endParaRPr lang="en-US" sz="3200" b="1" dirty="0">
              <a:solidFill>
                <a:schemeClr val="bg1"/>
              </a:solidFill>
              <a:latin typeface="Nyala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F5F503-D6A0-4420-9117-AFE1196CB29C}"/>
              </a:ext>
            </a:extLst>
          </p:cNvPr>
          <p:cNvSpPr/>
          <p:nvPr/>
        </p:nvSpPr>
        <p:spPr>
          <a:xfrm>
            <a:off x="1340427" y="5127248"/>
            <a:ext cx="6858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rgbClr val="000066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Psalm 119:174:</a:t>
            </a:r>
            <a:r>
              <a:rPr lang="en-US" sz="2600" dirty="0">
                <a:solidFill>
                  <a:srgbClr val="000066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600" i="1" dirty="0">
                <a:solidFill>
                  <a:srgbClr val="FFC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 long for Your salvation, O </a:t>
            </a:r>
            <a:r>
              <a:rPr lang="en-US" sz="2600" i="1" cap="small" dirty="0">
                <a:solidFill>
                  <a:srgbClr val="FFC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Lord</a:t>
            </a:r>
            <a:r>
              <a:rPr lang="en-US" sz="2600" i="1" dirty="0">
                <a:solidFill>
                  <a:srgbClr val="FFC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Your law is my delight.”</a:t>
            </a:r>
            <a:endParaRPr lang="en-US" sz="2600" dirty="0">
              <a:solidFill>
                <a:srgbClr val="FFC000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26965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build="p"/>
      <p:bldP spid="12" grpId="0" build="p"/>
      <p:bldP spid="4" grpId="0"/>
      <p:bldP spid="20" grpId="0" build="p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Introduction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228600" y="1559170"/>
            <a:ext cx="8686800" cy="762000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Jehoshaphat:</a:t>
            </a:r>
            <a:endParaRPr lang="en-US" sz="3200" b="1" dirty="0">
              <a:solidFill>
                <a:schemeClr val="bg1"/>
              </a:solidFill>
              <a:latin typeface="Nyala" pitchFamily="2" charset="0"/>
            </a:endParaRPr>
          </a:p>
        </p:txBody>
      </p:sp>
      <p:pic>
        <p:nvPicPr>
          <p:cNvPr id="11266" name="Picture 2" descr="Image result for blue bible 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8551" y="-1"/>
            <a:ext cx="1709487" cy="1389888"/>
          </a:xfrm>
          <a:prstGeom prst="rect">
            <a:avLst/>
          </a:prstGeom>
          <a:noFill/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C4CD2BFD-55C5-4C83-89BE-4DA16263E615}"/>
              </a:ext>
            </a:extLst>
          </p:cNvPr>
          <p:cNvSpPr txBox="1">
            <a:spLocks/>
          </p:cNvSpPr>
          <p:nvPr/>
        </p:nvSpPr>
        <p:spPr>
          <a:xfrm>
            <a:off x="762000" y="2227385"/>
            <a:ext cx="8382000" cy="6096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FFFF00"/>
              </a:buClr>
              <a:buSzPct val="110000"/>
              <a:buFont typeface="Wingdings 2" panose="05020102010507070707" pitchFamily="18" charset="2"/>
              <a:buChar char=""/>
            </a:pP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Fourth king of Judah; reigned 25 years:  </a:t>
            </a:r>
            <a:r>
              <a:rPr lang="en-US" sz="2600" b="1" dirty="0">
                <a:solidFill>
                  <a:srgbClr val="FFC000"/>
                </a:solidFill>
                <a:latin typeface="Nyala" pitchFamily="2" charset="0"/>
              </a:rPr>
              <a:t>1 Kgs. 22:41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E294FE46-3F7C-4F02-AC45-D7D15E52E0F3}"/>
              </a:ext>
            </a:extLst>
          </p:cNvPr>
          <p:cNvSpPr txBox="1">
            <a:spLocks/>
          </p:cNvSpPr>
          <p:nvPr/>
        </p:nvSpPr>
        <p:spPr>
          <a:xfrm>
            <a:off x="762000" y="2760785"/>
            <a:ext cx="8382000" cy="6096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FFFF00"/>
              </a:buClr>
              <a:buSzPct val="110000"/>
              <a:buFont typeface="Wingdings 2" panose="05020102010507070707" pitchFamily="18" charset="2"/>
              <a:buChar char=""/>
            </a:pP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Son of Asa, contemporary of Ahab:  </a:t>
            </a:r>
            <a:r>
              <a:rPr lang="en-US" sz="2600" b="1" dirty="0">
                <a:solidFill>
                  <a:srgbClr val="FFC000"/>
                </a:solidFill>
                <a:latin typeface="Nyala" pitchFamily="2" charset="0"/>
              </a:rPr>
              <a:t>1 Kgs. 22:41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D985FF0E-88B8-4EB2-B030-343349373DBE}"/>
              </a:ext>
            </a:extLst>
          </p:cNvPr>
          <p:cNvSpPr txBox="1">
            <a:spLocks/>
          </p:cNvSpPr>
          <p:nvPr/>
        </p:nvSpPr>
        <p:spPr>
          <a:xfrm>
            <a:off x="228600" y="3540370"/>
            <a:ext cx="8686800" cy="7620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He was mostly a ‘good’ king:</a:t>
            </a:r>
            <a:endParaRPr lang="en-US" sz="3200" b="1" dirty="0">
              <a:solidFill>
                <a:schemeClr val="bg1"/>
              </a:solidFill>
              <a:latin typeface="Nyala" pitchFamily="2" charset="0"/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866DD989-769F-4F55-A160-0FC407BBABCE}"/>
              </a:ext>
            </a:extLst>
          </p:cNvPr>
          <p:cNvSpPr txBox="1">
            <a:spLocks/>
          </p:cNvSpPr>
          <p:nvPr/>
        </p:nvSpPr>
        <p:spPr>
          <a:xfrm>
            <a:off x="762000" y="4208585"/>
            <a:ext cx="8382000" cy="6096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FFFF00"/>
              </a:buClr>
              <a:buSzPct val="110000"/>
              <a:buFont typeface="Wingdings 2" panose="05020102010507070707" pitchFamily="18" charset="2"/>
              <a:buChar char=""/>
            </a:pP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Did </a:t>
            </a:r>
            <a:r>
              <a:rPr lang="en-US" sz="2600" b="1" i="1" dirty="0">
                <a:solidFill>
                  <a:schemeClr val="bg1"/>
                </a:solidFill>
                <a:latin typeface="Nyala" pitchFamily="2" charset="0"/>
              </a:rPr>
              <a:t>“what was right in the eyes of the </a:t>
            </a:r>
            <a:r>
              <a:rPr lang="en-US" sz="2600" b="1" i="1" cap="small" dirty="0">
                <a:solidFill>
                  <a:schemeClr val="bg1"/>
                </a:solidFill>
                <a:latin typeface="Nyala" pitchFamily="2" charset="0"/>
              </a:rPr>
              <a:t>Lord</a:t>
            </a:r>
            <a:r>
              <a:rPr lang="en-US" sz="2600" b="1" i="1" dirty="0">
                <a:solidFill>
                  <a:schemeClr val="bg1"/>
                </a:solidFill>
                <a:latin typeface="Nyala" pitchFamily="2" charset="0"/>
              </a:rPr>
              <a:t>”</a:t>
            </a: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:  </a:t>
            </a:r>
            <a:r>
              <a:rPr lang="en-US" sz="2600" b="1" dirty="0">
                <a:solidFill>
                  <a:srgbClr val="FFC000"/>
                </a:solidFill>
                <a:latin typeface="Nyala" pitchFamily="2" charset="0"/>
              </a:rPr>
              <a:t>1 Kgs. 22:43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1081BB6C-A490-4102-8A1A-9AF101BCD643}"/>
              </a:ext>
            </a:extLst>
          </p:cNvPr>
          <p:cNvSpPr txBox="1">
            <a:spLocks/>
          </p:cNvSpPr>
          <p:nvPr/>
        </p:nvSpPr>
        <p:spPr>
          <a:xfrm>
            <a:off x="762000" y="4665785"/>
            <a:ext cx="8382000" cy="6096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FFFF00"/>
              </a:buClr>
              <a:buSzPct val="110000"/>
              <a:buFont typeface="Wingdings 2" panose="05020102010507070707" pitchFamily="18" charset="2"/>
              <a:buChar char=""/>
            </a:pP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Banished </a:t>
            </a:r>
            <a:r>
              <a:rPr lang="en-US" sz="2600" b="1" i="1" dirty="0">
                <a:solidFill>
                  <a:schemeClr val="bg1"/>
                </a:solidFill>
                <a:latin typeface="Nyala" pitchFamily="2" charset="0"/>
              </a:rPr>
              <a:t>“the perverted persons”</a:t>
            </a: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:  </a:t>
            </a:r>
            <a:r>
              <a:rPr lang="en-US" sz="2600" b="1" dirty="0">
                <a:solidFill>
                  <a:srgbClr val="FFC000"/>
                </a:solidFill>
                <a:latin typeface="Nyala" pitchFamily="2" charset="0"/>
              </a:rPr>
              <a:t>1 Kgs. 22:46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F47B0994-6F1B-441A-988B-D1DF18FCBDDC}"/>
              </a:ext>
            </a:extLst>
          </p:cNvPr>
          <p:cNvSpPr txBox="1">
            <a:spLocks/>
          </p:cNvSpPr>
          <p:nvPr/>
        </p:nvSpPr>
        <p:spPr>
          <a:xfrm>
            <a:off x="762000" y="5158154"/>
            <a:ext cx="8382000" cy="57443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FFFF00"/>
              </a:buClr>
              <a:buSzPct val="110000"/>
              <a:buFont typeface="Wingdings 2" panose="05020102010507070707" pitchFamily="18" charset="2"/>
              <a:buChar char=""/>
            </a:pP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Brought peace to Judah and built forts:  </a:t>
            </a:r>
            <a:r>
              <a:rPr lang="en-US" sz="2600" b="1" dirty="0">
                <a:solidFill>
                  <a:srgbClr val="FFC000"/>
                </a:solidFill>
                <a:latin typeface="Nyala" pitchFamily="2" charset="0"/>
              </a:rPr>
              <a:t>1 Chr. 17:12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F89AB844-B11C-466F-B0E2-20156C2F1F45}"/>
              </a:ext>
            </a:extLst>
          </p:cNvPr>
          <p:cNvSpPr txBox="1">
            <a:spLocks/>
          </p:cNvSpPr>
          <p:nvPr/>
        </p:nvSpPr>
        <p:spPr>
          <a:xfrm>
            <a:off x="762000" y="5638800"/>
            <a:ext cx="8382000" cy="6096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FFFF00"/>
              </a:buClr>
              <a:buSzPct val="110000"/>
              <a:buFont typeface="Wingdings 2" panose="05020102010507070707" pitchFamily="18" charset="2"/>
              <a:buChar char=""/>
            </a:pP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Made significant religious reforms:  </a:t>
            </a:r>
            <a:r>
              <a:rPr lang="en-US" sz="2600" b="1" dirty="0">
                <a:solidFill>
                  <a:srgbClr val="FFC000"/>
                </a:solidFill>
                <a:latin typeface="Nyala" pitchFamily="2" charset="0"/>
              </a:rPr>
              <a:t>1 Chr. 17:9; 2 Chr. 20:1-30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DF733B-CF4E-423E-8A41-0DBB0E012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2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2892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build="p"/>
      <p:bldP spid="10" grpId="0"/>
      <p:bldP spid="11" grpId="0"/>
      <p:bldP spid="12" grpId="0" build="p"/>
      <p:bldP spid="14" grpId="0"/>
      <p:bldP spid="16" grpId="0"/>
      <p:bldP spid="1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Introduction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228600" y="1465385"/>
            <a:ext cx="8686800" cy="762000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He wasn’t perfect:</a:t>
            </a:r>
            <a:endParaRPr lang="en-US" sz="3200" b="1" dirty="0">
              <a:solidFill>
                <a:schemeClr val="bg1"/>
              </a:solidFill>
              <a:latin typeface="Nyala" pitchFamily="2" charset="0"/>
            </a:endParaRPr>
          </a:p>
        </p:txBody>
      </p:sp>
      <p:pic>
        <p:nvPicPr>
          <p:cNvPr id="11266" name="Picture 2" descr="Image result for blue bible 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8551" y="-1"/>
            <a:ext cx="1709487" cy="1389888"/>
          </a:xfrm>
          <a:prstGeom prst="rect">
            <a:avLst/>
          </a:prstGeom>
          <a:noFill/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C4CD2BFD-55C5-4C83-89BE-4DA16263E615}"/>
              </a:ext>
            </a:extLst>
          </p:cNvPr>
          <p:cNvSpPr txBox="1">
            <a:spLocks/>
          </p:cNvSpPr>
          <p:nvPr/>
        </p:nvSpPr>
        <p:spPr>
          <a:xfrm>
            <a:off x="762000" y="2133600"/>
            <a:ext cx="8382000" cy="6096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FFFF00"/>
              </a:buClr>
              <a:buSzPct val="110000"/>
              <a:buFont typeface="Wingdings 2" panose="05020102010507070707" pitchFamily="18" charset="2"/>
              <a:buChar char=""/>
            </a:pP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Allied with wicked king Ahab:  </a:t>
            </a:r>
            <a:r>
              <a:rPr lang="en-US" sz="2600" b="1" dirty="0">
                <a:solidFill>
                  <a:srgbClr val="FFC000"/>
                </a:solidFill>
                <a:latin typeface="Nyala" pitchFamily="2" charset="0"/>
              </a:rPr>
              <a:t>1 Kgs. 22:44, 48; 1 Chr. 18:1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E294FE46-3F7C-4F02-AC45-D7D15E52E0F3}"/>
              </a:ext>
            </a:extLst>
          </p:cNvPr>
          <p:cNvSpPr txBox="1">
            <a:spLocks/>
          </p:cNvSpPr>
          <p:nvPr/>
        </p:nvSpPr>
        <p:spPr>
          <a:xfrm>
            <a:off x="762000" y="2667000"/>
            <a:ext cx="8382000" cy="6096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FFFF00"/>
              </a:buClr>
              <a:buSzPct val="110000"/>
              <a:buFont typeface="Wingdings 2" panose="05020102010507070707" pitchFamily="18" charset="2"/>
              <a:buChar char=""/>
            </a:pP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Religious reforms did not stick:  </a:t>
            </a:r>
            <a:r>
              <a:rPr lang="en-US" sz="2600" b="1" dirty="0">
                <a:solidFill>
                  <a:srgbClr val="FFC000"/>
                </a:solidFill>
                <a:latin typeface="Nyala" pitchFamily="2" charset="0"/>
              </a:rPr>
              <a:t>1 Kgs. 22:43; 2 Chr. 17:6; 20:33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D985FF0E-88B8-4EB2-B030-343349373DBE}"/>
              </a:ext>
            </a:extLst>
          </p:cNvPr>
          <p:cNvSpPr txBox="1">
            <a:spLocks/>
          </p:cNvSpPr>
          <p:nvPr/>
        </p:nvSpPr>
        <p:spPr>
          <a:xfrm>
            <a:off x="228600" y="3610709"/>
            <a:ext cx="8686800" cy="7620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Overall God was pleased with him:</a:t>
            </a:r>
            <a:endParaRPr lang="en-US" sz="3200" b="1" dirty="0">
              <a:solidFill>
                <a:schemeClr val="bg1"/>
              </a:solidFill>
              <a:latin typeface="Nyala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245C33-0EF2-43F7-ADD4-78D1EE43EE60}"/>
              </a:ext>
            </a:extLst>
          </p:cNvPr>
          <p:cNvSpPr/>
          <p:nvPr/>
        </p:nvSpPr>
        <p:spPr>
          <a:xfrm>
            <a:off x="457200" y="4266833"/>
            <a:ext cx="84582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Chr. 17:3-6:</a:t>
            </a:r>
            <a:r>
              <a:rPr lang="en-US" sz="2200" dirty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200" b="1" i="1" dirty="0">
                <a:solidFill>
                  <a:srgbClr val="FFC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“Now the </a:t>
            </a:r>
            <a:r>
              <a:rPr lang="en-US" sz="2200" b="1" i="1" cap="small" dirty="0">
                <a:solidFill>
                  <a:srgbClr val="FFC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Lord</a:t>
            </a:r>
            <a:r>
              <a:rPr lang="en-US" sz="2200" b="1" i="1" dirty="0">
                <a:solidFill>
                  <a:srgbClr val="FFC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 with Jehoshaphat, because he walked in the former ways of his father David; he did not seek the Baals, </a:t>
            </a:r>
            <a:r>
              <a:rPr lang="en-US" sz="2200" b="1" i="1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200" b="1" i="1" dirty="0">
                <a:solidFill>
                  <a:srgbClr val="FFFF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>
                <a:solidFill>
                  <a:srgbClr val="FFC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sought the God of his father, and walked in His commandments and not according to the acts of Israel. </a:t>
            </a:r>
            <a:r>
              <a:rPr lang="en-US" sz="2200" b="1" i="1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n-US" sz="2200" b="1" i="1" dirty="0">
                <a:solidFill>
                  <a:srgbClr val="FFC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Therefore the </a:t>
            </a:r>
            <a:r>
              <a:rPr lang="en-US" sz="2200" b="1" i="1" cap="small" dirty="0">
                <a:solidFill>
                  <a:srgbClr val="FFC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Lord</a:t>
            </a:r>
            <a:r>
              <a:rPr lang="en-US" sz="2200" b="1" i="1" dirty="0">
                <a:solidFill>
                  <a:srgbClr val="FFC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established the kingdom in his hand; and all Judah gave presents to Jehoshaphat, and he had riches and honor in abundance. </a:t>
            </a:r>
            <a:r>
              <a:rPr lang="en-US" sz="2200" b="1" i="1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2200" b="1" i="1" dirty="0">
                <a:solidFill>
                  <a:srgbClr val="FFFF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>
                <a:solidFill>
                  <a:srgbClr val="FFC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his heart took </a:t>
            </a:r>
            <a:r>
              <a:rPr lang="en-US" sz="2200" b="1" i="1" u="sng" dirty="0">
                <a:solidFill>
                  <a:srgbClr val="FFC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delight</a:t>
            </a:r>
            <a:r>
              <a:rPr lang="en-US" sz="2200" b="1" i="1" dirty="0">
                <a:solidFill>
                  <a:srgbClr val="FFC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ways of the </a:t>
            </a:r>
            <a:r>
              <a:rPr lang="en-US" sz="2200" b="1" i="1" cap="small" dirty="0">
                <a:solidFill>
                  <a:srgbClr val="FFC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Lord</a:t>
            </a:r>
            <a:r>
              <a:rPr lang="en-US" sz="2200" b="1" i="1" dirty="0">
                <a:solidFill>
                  <a:srgbClr val="FFC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…”</a:t>
            </a:r>
            <a:endParaRPr lang="en-US" sz="2200" b="1" dirty="0">
              <a:solidFill>
                <a:srgbClr val="FFC000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B42AF91A-3C0A-4166-BF34-41C75123A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3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3715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  <p:bldP spid="11" grpId="0"/>
      <p:bldP spid="1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9200"/>
            <a:ext cx="9144000" cy="1828800"/>
          </a:xfrm>
          <a:solidFill>
            <a:schemeClr val="tx2">
              <a:lumMod val="1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7300" cap="none" dirty="0">
                <a:ln w="5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Berlin Sans FB Demi" pitchFamily="34" charset="0"/>
              </a:rPr>
              <a:t>Delight</a:t>
            </a:r>
            <a:br>
              <a:rPr lang="en-US" sz="6600" cap="none" dirty="0">
                <a:ln w="5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Berlin Sans FB Demi" pitchFamily="34" charset="0"/>
              </a:rPr>
            </a:br>
            <a:r>
              <a:rPr lang="en-US" sz="53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2 Chronicles 17:1-6</a:t>
            </a:r>
            <a:endParaRPr lang="en-US" sz="6600" cap="none" dirty="0">
              <a:ln w="5000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2292" name="Picture 4" descr="Image result for blue bible 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83042"/>
            <a:ext cx="5029200" cy="408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cxnSp>
        <p:nvCxnSpPr>
          <p:cNvPr id="8" name="Straight Connector 7"/>
          <p:cNvCxnSpPr/>
          <p:nvPr/>
        </p:nvCxnSpPr>
        <p:spPr>
          <a:xfrm>
            <a:off x="0" y="50292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4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1. Broken heart:  </a:t>
            </a:r>
            <a:r>
              <a:rPr lang="en-US" sz="4400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Psa. 51:16-17</a:t>
            </a:r>
            <a:endParaRPr lang="en-US" sz="48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86200" y="6477000"/>
            <a:ext cx="1371600" cy="381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</a:rPr>
              <a:t>Delight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228600" y="1359878"/>
            <a:ext cx="8686800" cy="762000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For many years I was naïve about teaching people the gospel: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pic>
        <p:nvPicPr>
          <p:cNvPr id="11266" name="Picture 2" descr="Image result for blue bible 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8551" y="-1"/>
            <a:ext cx="1709487" cy="1389888"/>
          </a:xfrm>
          <a:prstGeom prst="rect">
            <a:avLst/>
          </a:prstGeom>
          <a:noFill/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C4CD2BFD-55C5-4C83-89BE-4DA16263E615}"/>
              </a:ext>
            </a:extLst>
          </p:cNvPr>
          <p:cNvSpPr txBox="1">
            <a:spLocks/>
          </p:cNvSpPr>
          <p:nvPr/>
        </p:nvSpPr>
        <p:spPr>
          <a:xfrm>
            <a:off x="762000" y="2514600"/>
            <a:ext cx="8382000" cy="6096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FFFF00"/>
              </a:buClr>
              <a:buSzPct val="110000"/>
              <a:buFont typeface="Wingdings 2" panose="05020102010507070707" pitchFamily="18" charset="2"/>
              <a:buChar char=""/>
            </a:pP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It is just a matter of the right “presentation.” </a:t>
            </a:r>
            <a:endParaRPr lang="en-US" sz="26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D985FF0E-88B8-4EB2-B030-343349373DBE}"/>
              </a:ext>
            </a:extLst>
          </p:cNvPr>
          <p:cNvSpPr txBox="1">
            <a:spLocks/>
          </p:cNvSpPr>
          <p:nvPr/>
        </p:nvSpPr>
        <p:spPr>
          <a:xfrm>
            <a:off x="228600" y="3434863"/>
            <a:ext cx="8686800" cy="7620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People are impervious to the gospel if their heart is not broken! 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Rom. 1:16-17</a:t>
            </a:r>
            <a:endParaRPr lang="en-US" sz="3200" b="1" dirty="0">
              <a:solidFill>
                <a:schemeClr val="bg1"/>
              </a:solidFill>
              <a:latin typeface="Nyala" pitchFamily="2" charset="0"/>
            </a:endParaRP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EBB7E91-85EE-4E52-A411-EFC56B6D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5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5BC52ACF-BFD3-4ADD-A8DB-6990515F8C7C}"/>
              </a:ext>
            </a:extLst>
          </p:cNvPr>
          <p:cNvSpPr txBox="1">
            <a:spLocks/>
          </p:cNvSpPr>
          <p:nvPr/>
        </p:nvSpPr>
        <p:spPr>
          <a:xfrm>
            <a:off x="762000" y="2971800"/>
            <a:ext cx="8382000" cy="6096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FFFF00"/>
              </a:buClr>
              <a:buSzPct val="110000"/>
              <a:buFont typeface="Wingdings 2" panose="05020102010507070707" pitchFamily="18" charset="2"/>
              <a:buChar char=""/>
            </a:pP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It just requires a bit of “massaging the message.”</a:t>
            </a:r>
            <a:endParaRPr lang="en-US" sz="26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BE672B3A-DACD-4924-90A3-4AC998E56244}"/>
              </a:ext>
            </a:extLst>
          </p:cNvPr>
          <p:cNvSpPr txBox="1">
            <a:spLocks/>
          </p:cNvSpPr>
          <p:nvPr/>
        </p:nvSpPr>
        <p:spPr>
          <a:xfrm>
            <a:off x="762000" y="4572000"/>
            <a:ext cx="8382000" cy="6096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FFFF00"/>
              </a:buClr>
              <a:buSzPct val="110000"/>
              <a:buFont typeface="Wingdings 2" panose="05020102010507070707" pitchFamily="18" charset="2"/>
              <a:buChar char=""/>
            </a:pP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Jesus told us this in the beatitudes:  </a:t>
            </a:r>
            <a:r>
              <a:rPr lang="en-US" sz="2600" b="1" dirty="0">
                <a:solidFill>
                  <a:srgbClr val="FFC000"/>
                </a:solidFill>
                <a:latin typeface="Nyala" pitchFamily="2" charset="0"/>
              </a:rPr>
              <a:t>Matt. 5:3-5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B1F0C501-CD6E-4115-8CBE-13924C38659E}"/>
              </a:ext>
            </a:extLst>
          </p:cNvPr>
          <p:cNvSpPr txBox="1">
            <a:spLocks/>
          </p:cNvSpPr>
          <p:nvPr/>
        </p:nvSpPr>
        <p:spPr>
          <a:xfrm>
            <a:off x="762000" y="5105400"/>
            <a:ext cx="8382000" cy="6096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FFFF00"/>
              </a:buClr>
              <a:buSzPct val="110000"/>
              <a:buFont typeface="Wingdings 2" panose="05020102010507070707" pitchFamily="18" charset="2"/>
              <a:buChar char=""/>
            </a:pP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Jesus told us this in the parable of the ‘sower and the seed’:  </a:t>
            </a:r>
            <a:r>
              <a:rPr lang="en-US" sz="2600" b="1" dirty="0">
                <a:solidFill>
                  <a:srgbClr val="FFC000"/>
                </a:solidFill>
                <a:latin typeface="Nyala" pitchFamily="2" charset="0"/>
              </a:rPr>
              <a:t>Lk. 8:11-15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43F23ED7-7C2A-46F4-9E41-3514E5188330}"/>
              </a:ext>
            </a:extLst>
          </p:cNvPr>
          <p:cNvSpPr txBox="1">
            <a:spLocks/>
          </p:cNvSpPr>
          <p:nvPr/>
        </p:nvSpPr>
        <p:spPr>
          <a:xfrm>
            <a:off x="762000" y="5943600"/>
            <a:ext cx="8382000" cy="6096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FFFF00"/>
              </a:buClr>
              <a:buSzPct val="110000"/>
              <a:buFont typeface="Wingdings 2" panose="05020102010507070707" pitchFamily="18" charset="2"/>
              <a:buChar char=""/>
            </a:pP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God has always required a broken heart:  </a:t>
            </a:r>
            <a:r>
              <a:rPr lang="en-US" sz="2600" b="1" dirty="0">
                <a:solidFill>
                  <a:srgbClr val="FFC000"/>
                </a:solidFill>
                <a:latin typeface="Nyala" pitchFamily="2" charset="0"/>
              </a:rPr>
              <a:t>Isa. 66:2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1B8095-175C-49D8-A62C-66AC6BC36D7C}"/>
              </a:ext>
            </a:extLst>
          </p:cNvPr>
          <p:cNvSpPr/>
          <p:nvPr/>
        </p:nvSpPr>
        <p:spPr>
          <a:xfrm>
            <a:off x="266700" y="1465936"/>
            <a:ext cx="8610600" cy="5011064"/>
          </a:xfrm>
          <a:prstGeom prst="roundRect">
            <a:avLst/>
          </a:prstGeom>
          <a:ln w="5715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>
                <a:solidFill>
                  <a:srgbClr val="FFFF00"/>
                </a:solidFill>
                <a:latin typeface="Berlin Sans FB" panose="020E0602020502020306" pitchFamily="34" charset="0"/>
              </a:rPr>
              <a:t>Does the Lord delight in your heart?</a:t>
            </a:r>
          </a:p>
          <a:p>
            <a:pPr algn="ctr"/>
            <a:endParaRPr lang="en-US" sz="2800" dirty="0">
              <a:latin typeface="Berlin Sans FB" panose="020E0602020502020306" pitchFamily="34" charset="0"/>
            </a:endParaRPr>
          </a:p>
          <a:p>
            <a:pPr algn="ctr"/>
            <a:endParaRPr lang="en-US" sz="2800" dirty="0">
              <a:latin typeface="Berlin Sans FB" panose="020E0602020502020306" pitchFamily="34" charset="0"/>
            </a:endParaRPr>
          </a:p>
          <a:p>
            <a:pPr algn="ctr"/>
            <a:r>
              <a:rPr lang="en-US" sz="3200" dirty="0">
                <a:latin typeface="Berlin Sans FB" panose="020E0602020502020306" pitchFamily="34" charset="0"/>
              </a:rPr>
              <a:t>“receive with meekness the implanted word, which is able to save your souls” </a:t>
            </a:r>
          </a:p>
          <a:p>
            <a:pPr algn="r"/>
            <a:r>
              <a:rPr lang="en-US" sz="3200" dirty="0">
                <a:solidFill>
                  <a:srgbClr val="FFC000"/>
                </a:solidFill>
                <a:latin typeface="Berlin Sans FB" panose="020E0602020502020306" pitchFamily="34" charset="0"/>
              </a:rPr>
              <a:t>—James 1:21 </a:t>
            </a:r>
            <a:endParaRPr lang="en-US" sz="2000" dirty="0"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2775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8" grpId="0" build="p"/>
      <p:bldP spid="10" grpId="0"/>
      <p:bldP spid="12" grpId="0" build="p"/>
      <p:bldP spid="15" grpId="0"/>
      <p:bldP spid="16" grpId="0"/>
      <p:bldP spid="17" grpId="0"/>
      <p:bldP spid="19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4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2. Obedience:  </a:t>
            </a:r>
            <a:r>
              <a:rPr lang="en-US" sz="4400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1 Sam. 15:22-23</a:t>
            </a:r>
            <a:endParaRPr lang="en-US" sz="48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86200" y="6477000"/>
            <a:ext cx="1371600" cy="381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</a:rPr>
              <a:t>Delight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228600" y="1430216"/>
            <a:ext cx="8686800" cy="762000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Obedience naturally flows from one who: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pic>
        <p:nvPicPr>
          <p:cNvPr id="11266" name="Picture 2" descr="Image result for blue bible 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8551" y="-1"/>
            <a:ext cx="1709487" cy="1389888"/>
          </a:xfrm>
          <a:prstGeom prst="rect">
            <a:avLst/>
          </a:prstGeom>
          <a:noFill/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C4CD2BFD-55C5-4C83-89BE-4DA16263E615}"/>
              </a:ext>
            </a:extLst>
          </p:cNvPr>
          <p:cNvSpPr txBox="1">
            <a:spLocks/>
          </p:cNvSpPr>
          <p:nvPr/>
        </p:nvSpPr>
        <p:spPr>
          <a:xfrm>
            <a:off x="762000" y="1975338"/>
            <a:ext cx="8382000" cy="6096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FFFF00"/>
              </a:buClr>
              <a:buSzPct val="110000"/>
              <a:buFont typeface="Wingdings 2" panose="05020102010507070707" pitchFamily="18" charset="2"/>
              <a:buChar char=""/>
            </a:pP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Is </a:t>
            </a:r>
            <a:r>
              <a:rPr lang="en-US" sz="2600" b="1" i="1" dirty="0">
                <a:solidFill>
                  <a:schemeClr val="bg1"/>
                </a:solidFill>
                <a:latin typeface="Nyala" pitchFamily="2" charset="0"/>
              </a:rPr>
              <a:t>“of a contrite spirit, and…trembles at My word”</a:t>
            </a:r>
            <a:r>
              <a:rPr lang="en-US" sz="1200" b="1" i="1" dirty="0">
                <a:solidFill>
                  <a:schemeClr val="bg1"/>
                </a:solidFill>
                <a:latin typeface="Nyala" pitchFamily="2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:  </a:t>
            </a:r>
            <a:r>
              <a:rPr lang="en-US" sz="2600" b="1" dirty="0">
                <a:solidFill>
                  <a:srgbClr val="FFC000"/>
                </a:solidFill>
                <a:latin typeface="Nyala" pitchFamily="2" charset="0"/>
              </a:rPr>
              <a:t>Isa. 66:2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D985FF0E-88B8-4EB2-B030-343349373DBE}"/>
              </a:ext>
            </a:extLst>
          </p:cNvPr>
          <p:cNvSpPr txBox="1">
            <a:spLocks/>
          </p:cNvSpPr>
          <p:nvPr/>
        </p:nvSpPr>
        <p:spPr>
          <a:xfrm>
            <a:off x="228600" y="3314700"/>
            <a:ext cx="8686800" cy="8382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We know the bullheadedness of the Israelites: 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Num. 14; Jer. 11:11; Ezek. 3:7; Jn. 8:43; Matt. 23:37-38</a:t>
            </a:r>
            <a:endParaRPr lang="en-US" sz="3200" b="1" dirty="0">
              <a:solidFill>
                <a:schemeClr val="bg1"/>
              </a:solidFill>
              <a:latin typeface="Nyala" pitchFamily="2" charset="0"/>
            </a:endParaRP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EBB7E91-85EE-4E52-A411-EFC56B6D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6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5BC52ACF-BFD3-4ADD-A8DB-6990515F8C7C}"/>
              </a:ext>
            </a:extLst>
          </p:cNvPr>
          <p:cNvSpPr txBox="1">
            <a:spLocks/>
          </p:cNvSpPr>
          <p:nvPr/>
        </p:nvSpPr>
        <p:spPr>
          <a:xfrm>
            <a:off x="762000" y="2432537"/>
            <a:ext cx="8382000" cy="844063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FFFF00"/>
              </a:buClr>
              <a:buSzPct val="110000"/>
              <a:buFont typeface="Wingdings 2" panose="05020102010507070707" pitchFamily="18" charset="2"/>
              <a:buChar char=""/>
            </a:pP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Is </a:t>
            </a:r>
            <a:r>
              <a:rPr lang="en-US" sz="2600" b="1" i="1" dirty="0">
                <a:solidFill>
                  <a:schemeClr val="bg1"/>
                </a:solidFill>
                <a:latin typeface="Nyala" pitchFamily="2" charset="0"/>
              </a:rPr>
              <a:t>“poor in spirit”</a:t>
            </a: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; “</a:t>
            </a:r>
            <a:r>
              <a:rPr lang="en-US" sz="2600" b="1" i="1" dirty="0">
                <a:solidFill>
                  <a:schemeClr val="bg1"/>
                </a:solidFill>
                <a:latin typeface="Nyala" pitchFamily="2" charset="0"/>
              </a:rPr>
              <a:t>mourn</a:t>
            </a:r>
            <a:r>
              <a:rPr lang="en-US" sz="1000" b="1" i="1" dirty="0">
                <a:solidFill>
                  <a:schemeClr val="bg1"/>
                </a:solidFill>
                <a:latin typeface="Nyala" pitchFamily="2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[s]” over sin; who </a:t>
            </a:r>
            <a:r>
              <a:rPr lang="en-US" sz="2600" b="1" i="1" dirty="0">
                <a:solidFill>
                  <a:schemeClr val="bg1"/>
                </a:solidFill>
                <a:latin typeface="Nyala" pitchFamily="2" charset="0"/>
              </a:rPr>
              <a:t>“receive</a:t>
            </a: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[s]</a:t>
            </a:r>
            <a:r>
              <a:rPr lang="en-US" sz="2600" b="1" i="1" dirty="0">
                <a:solidFill>
                  <a:schemeClr val="bg1"/>
                </a:solidFill>
                <a:latin typeface="Nyala" pitchFamily="2" charset="0"/>
              </a:rPr>
              <a:t> with meekness the implanted word”</a:t>
            </a:r>
            <a:r>
              <a:rPr lang="en-US" sz="1200" b="1" i="1" dirty="0">
                <a:solidFill>
                  <a:schemeClr val="bg1"/>
                </a:solidFill>
                <a:latin typeface="Nyala" pitchFamily="2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:  </a:t>
            </a:r>
            <a:r>
              <a:rPr lang="en-US" sz="2600" b="1" dirty="0">
                <a:solidFill>
                  <a:srgbClr val="FFC000"/>
                </a:solidFill>
                <a:latin typeface="Nyala" pitchFamily="2" charset="0"/>
              </a:rPr>
              <a:t>Matt. 5:3-5; Jas. 1:21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BE672B3A-DACD-4924-90A3-4AC998E56244}"/>
              </a:ext>
            </a:extLst>
          </p:cNvPr>
          <p:cNvSpPr txBox="1">
            <a:spLocks/>
          </p:cNvSpPr>
          <p:nvPr/>
        </p:nvSpPr>
        <p:spPr>
          <a:xfrm>
            <a:off x="762000" y="4343400"/>
            <a:ext cx="8382000" cy="67056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FFFF00"/>
              </a:buClr>
              <a:buSzPct val="110000"/>
              <a:buFont typeface="Wingdings 2" panose="05020102010507070707" pitchFamily="18" charset="2"/>
              <a:buChar char=""/>
            </a:pP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You and I would never make that mistake!  </a:t>
            </a:r>
            <a:r>
              <a:rPr lang="en-US" sz="2600" b="1" dirty="0">
                <a:solidFill>
                  <a:srgbClr val="FFC000"/>
                </a:solidFill>
                <a:latin typeface="Nyala" pitchFamily="2" charset="0"/>
              </a:rPr>
              <a:t>1 Jn. 2:3-6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B1F0C501-CD6E-4115-8CBE-13924C38659E}"/>
              </a:ext>
            </a:extLst>
          </p:cNvPr>
          <p:cNvSpPr txBox="1">
            <a:spLocks/>
          </p:cNvSpPr>
          <p:nvPr/>
        </p:nvSpPr>
        <p:spPr>
          <a:xfrm>
            <a:off x="762000" y="4836943"/>
            <a:ext cx="8382000" cy="6096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FFFF00"/>
              </a:buClr>
              <a:buSzPct val="110000"/>
              <a:buFont typeface="Wingdings 2" panose="05020102010507070707" pitchFamily="18" charset="2"/>
              <a:buChar char=""/>
            </a:pP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Is obedience on your conscious mind?  </a:t>
            </a:r>
            <a:r>
              <a:rPr lang="en-US" sz="2600" b="1" dirty="0">
                <a:solidFill>
                  <a:srgbClr val="FFC000"/>
                </a:solidFill>
                <a:latin typeface="Nyala" pitchFamily="2" charset="0"/>
              </a:rPr>
              <a:t>Psa. 119:15-16; Phil. 4:8-9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43F23ED7-7C2A-46F4-9E41-3514E5188330}"/>
              </a:ext>
            </a:extLst>
          </p:cNvPr>
          <p:cNvSpPr txBox="1">
            <a:spLocks/>
          </p:cNvSpPr>
          <p:nvPr/>
        </p:nvSpPr>
        <p:spPr>
          <a:xfrm>
            <a:off x="762000" y="5638800"/>
            <a:ext cx="8382000" cy="8382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FFFF00"/>
              </a:buClr>
              <a:buSzPct val="110000"/>
              <a:buFont typeface="Wingdings 2" panose="05020102010507070707" pitchFamily="18" charset="2"/>
              <a:buChar char=""/>
            </a:pP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We will not consistently obey without making a conscious, determined effort:  </a:t>
            </a:r>
            <a:r>
              <a:rPr lang="en-US" sz="2600" b="1" dirty="0">
                <a:solidFill>
                  <a:srgbClr val="FFC000"/>
                </a:solidFill>
                <a:latin typeface="Nyala" pitchFamily="2" charset="0"/>
              </a:rPr>
              <a:t>2 Pet. 1:10-11; Matt. 7:13-14</a:t>
            </a:r>
          </a:p>
        </p:txBody>
      </p:sp>
    </p:spTree>
    <p:extLst>
      <p:ext uri="{BB962C8B-B14F-4D97-AF65-F5344CB8AC3E}">
        <p14:creationId xmlns:p14="http://schemas.microsoft.com/office/powerpoint/2010/main" val="315235425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8" grpId="0" build="p"/>
      <p:bldP spid="10" grpId="0"/>
      <p:bldP spid="12" grpId="0" build="p"/>
      <p:bldP spid="15" grpId="0"/>
      <p:bldP spid="16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4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3. Honesty:  </a:t>
            </a:r>
            <a:r>
              <a:rPr lang="en-US" sz="4400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Prov. 11:1; 12:22; 16:13</a:t>
            </a:r>
            <a:endParaRPr lang="en-US" sz="48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86200" y="6477000"/>
            <a:ext cx="1371600" cy="381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</a:rPr>
              <a:t>Delight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228600" y="1430216"/>
            <a:ext cx="8686800" cy="762000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Honesty in the obvious: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pic>
        <p:nvPicPr>
          <p:cNvPr id="11266" name="Picture 2" descr="Image result for blue bible 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8551" y="-1"/>
            <a:ext cx="1709487" cy="1389888"/>
          </a:xfrm>
          <a:prstGeom prst="rect">
            <a:avLst/>
          </a:prstGeom>
          <a:noFill/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C4CD2BFD-55C5-4C83-89BE-4DA16263E615}"/>
              </a:ext>
            </a:extLst>
          </p:cNvPr>
          <p:cNvSpPr txBox="1">
            <a:spLocks/>
          </p:cNvSpPr>
          <p:nvPr/>
        </p:nvSpPr>
        <p:spPr>
          <a:xfrm>
            <a:off x="762000" y="2051538"/>
            <a:ext cx="8382000" cy="6096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FFFF00"/>
              </a:buClr>
              <a:buSzPct val="110000"/>
              <a:buFont typeface="Wingdings 2" panose="05020102010507070707" pitchFamily="18" charset="2"/>
              <a:buChar char=""/>
            </a:pP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Lying, cheating, stealing, etc.</a:t>
            </a:r>
            <a:endParaRPr lang="en-US" sz="26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D985FF0E-88B8-4EB2-B030-343349373DBE}"/>
              </a:ext>
            </a:extLst>
          </p:cNvPr>
          <p:cNvSpPr txBox="1">
            <a:spLocks/>
          </p:cNvSpPr>
          <p:nvPr/>
        </p:nvSpPr>
        <p:spPr>
          <a:xfrm>
            <a:off x="228600" y="3695700"/>
            <a:ext cx="8686800" cy="11049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We must be honest in all things, at all cost: 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Rom. 12:17; 2 Cor. 8:21; 1 Pet. 2:12</a:t>
            </a:r>
            <a:endParaRPr lang="en-US" sz="3200" b="1" dirty="0">
              <a:solidFill>
                <a:schemeClr val="bg1"/>
              </a:solidFill>
              <a:latin typeface="Nyala" pitchFamily="2" charset="0"/>
            </a:endParaRP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EBB7E91-85EE-4E52-A411-EFC56B6D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7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5BC52ACF-BFD3-4ADD-A8DB-6990515F8C7C}"/>
              </a:ext>
            </a:extLst>
          </p:cNvPr>
          <p:cNvSpPr txBox="1">
            <a:spLocks/>
          </p:cNvSpPr>
          <p:nvPr/>
        </p:nvSpPr>
        <p:spPr>
          <a:xfrm>
            <a:off x="762000" y="2590800"/>
            <a:ext cx="8382000" cy="844063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FFFF00"/>
              </a:buClr>
              <a:buSzPct val="110000"/>
              <a:buFont typeface="Wingdings 2" panose="05020102010507070707" pitchFamily="18" charset="2"/>
              <a:buChar char=""/>
            </a:pP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Easy to rationalize cutting corners when everyone else is doing it (e.g., cheating on income taxes).</a:t>
            </a:r>
            <a:endParaRPr lang="en-US" sz="26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7ED3BEC5-AF79-4BEA-A713-28AD9F555B3B}"/>
              </a:ext>
            </a:extLst>
          </p:cNvPr>
          <p:cNvSpPr txBox="1">
            <a:spLocks/>
          </p:cNvSpPr>
          <p:nvPr/>
        </p:nvSpPr>
        <p:spPr>
          <a:xfrm>
            <a:off x="228600" y="4991100"/>
            <a:ext cx="8686800" cy="11049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We must be honest with ourselves in our personal relationship with God: 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Gal. 6:3-4; Jas. 1:22; Gal. 6:7</a:t>
            </a:r>
            <a:endParaRPr lang="en-US" sz="3200" b="1" dirty="0">
              <a:solidFill>
                <a:schemeClr val="bg1"/>
              </a:solidFill>
              <a:latin typeface="Nya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47872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8" grpId="0" build="p"/>
      <p:bldP spid="10" grpId="0"/>
      <p:bldP spid="12" grpId="0" build="p"/>
      <p:bldP spid="15" grpId="0"/>
      <p:bldP spid="2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4. Prayers:  </a:t>
            </a:r>
            <a:r>
              <a:rPr lang="en-US" sz="5400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Prov. 15:8</a:t>
            </a:r>
            <a:endParaRPr lang="en-US" sz="60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86200" y="6477000"/>
            <a:ext cx="1371600" cy="381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</a:rPr>
              <a:t>Delight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228600" y="1430216"/>
            <a:ext cx="8686800" cy="762000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We all know we need to pray more, but do we?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pic>
        <p:nvPicPr>
          <p:cNvPr id="11266" name="Picture 2" descr="Image result for blue bible 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8551" y="-1"/>
            <a:ext cx="1709487" cy="1389888"/>
          </a:xfrm>
          <a:prstGeom prst="rect">
            <a:avLst/>
          </a:prstGeom>
          <a:noFill/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D985FF0E-88B8-4EB2-B030-343349373DBE}"/>
              </a:ext>
            </a:extLst>
          </p:cNvPr>
          <p:cNvSpPr txBox="1">
            <a:spLocks/>
          </p:cNvSpPr>
          <p:nvPr/>
        </p:nvSpPr>
        <p:spPr>
          <a:xfrm>
            <a:off x="228600" y="3200400"/>
            <a:ext cx="8686800" cy="11049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~25 prayers of Jesus are recorded in the gospels.</a:t>
            </a:r>
            <a:endParaRPr lang="en-US" sz="3200" b="1" dirty="0">
              <a:solidFill>
                <a:schemeClr val="bg1"/>
              </a:solidFill>
              <a:latin typeface="Nyala" pitchFamily="2" charset="0"/>
            </a:endParaRP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EBB7E91-85EE-4E52-A411-EFC56B6D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8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5BC52ACF-BFD3-4ADD-A8DB-6990515F8C7C}"/>
              </a:ext>
            </a:extLst>
          </p:cNvPr>
          <p:cNvSpPr txBox="1">
            <a:spLocks/>
          </p:cNvSpPr>
          <p:nvPr/>
        </p:nvSpPr>
        <p:spPr>
          <a:xfrm>
            <a:off x="762000" y="2133600"/>
            <a:ext cx="8382000" cy="844063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FFFF00"/>
              </a:buClr>
              <a:buSzPct val="110000"/>
              <a:buFont typeface="Wingdings 2" panose="05020102010507070707" pitchFamily="18" charset="2"/>
              <a:buChar char=""/>
            </a:pP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The Bible tells us to </a:t>
            </a:r>
            <a:r>
              <a:rPr lang="en-US" sz="2600" b="1" i="1" dirty="0">
                <a:solidFill>
                  <a:schemeClr val="bg1"/>
                </a:solidFill>
                <a:latin typeface="Nyala" pitchFamily="2" charset="0"/>
              </a:rPr>
              <a:t>“pray without ceasing”</a:t>
            </a:r>
            <a:r>
              <a:rPr lang="en-US" sz="800" b="1" i="1" dirty="0">
                <a:solidFill>
                  <a:schemeClr val="bg1"/>
                </a:solidFill>
                <a:latin typeface="Nyala" pitchFamily="2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Nyala" pitchFamily="2" charset="0"/>
              </a:rPr>
              <a:t>; do we even pray at least once a day?  </a:t>
            </a:r>
            <a:r>
              <a:rPr lang="en-US" sz="2600" b="1" dirty="0">
                <a:solidFill>
                  <a:srgbClr val="FFC000"/>
                </a:solidFill>
                <a:latin typeface="Nyala" pitchFamily="2" charset="0"/>
              </a:rPr>
              <a:t>1 Thess. 5:17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7ED3BEC5-AF79-4BEA-A713-28AD9F555B3B}"/>
              </a:ext>
            </a:extLst>
          </p:cNvPr>
          <p:cNvSpPr txBox="1">
            <a:spLocks/>
          </p:cNvSpPr>
          <p:nvPr/>
        </p:nvSpPr>
        <p:spPr>
          <a:xfrm>
            <a:off x="228600" y="3886200"/>
            <a:ext cx="8686800" cy="11049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Just imagine:  The Creator and Sustainer of the Universe wants to communicate with YOU! 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Heb. 4:15-16</a:t>
            </a:r>
            <a:endParaRPr lang="en-US" sz="3200" b="1" dirty="0">
              <a:solidFill>
                <a:schemeClr val="bg1"/>
              </a:solidFill>
              <a:latin typeface="Nyala" pitchFamily="2" charset="0"/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95C44835-3189-4A0E-954C-3C701EC31DBB}"/>
              </a:ext>
            </a:extLst>
          </p:cNvPr>
          <p:cNvSpPr txBox="1">
            <a:spLocks/>
          </p:cNvSpPr>
          <p:nvPr/>
        </p:nvSpPr>
        <p:spPr>
          <a:xfrm>
            <a:off x="228600" y="5448300"/>
            <a:ext cx="8686800" cy="11049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Let’s all “delight” God by praying more, with more faith: 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Jas. 1:5-6</a:t>
            </a:r>
            <a:endParaRPr lang="en-US" sz="3200" b="1" dirty="0">
              <a:solidFill>
                <a:schemeClr val="bg1"/>
              </a:solidFill>
              <a:latin typeface="Nya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19835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8" grpId="0" build="p"/>
      <p:bldP spid="12" grpId="0" build="p"/>
      <p:bldP spid="15" grpId="0"/>
      <p:bldP spid="20" grpId="0" build="p"/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5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5. Sincere worship:  </a:t>
            </a:r>
            <a:r>
              <a:rPr lang="en-US" sz="5000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Isa. 1:11</a:t>
            </a:r>
            <a:endParaRPr lang="en-US" sz="50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86200" y="6477000"/>
            <a:ext cx="1371600" cy="381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</a:rPr>
              <a:t>Delight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228600" y="1566260"/>
            <a:ext cx="8686800" cy="1208561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The Lord cured Israel’s idolatry in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“the furnace of affliction”</a:t>
            </a:r>
            <a:r>
              <a: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: 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Isa. 48:10</a:t>
            </a:r>
          </a:p>
        </p:txBody>
      </p:sp>
      <p:pic>
        <p:nvPicPr>
          <p:cNvPr id="11266" name="Picture 2" descr="Image result for blue bible 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8551" y="-1"/>
            <a:ext cx="1709487" cy="1389888"/>
          </a:xfrm>
          <a:prstGeom prst="rect">
            <a:avLst/>
          </a:prstGeom>
          <a:noFill/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D985FF0E-88B8-4EB2-B030-343349373DBE}"/>
              </a:ext>
            </a:extLst>
          </p:cNvPr>
          <p:cNvSpPr txBox="1">
            <a:spLocks/>
          </p:cNvSpPr>
          <p:nvPr/>
        </p:nvSpPr>
        <p:spPr>
          <a:xfrm>
            <a:off x="228600" y="3085330"/>
            <a:ext cx="8686800" cy="1004455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It didn’t cure them of taking the Lord for granted: 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Mal. 1:6-10</a:t>
            </a:r>
            <a:endParaRPr lang="en-US" sz="3600" b="1" dirty="0">
              <a:solidFill>
                <a:srgbClr val="FFFF00"/>
              </a:solidFill>
              <a:latin typeface="Nyala" pitchFamily="2" charset="0"/>
            </a:endParaRP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EBB7E91-85EE-4E52-A411-EFC56B6D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9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7ED3BEC5-AF79-4BEA-A713-28AD9F555B3B}"/>
              </a:ext>
            </a:extLst>
          </p:cNvPr>
          <p:cNvSpPr txBox="1">
            <a:spLocks/>
          </p:cNvSpPr>
          <p:nvPr/>
        </p:nvSpPr>
        <p:spPr>
          <a:xfrm>
            <a:off x="228600" y="4629150"/>
            <a:ext cx="8915400" cy="177165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We need to take advantage of every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oppor-tunity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to worship God and “delight” in it! 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2 Pet. 3:9; Jas. 4:14</a:t>
            </a:r>
            <a:endParaRPr lang="en-US" sz="3600" b="1" dirty="0">
              <a:solidFill>
                <a:schemeClr val="bg1"/>
              </a:solidFill>
              <a:latin typeface="Nya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2496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8" grpId="0" build="p"/>
      <p:bldP spid="12" grpId="0" build="p"/>
      <p:bldP spid="20" grpId="0" build="p"/>
    </p:bldLst>
  </p:timing>
</p:sld>
</file>

<file path=ppt/theme/theme1.xml><?xml version="1.0" encoding="utf-8"?>
<a:theme xmlns:a="http://schemas.openxmlformats.org/drawingml/2006/main" name="Technic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20464</TotalTime>
  <Words>1283</Words>
  <Application>Microsoft Office PowerPoint</Application>
  <PresentationFormat>On-screen Show (4:3)</PresentationFormat>
  <Paragraphs>120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Wingdings 2</vt:lpstr>
      <vt:lpstr>Gill Sans MT</vt:lpstr>
      <vt:lpstr>Nyala</vt:lpstr>
      <vt:lpstr>Berlin Sans FB Demi</vt:lpstr>
      <vt:lpstr>Arial</vt:lpstr>
      <vt:lpstr>Berlin Sans FB</vt:lpstr>
      <vt:lpstr>Franklin Gothic Book</vt:lpstr>
      <vt:lpstr>Calibri</vt:lpstr>
      <vt:lpstr>Andalus</vt:lpstr>
      <vt:lpstr>Times New Roman</vt:lpstr>
      <vt:lpstr>Technic</vt:lpstr>
      <vt:lpstr>PowerPoint Presentation</vt:lpstr>
      <vt:lpstr>Introduction</vt:lpstr>
      <vt:lpstr>Introduction</vt:lpstr>
      <vt:lpstr>Delight 2 Chronicles 17:1-6</vt:lpstr>
      <vt:lpstr>1. Broken heart:  Psa. 51:16-17</vt:lpstr>
      <vt:lpstr>2. Obedience:  1 Sam. 15:22-23</vt:lpstr>
      <vt:lpstr>3. Honesty:  Prov. 11:1; 12:22; 16:13</vt:lpstr>
      <vt:lpstr>4. Prayers:  Prov. 15:8</vt:lpstr>
      <vt:lpstr>5. Sincere worship:  Isa. 1:11</vt:lpstr>
      <vt:lpstr>5. Sincere worship:  Isa. 1:11</vt:lpstr>
      <vt:lpstr>5. Sincere worship:  Isa. 1:11</vt:lpstr>
      <vt:lpstr>6. Hope:  Psa. 147:10-11</vt:lpstr>
      <vt:lpstr>6. Hope:  Psa. 147:10-11</vt:lpstr>
      <vt:lpstr>6. Hope:  Psa. 147:10-11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Delight</dc:title>
  <dc:creator>Ryan Thomas</dc:creator>
  <dc:description>Westside:  11/19/2017 PM</dc:description>
  <cp:lastModifiedBy>Craig Thomas</cp:lastModifiedBy>
  <cp:revision>196</cp:revision>
  <dcterms:created xsi:type="dcterms:W3CDTF">2012-12-27T16:00:52Z</dcterms:created>
  <dcterms:modified xsi:type="dcterms:W3CDTF">2017-11-26T19:48:23Z</dcterms:modified>
</cp:coreProperties>
</file>