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23"/>
  </p:notesMasterIdLst>
  <p:sldIdLst>
    <p:sldId id="386" r:id="rId2"/>
    <p:sldId id="389" r:id="rId3"/>
    <p:sldId id="401" r:id="rId4"/>
    <p:sldId id="391" r:id="rId5"/>
    <p:sldId id="444" r:id="rId6"/>
    <p:sldId id="446" r:id="rId7"/>
    <p:sldId id="448" r:id="rId8"/>
    <p:sldId id="449" r:id="rId9"/>
    <p:sldId id="402" r:id="rId10"/>
    <p:sldId id="259" r:id="rId11"/>
    <p:sldId id="439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3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800000"/>
    <a:srgbClr val="A50021"/>
    <a:srgbClr val="FFCC66"/>
    <a:srgbClr val="FF9933"/>
    <a:srgbClr val="FFFF00"/>
    <a:srgbClr val="350000"/>
    <a:srgbClr val="00CCFF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80" d="100"/>
          <a:sy n="80" d="100"/>
        </p:scale>
        <p:origin x="82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6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88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33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76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45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45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58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32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815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88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2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98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3F3EB-6410-43D4-AB38-58C5D2330136}" type="slidenum">
              <a:rPr lang="en-US"/>
              <a:pPr/>
              <a:t>21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5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82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58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5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55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69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chemeClr val="tx1"/>
            </a:gs>
            <a:gs pos="57170">
              <a:schemeClr val="accent4">
                <a:lumMod val="75000"/>
              </a:schemeClr>
            </a:gs>
            <a:gs pos="31800">
              <a:schemeClr val="accent4">
                <a:lumMod val="75000"/>
              </a:schemeClr>
            </a:gs>
            <a:gs pos="0">
              <a:schemeClr val="tx1"/>
            </a:gs>
            <a:gs pos="100000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720000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1371600" y="5715000"/>
            <a:ext cx="640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b="1" i="1" dirty="0">
                <a:solidFill>
                  <a:srgbClr val="66FF33"/>
                </a:solidFill>
                <a:effectLst/>
              </a:rPr>
              <a:t>Matthew 21:23-27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C5F1CF-F1AE-4210-94A3-885437790D92}"/>
              </a:ext>
            </a:extLst>
          </p:cNvPr>
          <p:cNvSpPr txBox="1"/>
          <p:nvPr/>
        </p:nvSpPr>
        <p:spPr>
          <a:xfrm>
            <a:off x="304554" y="228600"/>
            <a:ext cx="85042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Bible Authority:</a:t>
            </a:r>
          </a:p>
          <a:p>
            <a:pPr algn="ctr"/>
            <a:r>
              <a:rPr lang="en-US" sz="8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Lesson 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9B02FD-A75A-4D9E-9137-41538A7B94E0}"/>
              </a:ext>
            </a:extLst>
          </p:cNvPr>
          <p:cNvSpPr txBox="1"/>
          <p:nvPr/>
        </p:nvSpPr>
        <p:spPr>
          <a:xfrm>
            <a:off x="168683" y="3048000"/>
            <a:ext cx="8822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solidFill>
                  <a:schemeClr val="tx2">
                    <a:lumMod val="50000"/>
                  </a:schemeClr>
                </a:solidFill>
                <a:latin typeface="Eras Bold ITC" panose="020B0907030504020204" pitchFamily="34" charset="0"/>
              </a:rPr>
              <a:t>The Authority of Jesus Christ:</a:t>
            </a:r>
          </a:p>
          <a:p>
            <a:pPr algn="ctr"/>
            <a:endParaRPr lang="en-US" sz="1200" i="1" dirty="0">
              <a:solidFill>
                <a:schemeClr val="tx2">
                  <a:lumMod val="50000"/>
                </a:schemeClr>
              </a:solidFill>
              <a:latin typeface="Eras Bold ITC" panose="020B0907030504020204" pitchFamily="34" charset="0"/>
            </a:endParaRPr>
          </a:p>
          <a:p>
            <a:pPr algn="ctr"/>
            <a:r>
              <a:rPr lang="en-US" sz="4400" i="1" dirty="0">
                <a:solidFill>
                  <a:srgbClr val="00CCFF"/>
                </a:solidFill>
                <a:latin typeface="Eras Bold ITC" panose="020B0907030504020204" pitchFamily="34" charset="0"/>
              </a:rPr>
              <a:t>The Work of the Church</a:t>
            </a:r>
          </a:p>
          <a:p>
            <a:pPr algn="ctr"/>
            <a:r>
              <a:rPr lang="en-US" sz="4400" i="1" dirty="0">
                <a:solidFill>
                  <a:srgbClr val="00CCFF"/>
                </a:solidFill>
                <a:latin typeface="Eras Bold ITC" panose="020B0907030504020204" pitchFamily="34" charset="0"/>
              </a:rPr>
              <a:t>(Part 1):  Evangelism</a:t>
            </a:r>
            <a:endParaRPr lang="en-US" sz="3200" i="1" dirty="0">
              <a:solidFill>
                <a:srgbClr val="00CCFF"/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32877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1. Importance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-47625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God’s plan of work</a:t>
            </a:r>
          </a:p>
          <a:p>
            <a:pPr eaLnBrk="1" hangingPunct="1"/>
            <a:r>
              <a:rPr lang="en-US" sz="3200" b="1" dirty="0"/>
              <a:t>for the church</a:t>
            </a:r>
            <a:endParaRPr lang="en-US" sz="28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6649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Three-fold work of the church:</a:t>
            </a:r>
            <a:endParaRPr lang="en-US" sz="26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3A913F2B-8145-43EF-A408-D9E26F91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1670049"/>
            <a:ext cx="7701627" cy="46989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Evangelism:  </a:t>
            </a:r>
            <a:r>
              <a:rPr lang="en-US" sz="2000" b="1" dirty="0">
                <a:solidFill>
                  <a:schemeClr val="tx1"/>
                </a:solidFill>
              </a:rPr>
              <a:t>1 Tim. 3:15; 1 Thess. 1:6-8    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EA66EC58-5741-4EFB-80CB-8743633E1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149474"/>
            <a:ext cx="7772400" cy="42072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Edification:  </a:t>
            </a:r>
            <a:r>
              <a:rPr lang="en-US" sz="2000" b="1" dirty="0">
                <a:solidFill>
                  <a:schemeClr val="tx1"/>
                </a:solidFill>
              </a:rPr>
              <a:t>Eph. 4:15-16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615E53-92D2-41C8-8014-09BD24E6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6600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Much division over the work of the church: </a:t>
            </a:r>
            <a:endParaRPr lang="en-US" sz="26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A8283881-68B2-4418-AF86-A6A51B9D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886200"/>
            <a:ext cx="8305676" cy="7544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Evangelism:  </a:t>
            </a:r>
            <a:r>
              <a:rPr lang="en-US" sz="2000" b="1" dirty="0">
                <a:solidFill>
                  <a:srgbClr val="FFCC66"/>
                </a:solidFill>
              </a:rPr>
              <a:t>missionary society, sponsoring church, carnal inducements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4E1ACFA7-3907-463D-9276-97401405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4675154"/>
            <a:ext cx="8382000" cy="914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Edification:  </a:t>
            </a:r>
            <a:r>
              <a:rPr lang="en-US" sz="2000" b="1" dirty="0">
                <a:solidFill>
                  <a:srgbClr val="FFCC66"/>
                </a:solidFill>
              </a:rPr>
              <a:t>church-sponsored social meals, recreation, secular educational institutions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4BCABEE1-7209-4CCD-8243-DD5072F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460600"/>
            <a:ext cx="8382000" cy="1168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Benevolence:  </a:t>
            </a:r>
            <a:r>
              <a:rPr lang="en-US" sz="2000" b="1" dirty="0">
                <a:solidFill>
                  <a:srgbClr val="FFCC66"/>
                </a:solidFill>
              </a:rPr>
              <a:t>general benevolence from church treasury, as an aid to evangelism, church-supported benevolent institutions (e.g., orphan’s homes)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A7BAF53-D7EA-4CA0-8815-EB34A167B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2660649"/>
            <a:ext cx="7772400" cy="5207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Benevolence:  </a:t>
            </a:r>
            <a:r>
              <a:rPr lang="en-US" sz="2000" b="1" dirty="0">
                <a:solidFill>
                  <a:schemeClr val="tx1"/>
                </a:solidFill>
              </a:rPr>
              <a:t>Acts 4:34-35; 11:27-30; 1 Cor. 16:1-2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87216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9" grpId="0"/>
      <p:bldP spid="20" grpId="0"/>
      <p:bldP spid="15" grpId="0"/>
      <p:bldP spid="17" grpId="0"/>
      <p:bldP spid="18" grpId="0"/>
      <p:bldP spid="2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3744913" cy="9541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2. Evangelism:  Involvement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-47625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century church involved in evangelism</a:t>
            </a:r>
            <a:endParaRPr lang="en-US" sz="28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5700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tx1"/>
                </a:solidFill>
              </a:rPr>
              <a:t>Divine authority for this work: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3A913F2B-8145-43EF-A408-D9E26F91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675" y="1800901"/>
            <a:ext cx="7696201" cy="63749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Direct statement:  </a:t>
            </a:r>
            <a:r>
              <a:rPr lang="en-US" sz="2200" b="1" dirty="0">
                <a:solidFill>
                  <a:schemeClr val="tx1"/>
                </a:solidFill>
              </a:rPr>
              <a:t>1 Tim. 3:15   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EA66EC58-5741-4EFB-80CB-8743633E1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676" y="2374899"/>
            <a:ext cx="7766924" cy="5207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Approved example: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A8283881-68B2-4418-AF86-A6A51B9D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2979351"/>
            <a:ext cx="7928146" cy="7544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2000" b="1" dirty="0">
                <a:solidFill>
                  <a:schemeClr val="tx1"/>
                </a:solidFill>
              </a:rPr>
              <a:t>Church at Jerusalem:</a:t>
            </a:r>
            <a:r>
              <a:rPr lang="en-US" sz="2000" b="1" dirty="0">
                <a:solidFill>
                  <a:srgbClr val="FFFF00"/>
                </a:solidFill>
              </a:rPr>
              <a:t>  </a:t>
            </a:r>
            <a:r>
              <a:rPr lang="en-US" sz="2000" b="1" dirty="0">
                <a:solidFill>
                  <a:srgbClr val="FFCC66"/>
                </a:solidFill>
              </a:rPr>
              <a:t>sent out Barnabas to preach:  </a:t>
            </a:r>
            <a:r>
              <a:rPr lang="en-US" sz="2000" b="1" dirty="0">
                <a:solidFill>
                  <a:srgbClr val="FFFF00"/>
                </a:solidFill>
              </a:rPr>
              <a:t>Acts 11:22-24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4E1ACFA7-3907-463D-9276-97401405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9525"/>
            <a:ext cx="8001000" cy="914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2000" b="1" dirty="0">
                <a:solidFill>
                  <a:schemeClr val="tx1"/>
                </a:solidFill>
              </a:rPr>
              <a:t>Church at Antioch:  </a:t>
            </a:r>
            <a:r>
              <a:rPr lang="en-US" sz="2000" b="1" dirty="0">
                <a:solidFill>
                  <a:srgbClr val="FFCC66"/>
                </a:solidFill>
              </a:rPr>
              <a:t>sent out Barnabas and Saul/Paul to preach:  </a:t>
            </a:r>
            <a:r>
              <a:rPr lang="en-US" sz="2000" b="1" dirty="0">
                <a:solidFill>
                  <a:srgbClr val="FFFF00"/>
                </a:solidFill>
              </a:rPr>
              <a:t>Acts 13:1-3; 15:36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4BCABEE1-7209-4CCD-8243-DD5072F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35147"/>
            <a:ext cx="8001000" cy="86555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2000" b="1" dirty="0">
                <a:solidFill>
                  <a:schemeClr val="tx1"/>
                </a:solidFill>
              </a:rPr>
              <a:t>Church at Philippi:  </a:t>
            </a:r>
            <a:r>
              <a:rPr lang="en-US" sz="2000" b="1" dirty="0">
                <a:solidFill>
                  <a:srgbClr val="FFCC66"/>
                </a:solidFill>
              </a:rPr>
              <a:t>helped support Paul as he preached in other places:  </a:t>
            </a:r>
            <a:r>
              <a:rPr lang="en-US" sz="2000" b="1" dirty="0">
                <a:solidFill>
                  <a:srgbClr val="FFFF00"/>
                </a:solidFill>
              </a:rPr>
              <a:t>Phil. 4:15-16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B68BB743-DFC3-41CA-808E-797CFF0B5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5687647"/>
            <a:ext cx="8001000" cy="86555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2000" b="1" dirty="0">
                <a:solidFill>
                  <a:schemeClr val="tx1"/>
                </a:solidFill>
              </a:rPr>
              <a:t>Church at Thessalonica:  </a:t>
            </a:r>
            <a:r>
              <a:rPr lang="en-US" sz="2000" b="1" i="1" dirty="0">
                <a:solidFill>
                  <a:srgbClr val="FFCC66"/>
                </a:solidFill>
              </a:rPr>
              <a:t>“sounded out the word of the Lord”</a:t>
            </a:r>
            <a:r>
              <a:rPr lang="en-US" sz="2000" b="1" dirty="0">
                <a:solidFill>
                  <a:srgbClr val="FFCC66"/>
                </a:solidFill>
              </a:rPr>
              <a:t> </a:t>
            </a:r>
            <a:r>
              <a:rPr lang="en-US" sz="1200" b="1" dirty="0">
                <a:solidFill>
                  <a:srgbClr val="FFCC66"/>
                </a:solidFill>
              </a:rPr>
              <a:t> </a:t>
            </a:r>
            <a:r>
              <a:rPr lang="en-US" sz="2000" b="1" dirty="0">
                <a:solidFill>
                  <a:srgbClr val="FFCC66"/>
                </a:solidFill>
              </a:rPr>
              <a:t>to most of Greece:  </a:t>
            </a:r>
            <a:r>
              <a:rPr lang="en-US" sz="2000" b="1" dirty="0">
                <a:solidFill>
                  <a:srgbClr val="FFFF00"/>
                </a:solidFill>
              </a:rPr>
              <a:t>1 Thess. 1:8</a:t>
            </a:r>
          </a:p>
        </p:txBody>
      </p:sp>
    </p:spTree>
    <p:extLst>
      <p:ext uri="{BB962C8B-B14F-4D97-AF65-F5344CB8AC3E}">
        <p14:creationId xmlns:p14="http://schemas.microsoft.com/office/powerpoint/2010/main" val="183177277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9" grpId="0"/>
      <p:bldP spid="20" grpId="0"/>
      <p:bldP spid="17" grpId="0"/>
      <p:bldP spid="18" grpId="0"/>
      <p:bldP spid="2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3744913" cy="9541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3. Evangelism:  How Work Done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-47625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1</a:t>
            </a:r>
            <a:r>
              <a:rPr lang="en-US" sz="3200" b="1" baseline="30000" dirty="0"/>
              <a:t>st</a:t>
            </a:r>
            <a:r>
              <a:rPr lang="en-US" sz="3200" b="1" dirty="0"/>
              <a:t> century church involved in evangelism</a:t>
            </a:r>
            <a:endParaRPr lang="en-US" sz="28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Individuals were sent out to preach: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3A913F2B-8145-43EF-A408-D9E26F91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93" y="1635801"/>
            <a:ext cx="8302208" cy="63749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Apostles:  </a:t>
            </a:r>
            <a:r>
              <a:rPr lang="en-US" sz="2200" b="1" dirty="0">
                <a:solidFill>
                  <a:srgbClr val="FFCC66"/>
                </a:solidFill>
              </a:rPr>
              <a:t>Acts 5:42; cf. Rom. 10:14-15</a:t>
            </a:r>
            <a:endParaRPr lang="en-US" sz="2200" b="1" i="1" dirty="0">
              <a:solidFill>
                <a:srgbClr val="FFCC66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A8283881-68B2-4418-AF86-A6A51B9D9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393" y="2120900"/>
            <a:ext cx="7795649" cy="54095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2000" b="1" dirty="0">
                <a:solidFill>
                  <a:schemeClr val="tx1"/>
                </a:solidFill>
              </a:rPr>
              <a:t>Saul in Damascus:</a:t>
            </a:r>
            <a:r>
              <a:rPr lang="en-US" sz="2000" b="1" dirty="0">
                <a:solidFill>
                  <a:srgbClr val="FFFF00"/>
                </a:solidFill>
              </a:rPr>
              <a:t>  </a:t>
            </a:r>
            <a:r>
              <a:rPr lang="en-US" sz="2000" b="1" dirty="0">
                <a:solidFill>
                  <a:srgbClr val="FFCC66"/>
                </a:solidFill>
              </a:rPr>
              <a:t>Acts 9:20, 22</a:t>
            </a:r>
            <a:endParaRPr lang="en-US" sz="2000" b="1" i="1" dirty="0">
              <a:solidFill>
                <a:srgbClr val="FFFF00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4E1ACFA7-3907-463D-9276-97401405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394" y="2654301"/>
            <a:ext cx="7867285" cy="58937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2000" b="1" dirty="0">
                <a:solidFill>
                  <a:schemeClr val="tx1"/>
                </a:solidFill>
              </a:rPr>
              <a:t>Saul in Jerusalem:  </a:t>
            </a:r>
            <a:r>
              <a:rPr lang="en-US" sz="2000" b="1" dirty="0">
                <a:solidFill>
                  <a:srgbClr val="FFCC66"/>
                </a:solidFill>
              </a:rPr>
              <a:t>Acts 9:26, 29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4BCABEE1-7209-4CCD-8243-DD5072F5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394" y="3721100"/>
            <a:ext cx="7867285" cy="42610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2000" b="1" dirty="0">
                <a:solidFill>
                  <a:schemeClr val="tx1"/>
                </a:solidFill>
              </a:rPr>
              <a:t>Scattered saints:  </a:t>
            </a:r>
            <a:r>
              <a:rPr lang="en-US" sz="2000" b="1" dirty="0">
                <a:solidFill>
                  <a:srgbClr val="FFCC66"/>
                </a:solidFill>
              </a:rPr>
              <a:t>Acts 8:4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B68BB743-DFC3-41CA-808E-797CFF0B5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393" y="4251303"/>
            <a:ext cx="7867285" cy="4572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2000" b="1" dirty="0">
                <a:solidFill>
                  <a:schemeClr val="tx1"/>
                </a:solidFill>
              </a:rPr>
              <a:t>Philip:  </a:t>
            </a:r>
            <a:r>
              <a:rPr lang="en-US" sz="2000" b="1" dirty="0">
                <a:solidFill>
                  <a:srgbClr val="FFCC66"/>
                </a:solidFill>
              </a:rPr>
              <a:t>Acts 8:5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C32F67E-D0BC-4D16-93C9-405546FAF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94" y="3159801"/>
            <a:ext cx="8302208" cy="63749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Individual Christians:</a:t>
            </a:r>
            <a:endParaRPr lang="en-US" sz="2200" b="1" i="1" dirty="0">
              <a:solidFill>
                <a:srgbClr val="FFCC66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1F679-70E6-4D99-954D-9BC582D1D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24400"/>
            <a:ext cx="8866042" cy="9023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Every Christian has the responsibility to teach others the gospel:  </a:t>
            </a:r>
            <a:r>
              <a:rPr lang="en-US" sz="2400" b="1" dirty="0">
                <a:solidFill>
                  <a:srgbClr val="FFFF00"/>
                </a:solidFill>
              </a:rPr>
              <a:t>Matt. 16:26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2EC4F2-34FC-49DF-8C4D-4E2F0DBF7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50826"/>
            <a:ext cx="8866042" cy="9023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Every church has the responsibility to develop the teaching skills of its members.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624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9" grpId="0"/>
      <p:bldP spid="17" grpId="0"/>
      <p:bldP spid="18" grpId="0"/>
      <p:bldP spid="21" grpId="0"/>
      <p:bldP spid="16" grpId="0"/>
      <p:bldP spid="13" grpId="0"/>
      <p:bldP spid="15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3744913" cy="9541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3. Evangelism:  How Work Done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-47625"/>
            <a:ext cx="5334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700" b="1" dirty="0"/>
              <a:t>Local churches and evangelism in the 1</a:t>
            </a:r>
            <a:r>
              <a:rPr lang="en-US" sz="2700" b="1" baseline="30000" dirty="0"/>
              <a:t>st</a:t>
            </a:r>
            <a:r>
              <a:rPr lang="en-US" sz="2700" b="1" dirty="0"/>
              <a:t> century</a:t>
            </a:r>
            <a:endParaRPr lang="en-US" sz="27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4BB3E-7C98-4C9A-9EEA-637160B20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77906"/>
            <a:ext cx="8686800" cy="80329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Preachers authorized to receive support:  </a:t>
            </a:r>
            <a:r>
              <a:rPr lang="en-US" sz="2400" b="1" dirty="0">
                <a:solidFill>
                  <a:srgbClr val="FFCC66"/>
                </a:solidFill>
              </a:rPr>
              <a:t>1 Cor. 9:14; 2 Cor. 11:8</a:t>
            </a:r>
            <a:endParaRPr lang="en-US" sz="2400" b="1" i="1" dirty="0">
              <a:solidFill>
                <a:srgbClr val="FFCC66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1F679-70E6-4D99-954D-9BC582D1D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32960"/>
            <a:ext cx="9067800" cy="9023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Several churches supported the same preacher:  </a:t>
            </a:r>
            <a:r>
              <a:rPr lang="en-US" sz="2400" b="1" dirty="0">
                <a:solidFill>
                  <a:srgbClr val="FFCC66"/>
                </a:solidFill>
              </a:rPr>
              <a:t>2 Cor. 11:8</a:t>
            </a:r>
            <a:endParaRPr lang="en-US" sz="2400" b="1" i="1" dirty="0">
              <a:solidFill>
                <a:srgbClr val="FFCC66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2EC4F2-34FC-49DF-8C4D-4E2F0DBF7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59386"/>
            <a:ext cx="8977250" cy="9023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Every church with the ability has the responsibility to support the preaching of the gospel:  </a:t>
            </a:r>
            <a:r>
              <a:rPr lang="en-US" sz="2400" b="1" dirty="0">
                <a:solidFill>
                  <a:srgbClr val="FFCC66"/>
                </a:solidFill>
              </a:rPr>
              <a:t>1 Cor. 9:14</a:t>
            </a:r>
            <a:endParaRPr lang="en-US" sz="2400" b="1" i="1" dirty="0">
              <a:solidFill>
                <a:srgbClr val="FFCC66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84A259-2F0A-4CB4-9FD7-1B73ABD0F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8986"/>
            <a:ext cx="8686800" cy="57469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Churches supported preachers:</a:t>
            </a:r>
            <a:endParaRPr lang="en-US" sz="2400" b="1" i="1" dirty="0">
              <a:solidFill>
                <a:srgbClr val="FFCC66"/>
              </a:solidFill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0CD640D4-3450-4CD8-826B-F02F61E26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94" y="2773680"/>
            <a:ext cx="8302208" cy="80329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Church at Philippi sent support to Paul in Rome:  </a:t>
            </a:r>
            <a:r>
              <a:rPr lang="en-US" sz="2200" b="1" dirty="0">
                <a:solidFill>
                  <a:schemeClr val="tx1"/>
                </a:solidFill>
              </a:rPr>
              <a:t>Phil. 1:3-5; 2:25; 4:14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BD2C93D-4A97-4278-A6A6-82BC138E7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2" y="3646786"/>
            <a:ext cx="8302208" cy="80329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Church at Philippi sent support to Paul in </a:t>
            </a:r>
            <a:r>
              <a:rPr lang="en-US" sz="2200" b="1" dirty="0" err="1">
                <a:solidFill>
                  <a:srgbClr val="FFFF00"/>
                </a:solidFill>
              </a:rPr>
              <a:t>Thessa-lonica</a:t>
            </a:r>
            <a:r>
              <a:rPr lang="en-US" sz="2200" b="1" dirty="0">
                <a:solidFill>
                  <a:srgbClr val="FFFF00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Phil. 4:15-16</a:t>
            </a:r>
            <a:endParaRPr lang="en-US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1665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4" grpId="0"/>
      <p:bldP spid="15" grpId="0"/>
      <p:bldP spid="22" grpId="0"/>
      <p:bldP spid="20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3744913" cy="9541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3. Evangelism:  NT pattern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B3043D-707C-40C9-B84F-34756450460C}"/>
              </a:ext>
            </a:extLst>
          </p:cNvPr>
          <p:cNvGrpSpPr/>
          <p:nvPr/>
        </p:nvGrpSpPr>
        <p:grpSpPr>
          <a:xfrm>
            <a:off x="457199" y="1676398"/>
            <a:ext cx="8113014" cy="4800602"/>
            <a:chOff x="457199" y="1676398"/>
            <a:chExt cx="8113014" cy="480060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A4FEEED-C51E-4443-8636-17FC85C9A763}"/>
                </a:ext>
              </a:extLst>
            </p:cNvPr>
            <p:cNvSpPr txBox="1"/>
            <p:nvPr/>
          </p:nvSpPr>
          <p:spPr>
            <a:xfrm>
              <a:off x="3620049" y="1676398"/>
              <a:ext cx="360868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i="1" dirty="0">
                  <a:latin typeface="+mj-lt"/>
                </a:rPr>
                <a:t>NOT THIS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FAE4069-A198-4639-9F46-79F24EA7DF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89645" y="2636515"/>
              <a:ext cx="1676009" cy="1518883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solidFill>
                    <a:srgbClr val="C00000"/>
                  </a:solidFill>
                </a:rPr>
                <a:t>Miss. Society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CE6E907-590D-469C-8EB4-5E946AB2D6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70875" y="1918340"/>
              <a:ext cx="1520190" cy="1377671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C00000"/>
                  </a:solidFill>
                </a:rPr>
                <a:t>Galatia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CEDB8AA-D723-4F76-8B3E-2248773C0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199" y="2936924"/>
              <a:ext cx="1520190" cy="1377671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>
                  <a:solidFill>
                    <a:srgbClr val="C00000"/>
                  </a:solidFill>
                </a:rPr>
                <a:t>Thessa-lonica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3393CB3-A12A-4B3A-923D-9A4D544678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7219" y="4427577"/>
              <a:ext cx="1520190" cy="1377671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C00000"/>
                  </a:solidFill>
                </a:rPr>
                <a:t>Philippi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3B89B7F-25E0-4FD5-9E71-02B9361674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9810" y="5099329"/>
              <a:ext cx="1520190" cy="1377671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C00000"/>
                  </a:solidFill>
                </a:rPr>
                <a:t>Corinth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DAC1949-0001-423C-B40D-164C3D16F4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98004" y="4818182"/>
              <a:ext cx="1672209" cy="1515439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b="1" i="1" dirty="0">
                  <a:solidFill>
                    <a:srgbClr val="C00000"/>
                  </a:solidFill>
                </a:rPr>
                <a:t>Preacher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DFA3848-88A8-48B8-B6A7-D59FB2656771}"/>
                </a:ext>
              </a:extLst>
            </p:cNvPr>
            <p:cNvCxnSpPr>
              <a:stCxn id="16" idx="4"/>
              <a:endCxn id="25" idx="0"/>
            </p:cNvCxnSpPr>
            <p:nvPr/>
          </p:nvCxnSpPr>
          <p:spPr>
            <a:xfrm>
              <a:off x="7727650" y="4155398"/>
              <a:ext cx="6459" cy="6627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9A61057-99E6-4013-91F4-55AA79A68D98}"/>
                </a:ext>
              </a:extLst>
            </p:cNvPr>
            <p:cNvCxnSpPr>
              <a:stCxn id="17" idx="6"/>
              <a:endCxn id="16" idx="2"/>
            </p:cNvCxnSpPr>
            <p:nvPr/>
          </p:nvCxnSpPr>
          <p:spPr>
            <a:xfrm>
              <a:off x="3191065" y="2607176"/>
              <a:ext cx="3698580" cy="78878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F06245F-ADD4-409D-B071-BE77B410E673}"/>
                </a:ext>
              </a:extLst>
            </p:cNvPr>
            <p:cNvCxnSpPr>
              <a:stCxn id="18" idx="6"/>
              <a:endCxn id="16" idx="2"/>
            </p:cNvCxnSpPr>
            <p:nvPr/>
          </p:nvCxnSpPr>
          <p:spPr>
            <a:xfrm flipV="1">
              <a:off x="1977389" y="3395957"/>
              <a:ext cx="4912256" cy="2298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84A028E-31D5-4810-A9BC-D5D9AE14C2F8}"/>
                </a:ext>
              </a:extLst>
            </p:cNvPr>
            <p:cNvCxnSpPr>
              <a:endCxn id="16" idx="2"/>
            </p:cNvCxnSpPr>
            <p:nvPr/>
          </p:nvCxnSpPr>
          <p:spPr>
            <a:xfrm flipV="1">
              <a:off x="2091018" y="3395957"/>
              <a:ext cx="4798627" cy="141358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0654026-7E9B-4CC4-BC8D-7897D7F671A8}"/>
                </a:ext>
              </a:extLst>
            </p:cNvPr>
            <p:cNvCxnSpPr>
              <a:endCxn id="16" idx="2"/>
            </p:cNvCxnSpPr>
            <p:nvPr/>
          </p:nvCxnSpPr>
          <p:spPr>
            <a:xfrm flipV="1">
              <a:off x="3511494" y="3395957"/>
              <a:ext cx="3378151" cy="182030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4">
            <a:extLst>
              <a:ext uri="{FF2B5EF4-FFF2-40B4-BE49-F238E27FC236}">
                <a16:creationId xmlns:a16="http://schemas.microsoft.com/office/drawing/2014/main" id="{85492321-7F9D-4C9B-8DBA-1D715DC75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8399"/>
            <a:ext cx="5334000" cy="5050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700" b="1" dirty="0"/>
              <a:t>Sent direct to preacher</a:t>
            </a:r>
            <a:endParaRPr lang="en-US" sz="27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7390D7-04FD-409B-B9AE-8EA3D79A4163}"/>
              </a:ext>
            </a:extLst>
          </p:cNvPr>
          <p:cNvSpPr/>
          <p:nvPr/>
        </p:nvSpPr>
        <p:spPr>
          <a:xfrm>
            <a:off x="392651" y="1440811"/>
            <a:ext cx="83820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4:15-16:</a:t>
            </a:r>
            <a:r>
              <a:rPr lang="en-US" sz="40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000" i="1" dirty="0">
                <a:solidFill>
                  <a:srgbClr val="FFFF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“Now you Philippians know also that in the beginning of the gospel, when I departed from Macedonia, no church shared with me concerning giving and receiving but you only. </a:t>
            </a:r>
            <a:r>
              <a:rPr lang="en-US" sz="4000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4000" i="1" dirty="0">
                <a:solidFill>
                  <a:srgbClr val="FFFF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even in Thessalonica you sent aid once and again for my necessities.”</a:t>
            </a:r>
            <a:endParaRPr lang="en-US" sz="4000" dirty="0">
              <a:solidFill>
                <a:srgbClr val="FFFF00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619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31" grpId="0"/>
      <p:bldP spid="6" grpId="0"/>
      <p:bldP spid="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3744913" cy="9541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3. Evangelism:  NT pattern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85492321-7F9D-4C9B-8DBA-1D715DC75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493"/>
            <a:ext cx="5334000" cy="95410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Sent direct to preacher</a:t>
            </a:r>
          </a:p>
          <a:p>
            <a:pPr eaLnBrk="1" hangingPunct="1"/>
            <a:r>
              <a:rPr lang="en-US" sz="2700" b="1" dirty="0">
                <a:solidFill>
                  <a:srgbClr val="FFFF00"/>
                </a:solidFill>
                <a:latin typeface="Eras Bold ITC" panose="020B0907030504020204" pitchFamily="34" charset="0"/>
              </a:rPr>
              <a:t>Philippians 4:15-16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DABE5A8-6D06-4613-BA15-5CB5FDC26233}"/>
              </a:ext>
            </a:extLst>
          </p:cNvPr>
          <p:cNvGrpSpPr/>
          <p:nvPr/>
        </p:nvGrpSpPr>
        <p:grpSpPr>
          <a:xfrm>
            <a:off x="428118" y="1779078"/>
            <a:ext cx="8067408" cy="4774122"/>
            <a:chOff x="428118" y="1779078"/>
            <a:chExt cx="8067408" cy="477412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8972E7A-5086-4E1D-9B0A-9FEBFC603249}"/>
                </a:ext>
              </a:extLst>
            </p:cNvPr>
            <p:cNvSpPr txBox="1"/>
            <p:nvPr/>
          </p:nvSpPr>
          <p:spPr>
            <a:xfrm>
              <a:off x="3590968" y="1779078"/>
              <a:ext cx="360868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i="1" dirty="0">
                  <a:latin typeface="+mj-lt"/>
                </a:rPr>
                <a:t>NOT THIS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F4DE40E-E465-45CD-BED0-6B2E7D4AD9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60564" y="2739196"/>
              <a:ext cx="1596200" cy="1446555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err="1">
                  <a:solidFill>
                    <a:srgbClr val="C00000"/>
                  </a:solidFill>
                </a:rPr>
                <a:t>Spons</a:t>
              </a:r>
              <a:r>
                <a:rPr lang="en-US" sz="2000" b="1" i="1" dirty="0">
                  <a:solidFill>
                    <a:srgbClr val="C00000"/>
                  </a:solidFill>
                </a:rPr>
                <a:t>. Church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1E41494-B027-43AE-A645-8E956DE0EA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1794" y="2021020"/>
              <a:ext cx="1520190" cy="1377671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C00000"/>
                  </a:solidFill>
                </a:rPr>
                <a:t>Galatia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43B8F4C-2057-4531-B2AA-7ECD89DDF2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8118" y="3039604"/>
              <a:ext cx="1520190" cy="1377671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>
                  <a:solidFill>
                    <a:srgbClr val="C00000"/>
                  </a:solidFill>
                </a:rPr>
                <a:t>Thessa-lonica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39C5BCB-ADD7-46A5-AC30-B74070DEF9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8138" y="4530257"/>
              <a:ext cx="1520190" cy="1377671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C00000"/>
                  </a:solidFill>
                </a:rPr>
                <a:t>Philippi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99020DB-5BAE-4492-8AC9-3CBB023B8B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4679" y="5175529"/>
              <a:ext cx="1520190" cy="1377671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C00000"/>
                  </a:solidFill>
                </a:rPr>
                <a:t>Corinth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082FE9E-C9D1-4AE0-851F-0EA72DEAAE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68923" y="4920863"/>
              <a:ext cx="1626603" cy="1474108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b="1" i="1" dirty="0">
                  <a:solidFill>
                    <a:srgbClr val="C00000"/>
                  </a:solidFill>
                </a:rPr>
                <a:t>Preacher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C452A9D-F4BB-450F-8EF9-F6EBEBE7EE40}"/>
                </a:ext>
              </a:extLst>
            </p:cNvPr>
            <p:cNvCxnSpPr>
              <a:stCxn id="24" idx="4"/>
              <a:endCxn id="36" idx="0"/>
            </p:cNvCxnSpPr>
            <p:nvPr/>
          </p:nvCxnSpPr>
          <p:spPr>
            <a:xfrm>
              <a:off x="7658664" y="4185751"/>
              <a:ext cx="23561" cy="7351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5E5794D-53F0-417F-AB20-156C41F4AAE5}"/>
                </a:ext>
              </a:extLst>
            </p:cNvPr>
            <p:cNvCxnSpPr>
              <a:stCxn id="32" idx="6"/>
              <a:endCxn id="24" idx="2"/>
            </p:cNvCxnSpPr>
            <p:nvPr/>
          </p:nvCxnSpPr>
          <p:spPr>
            <a:xfrm>
              <a:off x="3161984" y="2709856"/>
              <a:ext cx="3698580" cy="75261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B35830BB-792B-4213-9D12-BB1F7B41CCC1}"/>
                </a:ext>
              </a:extLst>
            </p:cNvPr>
            <p:cNvCxnSpPr>
              <a:stCxn id="33" idx="6"/>
              <a:endCxn id="24" idx="2"/>
            </p:cNvCxnSpPr>
            <p:nvPr/>
          </p:nvCxnSpPr>
          <p:spPr>
            <a:xfrm flipV="1">
              <a:off x="1948308" y="3462474"/>
              <a:ext cx="4912256" cy="2659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0C3D642B-4B71-4C39-96DA-9424C01BB819}"/>
                </a:ext>
              </a:extLst>
            </p:cNvPr>
            <p:cNvCxnSpPr>
              <a:endCxn id="24" idx="2"/>
            </p:cNvCxnSpPr>
            <p:nvPr/>
          </p:nvCxnSpPr>
          <p:spPr>
            <a:xfrm flipV="1">
              <a:off x="2061937" y="3462474"/>
              <a:ext cx="4798627" cy="14497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4B42BA5A-BC8B-4159-8F48-BE80DA287326}"/>
                </a:ext>
              </a:extLst>
            </p:cNvPr>
            <p:cNvCxnSpPr>
              <a:cxnSpLocks/>
              <a:endCxn id="24" idx="2"/>
            </p:cNvCxnSpPr>
            <p:nvPr/>
          </p:nvCxnSpPr>
          <p:spPr>
            <a:xfrm flipV="1">
              <a:off x="3482413" y="3462474"/>
              <a:ext cx="3378151" cy="203122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021767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3744913" cy="9541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3. Evangelism:  NT pattern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75491E0-ACB7-44FE-937A-CB8EC6F88F3A}"/>
              </a:ext>
            </a:extLst>
          </p:cNvPr>
          <p:cNvGrpSpPr/>
          <p:nvPr/>
        </p:nvGrpSpPr>
        <p:grpSpPr>
          <a:xfrm>
            <a:off x="567265" y="1905000"/>
            <a:ext cx="7903193" cy="4724400"/>
            <a:chOff x="567265" y="1905000"/>
            <a:chExt cx="7903193" cy="472440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0005F44-56EA-418B-B2F7-BBFD71E0BA76}"/>
                </a:ext>
              </a:extLst>
            </p:cNvPr>
            <p:cNvSpPr txBox="1"/>
            <p:nvPr/>
          </p:nvSpPr>
          <p:spPr>
            <a:xfrm>
              <a:off x="3660956" y="1905000"/>
              <a:ext cx="3032246" cy="948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i="1" dirty="0">
                  <a:latin typeface="+mj-lt"/>
                </a:rPr>
                <a:t>BUT THIS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0C4B9F-46E6-4899-B6D9-B1BC092ED8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34808" y="3630927"/>
              <a:ext cx="1635650" cy="1482302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b="1" i="1" dirty="0">
                  <a:solidFill>
                    <a:srgbClr val="C00000"/>
                  </a:solidFill>
                </a:rPr>
                <a:t>Preacher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0A9037F-AB47-4F62-9D40-8DF93ADAA2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54403" y="2141652"/>
              <a:ext cx="1486949" cy="1347547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C00000"/>
                  </a:solidFill>
                </a:rPr>
                <a:t>Galatia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DE08BA2-CFC1-4A26-815D-97F4AA8E54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7265" y="3137963"/>
              <a:ext cx="1486949" cy="1347547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>
                  <a:solidFill>
                    <a:srgbClr val="C00000"/>
                  </a:solidFill>
                </a:rPr>
                <a:t>Thessa-lonica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F192A89-97A7-4526-9854-D7D69AB507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86" y="4596021"/>
              <a:ext cx="1486949" cy="1347547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C00000"/>
                  </a:solidFill>
                </a:rPr>
                <a:t>Philippi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21B1B43-5929-49DD-9D26-5BA343AB50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46851" y="5281853"/>
              <a:ext cx="1486949" cy="1347547"/>
            </a:xfrm>
            <a:prstGeom prst="ellipse">
              <a:avLst/>
            </a:prstGeom>
            <a:solidFill>
              <a:schemeClr val="tx1"/>
            </a:solidFill>
            <a:ln w="50800" cmpd="sng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C00000"/>
                  </a:solidFill>
                </a:rPr>
                <a:t>Corinth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02517AC-7D55-4F55-93AB-A54FF7C332AA}"/>
                </a:ext>
              </a:extLst>
            </p:cNvPr>
            <p:cNvCxnSpPr>
              <a:stCxn id="24" idx="6"/>
              <a:endCxn id="23" idx="2"/>
            </p:cNvCxnSpPr>
            <p:nvPr/>
          </p:nvCxnSpPr>
          <p:spPr>
            <a:xfrm>
              <a:off x="3241352" y="2815426"/>
              <a:ext cx="3593456" cy="15566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3BAA269-90B6-4323-9F2E-AC7646DC4889}"/>
                </a:ext>
              </a:extLst>
            </p:cNvPr>
            <p:cNvCxnSpPr>
              <a:stCxn id="32" idx="6"/>
              <a:endCxn id="23" idx="2"/>
            </p:cNvCxnSpPr>
            <p:nvPr/>
          </p:nvCxnSpPr>
          <p:spPr>
            <a:xfrm>
              <a:off x="2054214" y="3811737"/>
              <a:ext cx="4780594" cy="5603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2B1845-3DCB-493F-96D5-FF49ACE9AEA0}"/>
                </a:ext>
              </a:extLst>
            </p:cNvPr>
            <p:cNvCxnSpPr>
              <a:endCxn id="23" idx="2"/>
            </p:cNvCxnSpPr>
            <p:nvPr/>
          </p:nvCxnSpPr>
          <p:spPr>
            <a:xfrm flipV="1">
              <a:off x="2210735" y="4372078"/>
              <a:ext cx="4624073" cy="6512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051974A-47BD-4714-A9BF-FD5E50D12B65}"/>
                </a:ext>
              </a:extLst>
            </p:cNvPr>
            <p:cNvCxnSpPr>
              <a:cxnSpLocks/>
              <a:endCxn id="23" idx="2"/>
            </p:cNvCxnSpPr>
            <p:nvPr/>
          </p:nvCxnSpPr>
          <p:spPr>
            <a:xfrm flipV="1">
              <a:off x="3705507" y="4372078"/>
              <a:ext cx="3129301" cy="1297872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4">
            <a:extLst>
              <a:ext uri="{FF2B5EF4-FFF2-40B4-BE49-F238E27FC236}">
                <a16:creationId xmlns:a16="http://schemas.microsoft.com/office/drawing/2014/main" id="{C2D21FB7-F700-4C57-A8D7-4FD90D938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493"/>
            <a:ext cx="5334000" cy="95410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Sent direct to preacher</a:t>
            </a:r>
          </a:p>
          <a:p>
            <a:pPr eaLnBrk="1" hangingPunct="1"/>
            <a:r>
              <a:rPr lang="en-US" sz="2700" b="1" dirty="0">
                <a:solidFill>
                  <a:srgbClr val="FFFF00"/>
                </a:solidFill>
                <a:latin typeface="Eras Bold ITC" panose="020B0907030504020204" pitchFamily="34" charset="0"/>
              </a:rPr>
              <a:t>Philippians 4:15-16</a:t>
            </a:r>
          </a:p>
        </p:txBody>
      </p:sp>
    </p:spTree>
    <p:extLst>
      <p:ext uri="{BB962C8B-B14F-4D97-AF65-F5344CB8AC3E}">
        <p14:creationId xmlns:p14="http://schemas.microsoft.com/office/powerpoint/2010/main" val="128791450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1F679-70E6-4D99-954D-9BC582D1D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65025"/>
            <a:ext cx="9067800" cy="141221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Missionary society is a ‘good work’ in man’s eyes, but not God’s:  </a:t>
            </a:r>
            <a:r>
              <a:rPr lang="en-US" sz="2600" b="1" dirty="0">
                <a:solidFill>
                  <a:srgbClr val="FFCC66"/>
                </a:solidFill>
              </a:rPr>
              <a:t>2 Tim. 3:16-17; Jn. 16:13; Jude 3; 1 Cor. 2:9-11; 2 Jn. 9</a:t>
            </a:r>
            <a:endParaRPr lang="en-US" sz="2600" b="1" i="1" dirty="0">
              <a:solidFill>
                <a:srgbClr val="FFCC66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84A259-2F0A-4CB4-9FD7-1B73ABD0F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8991602" cy="141221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In New Testament no church ever sent funds to a missionary society or sponsoring church for evangelism.</a:t>
            </a:r>
            <a:endParaRPr lang="en-US" sz="2600" b="1" i="1" dirty="0">
              <a:solidFill>
                <a:srgbClr val="FFCC66"/>
              </a:solidFill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0CD640D4-3450-4CD8-826B-F02F61E26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94" y="2743200"/>
            <a:ext cx="8302208" cy="116655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Only pattern in New Testament is a church or churches sending </a:t>
            </a:r>
            <a:r>
              <a:rPr lang="en-US" sz="2400" b="1" u="sng" dirty="0">
                <a:solidFill>
                  <a:schemeClr val="tx1"/>
                </a:solidFill>
              </a:rPr>
              <a:t>directly</a:t>
            </a:r>
            <a:r>
              <a:rPr lang="en-US" sz="2400" b="1" dirty="0">
                <a:solidFill>
                  <a:srgbClr val="FFFF00"/>
                </a:solidFill>
              </a:rPr>
              <a:t> to the preacher:  </a:t>
            </a:r>
            <a:r>
              <a:rPr lang="en-US" sz="2400" b="1" dirty="0">
                <a:solidFill>
                  <a:schemeClr val="tx1"/>
                </a:solidFill>
              </a:rPr>
              <a:t>Phil. 4:15-16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BD2C93D-4A97-4278-A6A6-82BC138E7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2" y="4242781"/>
            <a:ext cx="8302208" cy="48161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So what?!  </a:t>
            </a:r>
            <a:r>
              <a:rPr lang="en-US" sz="2400" b="1" dirty="0">
                <a:solidFill>
                  <a:schemeClr val="tx1"/>
                </a:solidFill>
              </a:rPr>
              <a:t>2 Jn. 9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D7D51C97-2F8C-4141-A31E-38D560BB7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3744913" cy="9541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3. Evangelism:  NT pattern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21CECA2E-886C-4A76-BFF6-AAE54C787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493"/>
            <a:ext cx="5334000" cy="95410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Sent direct to preacher</a:t>
            </a:r>
          </a:p>
          <a:p>
            <a:pPr eaLnBrk="1" hangingPunct="1"/>
            <a:r>
              <a:rPr lang="en-US" sz="2700" b="1" dirty="0">
                <a:solidFill>
                  <a:srgbClr val="FFFF00"/>
                </a:solidFill>
                <a:latin typeface="Eras Bold ITC" panose="020B0907030504020204" pitchFamily="34" charset="0"/>
              </a:rPr>
              <a:t>Philippians 4:15-16</a:t>
            </a:r>
          </a:p>
        </p:txBody>
      </p:sp>
    </p:spTree>
    <p:extLst>
      <p:ext uri="{BB962C8B-B14F-4D97-AF65-F5344CB8AC3E}">
        <p14:creationId xmlns:p14="http://schemas.microsoft.com/office/powerpoint/2010/main" val="202471287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5" grpId="0"/>
      <p:bldP spid="20" grpId="0"/>
      <p:bldP spid="23" grpId="0"/>
      <p:bldP spid="24" grpId="0"/>
      <p:bldP spid="12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2EC4F2-34FC-49DF-8C4D-4E2F0DBF7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62600"/>
            <a:ext cx="9067800" cy="9023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Neither the missionary society or sponsoring church has divine authority:  </a:t>
            </a:r>
            <a:r>
              <a:rPr lang="en-US" sz="2400" b="1" dirty="0">
                <a:solidFill>
                  <a:srgbClr val="FFCC66"/>
                </a:solidFill>
              </a:rPr>
              <a:t>1 Pet. 4:11; Col. 3:17; 2 Jn. 9</a:t>
            </a:r>
            <a:endParaRPr lang="en-US" sz="2400" b="1" i="1" dirty="0">
              <a:solidFill>
                <a:srgbClr val="FFCC66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84A259-2F0A-4CB4-9FD7-1B73ABD0F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8839200" cy="80329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tx1"/>
                </a:solidFill>
              </a:rPr>
              <a:t>Sponsoring church is a scriptural organization (local church) operating in an </a:t>
            </a:r>
            <a:r>
              <a:rPr lang="en-US" sz="2400" b="1" u="sng" dirty="0">
                <a:solidFill>
                  <a:schemeClr val="tx1"/>
                </a:solidFill>
              </a:rPr>
              <a:t>unscriptural</a:t>
            </a:r>
            <a:r>
              <a:rPr lang="en-US" sz="2400" b="1" dirty="0">
                <a:solidFill>
                  <a:schemeClr val="tx1"/>
                </a:solidFill>
              </a:rPr>
              <a:t> manner:</a:t>
            </a:r>
            <a:endParaRPr lang="en-US" sz="2400" b="1" i="1" dirty="0">
              <a:solidFill>
                <a:srgbClr val="FFCC66"/>
              </a:solidFill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0CD640D4-3450-4CD8-826B-F02F61E26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94" y="2320906"/>
            <a:ext cx="8302208" cy="80329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Oversight of elders is “limited” to the local church appointing them:  </a:t>
            </a:r>
            <a:r>
              <a:rPr lang="en-US" sz="2200" b="1" dirty="0">
                <a:solidFill>
                  <a:schemeClr val="tx1"/>
                </a:solidFill>
              </a:rPr>
              <a:t>Acts 20:28; 1 Pet. 5:2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BD2C93D-4A97-4278-A6A6-82BC138E7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2" y="3307080"/>
            <a:ext cx="8392758" cy="107882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When a church acts as a sponsoring church its elders exceed their authority by overseeing the work of many churches:  </a:t>
            </a:r>
            <a:r>
              <a:rPr lang="en-US" sz="2200" b="1" dirty="0">
                <a:solidFill>
                  <a:schemeClr val="tx1"/>
                </a:solidFill>
              </a:rPr>
              <a:t>2 Jn. 9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D7D51C97-2F8C-4141-A31E-38D560BB7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3744913" cy="9541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3. Evangelism:  NT pattern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826551ED-41CE-427B-A9F5-931F0533E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2" y="4541520"/>
            <a:ext cx="8392758" cy="9023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When a church sends funds to a sponsoring church its elders give up their oversight and autonomy:  </a:t>
            </a:r>
            <a:r>
              <a:rPr lang="en-US" sz="2200" b="1" dirty="0">
                <a:solidFill>
                  <a:schemeClr val="tx1"/>
                </a:solidFill>
              </a:rPr>
              <a:t>2 Jn. 9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11F4A0FC-7469-471F-9906-804B2150B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6493"/>
            <a:ext cx="5334000" cy="95410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Sent direct to preacher</a:t>
            </a:r>
          </a:p>
          <a:p>
            <a:pPr eaLnBrk="1" hangingPunct="1"/>
            <a:r>
              <a:rPr lang="en-US" sz="2700" b="1" dirty="0">
                <a:solidFill>
                  <a:srgbClr val="FFFF00"/>
                </a:solidFill>
                <a:latin typeface="Eras Bold ITC" panose="020B0907030504020204" pitchFamily="34" charset="0"/>
              </a:rPr>
              <a:t>Philippians 4:15-16</a:t>
            </a:r>
          </a:p>
        </p:txBody>
      </p:sp>
    </p:spTree>
    <p:extLst>
      <p:ext uri="{BB962C8B-B14F-4D97-AF65-F5344CB8AC3E}">
        <p14:creationId xmlns:p14="http://schemas.microsoft.com/office/powerpoint/2010/main" val="151226682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22" grpId="0"/>
      <p:bldP spid="20" grpId="0"/>
      <p:bldP spid="23" grpId="0"/>
      <p:bldP spid="24" grpId="0"/>
      <p:bldP spid="12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676650" y="6492875"/>
            <a:ext cx="1752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8451F591-E6EA-45A0-A60D-661765319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762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Key passage on authority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290B6C99-B3B4-4736-92C1-A52A0C744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90600"/>
            <a:ext cx="8458200" cy="685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hlink"/>
                </a:solidFill>
              </a:rPr>
              <a:t>Two important concepts:  </a:t>
            </a:r>
            <a:r>
              <a:rPr lang="en-US" sz="2800" b="1" dirty="0">
                <a:solidFill>
                  <a:schemeClr val="tx1"/>
                </a:solidFill>
              </a:rPr>
              <a:t>Matt. 21:23-27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8CC31281-D3A2-46DD-8FC6-C55A19DEC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98" y="1676400"/>
            <a:ext cx="7696201" cy="87846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600" b="1" i="1" u="sng" dirty="0">
                <a:solidFill>
                  <a:srgbClr val="FFFF00"/>
                </a:solidFill>
              </a:rPr>
              <a:t>Need for authority</a:t>
            </a:r>
            <a:r>
              <a:rPr lang="en-US" sz="2600" b="1" dirty="0">
                <a:solidFill>
                  <a:srgbClr val="FFFF00"/>
                </a:solidFill>
              </a:rPr>
              <a:t> :  </a:t>
            </a:r>
            <a:r>
              <a:rPr lang="en-US" sz="2600" b="1" i="1" dirty="0">
                <a:solidFill>
                  <a:srgbClr val="FFCC66"/>
                </a:solidFill>
                <a:effectLst/>
              </a:rPr>
              <a:t>“By what authority are You doing these things?” 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13147960-7F58-49CB-B508-9A2A15F9E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888" y="2795954"/>
            <a:ext cx="7989712" cy="95033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600" b="1" i="1" u="sng" dirty="0">
                <a:solidFill>
                  <a:srgbClr val="FFFF00"/>
                </a:solidFill>
              </a:rPr>
              <a:t>Source of authority</a:t>
            </a:r>
            <a:r>
              <a:rPr lang="en-US" sz="2600" b="1" dirty="0">
                <a:solidFill>
                  <a:srgbClr val="FFFF00"/>
                </a:solidFill>
              </a:rPr>
              <a:t> :  </a:t>
            </a:r>
            <a:r>
              <a:rPr lang="en-US" sz="2600" b="1" i="1" dirty="0">
                <a:solidFill>
                  <a:srgbClr val="FFCC66"/>
                </a:solidFill>
              </a:rPr>
              <a:t>“And who gave You this authority?”</a:t>
            </a:r>
            <a:r>
              <a:rPr lang="en-US" sz="2600" b="1" i="1" dirty="0">
                <a:solidFill>
                  <a:srgbClr val="FFCC66"/>
                </a:solidFill>
                <a:effectLst/>
              </a:rPr>
              <a:t> </a:t>
            </a:r>
            <a:endParaRPr lang="en-US" sz="2600" b="1" dirty="0">
              <a:solidFill>
                <a:srgbClr val="FFCC66"/>
              </a:solidFill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E7D97E2B-90F1-45E2-B9CF-2033B26D1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888" y="4800600"/>
            <a:ext cx="7596326" cy="533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600" b="1" i="1" u="sng" dirty="0">
                <a:solidFill>
                  <a:srgbClr val="FFFF00"/>
                </a:solidFill>
              </a:rPr>
              <a:t>Divine authority</a:t>
            </a:r>
            <a:r>
              <a:rPr lang="en-US" sz="2600" b="1" dirty="0">
                <a:solidFill>
                  <a:srgbClr val="FFFF00"/>
                </a:solidFill>
              </a:rPr>
              <a:t> :  </a:t>
            </a:r>
            <a:r>
              <a:rPr lang="en-US" sz="2600" b="1" i="1" dirty="0">
                <a:solidFill>
                  <a:srgbClr val="FFCC66"/>
                </a:solidFill>
              </a:rPr>
              <a:t>“From heaven”</a:t>
            </a:r>
            <a:r>
              <a:rPr lang="en-US" sz="2600" b="1" i="1" dirty="0">
                <a:solidFill>
                  <a:srgbClr val="FFFF00"/>
                </a:solidFill>
                <a:effectLst/>
              </a:rPr>
              <a:t> 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48C7F315-E086-477E-AE7F-47835E56C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888" y="5638800"/>
            <a:ext cx="7596326" cy="533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600" b="1" i="1" u="sng" dirty="0">
                <a:solidFill>
                  <a:srgbClr val="FFFF00"/>
                </a:solidFill>
              </a:rPr>
              <a:t>Human authority</a:t>
            </a:r>
            <a:r>
              <a:rPr lang="en-US" sz="2600" b="1" dirty="0">
                <a:solidFill>
                  <a:srgbClr val="FFFF00"/>
                </a:solidFill>
              </a:rPr>
              <a:t> :  </a:t>
            </a:r>
            <a:r>
              <a:rPr lang="en-US" sz="2600" b="1" i="1" dirty="0">
                <a:solidFill>
                  <a:srgbClr val="FFCC66"/>
                </a:solidFill>
              </a:rPr>
              <a:t>“from men”</a:t>
            </a:r>
            <a:r>
              <a:rPr lang="en-US" sz="2600" b="1" i="1" dirty="0">
                <a:solidFill>
                  <a:srgbClr val="FFFF00"/>
                </a:solidFill>
                <a:effectLst/>
              </a:rPr>
              <a:t> 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9E83548-BB6E-42B1-A1CB-8709A25D8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8763000" cy="685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hlink"/>
                </a:solidFill>
              </a:rPr>
              <a:t>Two sources of authority:  </a:t>
            </a:r>
            <a:r>
              <a:rPr lang="en-US" sz="2800" b="1" dirty="0">
                <a:solidFill>
                  <a:schemeClr val="tx1"/>
                </a:solidFill>
              </a:rPr>
              <a:t>Matt. 21:23-27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A6884E2-F2E6-46DB-BBC3-48E583CF69D1}"/>
              </a:ext>
            </a:extLst>
          </p:cNvPr>
          <p:cNvSpPr/>
          <p:nvPr/>
        </p:nvSpPr>
        <p:spPr bwMode="auto">
          <a:xfrm>
            <a:off x="294042" y="718074"/>
            <a:ext cx="8572500" cy="5791200"/>
          </a:xfrm>
          <a:prstGeom prst="roundRect">
            <a:avLst/>
          </a:prstGeom>
          <a:solidFill>
            <a:srgbClr val="99000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1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“</a:t>
            </a:r>
            <a:r>
              <a:rPr kumimoji="0" lang="en-US" sz="36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All authority has been given to Me in heaven and on earth.”</a:t>
            </a:r>
            <a:endParaRPr lang="en-US" sz="3600" i="1" dirty="0">
              <a:solidFill>
                <a:srgbClr val="FFFF00"/>
              </a:solidFill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000" dirty="0"/>
              <a:t>Matthew 28</a:t>
            </a:r>
            <a:r>
              <a:rPr kumimoji="0" 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:18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/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ahoma" panose="020B0604030504040204" pitchFamily="34" charset="0"/>
              </a:rPr>
              <a:t>“</a:t>
            </a:r>
            <a:r>
              <a:rPr kumimoji="0" lang="en-US" sz="36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ahoma" panose="020B0604030504040204" pitchFamily="34" charset="0"/>
              </a:rPr>
              <a:t>And whatever you do in word and deed, do all in the name of the Lord Jesus, giving thanks to God the Father through Him.”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000" dirty="0"/>
              <a:t>Colossians 3:17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402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4" grpId="0"/>
      <p:bldP spid="13" grpId="0"/>
      <p:bldP spid="18" grpId="0"/>
      <p:bldP spid="19" grpId="0"/>
      <p:bldP spid="11" grpId="0"/>
      <p:bldP spid="15" grpId="0"/>
      <p:bldP spid="16" grpId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2EC4F2-34FC-49DF-8C4D-4E2F0DBF7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06358"/>
            <a:ext cx="9067800" cy="143704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Brethren who would defend these things (and rightly so!) have no qualms about the missionary society or sponsoring church.</a:t>
            </a:r>
            <a:endParaRPr lang="en-US" sz="2600" b="1" i="1" dirty="0">
              <a:solidFill>
                <a:srgbClr val="FFCC66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84A259-2F0A-4CB4-9FD7-1B73ABD0F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067800" cy="143704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The NT has a definite pattern for the Lord’s Supper (e.g., time, elements), for music (</a:t>
            </a:r>
            <a:r>
              <a:rPr lang="en-US" sz="2600" b="1" i="1" dirty="0">
                <a:solidFill>
                  <a:schemeClr val="tx1"/>
                </a:solidFill>
              </a:rPr>
              <a:t>“singing” </a:t>
            </a:r>
            <a:r>
              <a:rPr lang="en-US" sz="2600" b="1" dirty="0">
                <a:solidFill>
                  <a:schemeClr val="tx1"/>
                </a:solidFill>
              </a:rPr>
              <a:t>; </a:t>
            </a:r>
            <a:r>
              <a:rPr lang="en-US" sz="2600" b="1" dirty="0">
                <a:solidFill>
                  <a:srgbClr val="FFCC66"/>
                </a:solidFill>
              </a:rPr>
              <a:t>Eph. 5:19</a:t>
            </a:r>
            <a:r>
              <a:rPr lang="en-US" sz="2600" b="1" dirty="0">
                <a:solidFill>
                  <a:schemeClr val="tx1"/>
                </a:solidFill>
              </a:rPr>
              <a:t>), etc.</a:t>
            </a:r>
            <a:endParaRPr lang="en-US" sz="2600" b="1" i="1" dirty="0">
              <a:solidFill>
                <a:srgbClr val="FFCC66"/>
              </a:solidFill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D7D51C97-2F8C-4141-A31E-38D560BB7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3744913" cy="9541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3. Evangelism:  NT pattern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53411C07-6C1B-488E-B9A3-9565F8853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80799"/>
            <a:ext cx="5334000" cy="5050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4000" b="1" dirty="0"/>
              <a:t>Final Thoughts</a:t>
            </a:r>
            <a:endParaRPr lang="en-US" sz="40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43C829-4100-4B85-B399-7AB370043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8200"/>
            <a:ext cx="9067800" cy="17526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tx1"/>
                </a:solidFill>
              </a:rPr>
              <a:t>There is no more Bible authority for the missionary society or sponsoring church than Twinkies and Coca-Cola for the Lord’s Supper or musical instruments in worship.</a:t>
            </a:r>
            <a:endParaRPr lang="en-US" sz="2600" b="1" i="1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4642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22" grpId="0"/>
      <p:bldP spid="20" grpId="0"/>
      <p:bldP spid="12" grpId="0" animBg="1"/>
      <p:bldP spid="16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3276600" y="-60960"/>
            <a:ext cx="5486400" cy="1524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God’s Word is the source of all religious authority!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88726" y="1426284"/>
            <a:ext cx="9207674" cy="8763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In apostolic times, under the guidance of the Holy Spirit, the church engaged in the work of evangelism.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-11113" y="-11113"/>
            <a:ext cx="2906713" cy="13849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200" b="1" dirty="0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folHlink"/>
                </a:solidFill>
                <a:latin typeface="Tahoma" panose="020B0604030504040204" pitchFamily="34" charset="0"/>
              </a:rPr>
              <a:t>Conclusion</a:t>
            </a:r>
          </a:p>
          <a:p>
            <a:pPr algn="ctr">
              <a:spcBef>
                <a:spcPct val="50000"/>
              </a:spcBef>
            </a:pPr>
            <a:endParaRPr lang="en-US" sz="1200" b="1" dirty="0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955E7828-17CB-442F-849A-4BD13309398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21AF4082-BD84-4822-A1A1-D4F78EDE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94" y="2297652"/>
            <a:ext cx="8532405" cy="43714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The local church supported preachers.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85140A8-5EC0-47CF-830D-21684BE08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10430"/>
            <a:ext cx="8368430" cy="56735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dirty="0">
                <a:solidFill>
                  <a:srgbClr val="FFFF00"/>
                </a:solidFill>
              </a:rPr>
              <a:t>The local church sent out preachers to other places.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445DAF4-AED7-4C70-B4AB-4E21551D8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343937"/>
            <a:ext cx="8368430" cy="55155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dirty="0">
                <a:solidFill>
                  <a:srgbClr val="FFFF00"/>
                </a:solidFill>
              </a:rPr>
              <a:t>The local church(</a:t>
            </a:r>
            <a:r>
              <a:rPr lang="en-US" sz="2000" b="1" dirty="0" err="1">
                <a:solidFill>
                  <a:srgbClr val="FFFF00"/>
                </a:solidFill>
              </a:rPr>
              <a:t>es</a:t>
            </a:r>
            <a:r>
              <a:rPr lang="en-US" sz="2000" b="1" dirty="0">
                <a:solidFill>
                  <a:srgbClr val="FFFF00"/>
                </a:solidFill>
              </a:rPr>
              <a:t>) supported preachers in other places.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9937D87A-AF40-4BDE-942D-22094B509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695700"/>
            <a:ext cx="9207674" cy="67134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Three constants in the divine pattern: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36B16124-716C-4571-A3BF-8EF31338A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33875"/>
            <a:ext cx="8532405" cy="43714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u"/>
            </a:pPr>
            <a:r>
              <a:rPr lang="en-US" sz="2000" b="1" dirty="0">
                <a:solidFill>
                  <a:srgbClr val="FFFF00"/>
                </a:solidFill>
              </a:rPr>
              <a:t>Local church sent </a:t>
            </a:r>
            <a:r>
              <a:rPr lang="en-US" sz="2000" b="1" u="sng" dirty="0">
                <a:solidFill>
                  <a:schemeClr val="tx1"/>
                </a:solidFill>
              </a:rPr>
              <a:t>direct</a:t>
            </a:r>
            <a:r>
              <a:rPr lang="en-US" sz="2000" b="1" dirty="0">
                <a:solidFill>
                  <a:srgbClr val="FFFF00"/>
                </a:solidFill>
              </a:rPr>
              <a:t> to preachers:  </a:t>
            </a:r>
            <a:r>
              <a:rPr lang="en-US" sz="2000" b="1" dirty="0">
                <a:solidFill>
                  <a:schemeClr val="tx1"/>
                </a:solidFill>
              </a:rPr>
              <a:t>Phil. 4:15-16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D27FE1D0-6F73-4A7E-B1C4-D65B60E48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120" y="4869401"/>
            <a:ext cx="8368430" cy="98724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v"/>
            </a:pPr>
            <a:r>
              <a:rPr lang="en-US" sz="2000" b="1" dirty="0">
                <a:solidFill>
                  <a:srgbClr val="FFFF00"/>
                </a:solidFill>
              </a:rPr>
              <a:t>1</a:t>
            </a:r>
            <a:r>
              <a:rPr lang="en-US" sz="2000" b="1" baseline="30000" dirty="0">
                <a:solidFill>
                  <a:srgbClr val="FFFF00"/>
                </a:solidFill>
              </a:rPr>
              <a:t>st</a:t>
            </a:r>
            <a:r>
              <a:rPr lang="en-US" sz="2000" b="1" dirty="0">
                <a:solidFill>
                  <a:srgbClr val="FFFF00"/>
                </a:solidFill>
              </a:rPr>
              <a:t> century churches did not build organization separate, apart from the church to do its work of evangelism (i.e., missionary society).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2B5764A6-D274-4C06-BA81-A9E49C38B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946959"/>
            <a:ext cx="8368430" cy="83484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"/>
            </a:pPr>
            <a:r>
              <a:rPr lang="en-US" sz="2000" b="1" dirty="0">
                <a:solidFill>
                  <a:srgbClr val="FFFF00"/>
                </a:solidFill>
              </a:rPr>
              <a:t>1</a:t>
            </a:r>
            <a:r>
              <a:rPr lang="en-US" sz="2000" b="1" baseline="30000" dirty="0">
                <a:solidFill>
                  <a:srgbClr val="FFFF00"/>
                </a:solidFill>
              </a:rPr>
              <a:t>st</a:t>
            </a:r>
            <a:r>
              <a:rPr lang="en-US" sz="2000" b="1" dirty="0">
                <a:solidFill>
                  <a:srgbClr val="FFFF00"/>
                </a:solidFill>
              </a:rPr>
              <a:t> century churches did not send funds to a ‘sponsoring church’ to do its work of evangelism.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64BACE0-515C-402E-81A9-ED43EAC59BED}"/>
              </a:ext>
            </a:extLst>
          </p:cNvPr>
          <p:cNvSpPr/>
          <p:nvPr/>
        </p:nvSpPr>
        <p:spPr bwMode="auto">
          <a:xfrm>
            <a:off x="228600" y="1553357"/>
            <a:ext cx="8700572" cy="5076043"/>
          </a:xfrm>
          <a:prstGeom prst="roundRect">
            <a:avLst/>
          </a:prstGeom>
          <a:solidFill>
            <a:srgbClr val="99000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200" b="1" dirty="0">
                <a:solidFill>
                  <a:srgbClr val="FFFF00"/>
                </a:solidFill>
              </a:rPr>
              <a:t>If we really “speak where the Bible speaks and are silent where the Bible is silent” (</a:t>
            </a:r>
            <a:r>
              <a:rPr lang="en-US" sz="4200" b="1" dirty="0"/>
              <a:t>1 Pet. 4:11</a:t>
            </a:r>
            <a:r>
              <a:rPr lang="en-US" sz="4200" b="1" dirty="0">
                <a:solidFill>
                  <a:srgbClr val="FFFF00"/>
                </a:solidFill>
              </a:rPr>
              <a:t>); we too will follow this divinely revealed and approved pattern (</a:t>
            </a:r>
            <a:r>
              <a:rPr lang="en-US" sz="4200" b="1" dirty="0"/>
              <a:t>2 Jn. </a:t>
            </a:r>
            <a:r>
              <a:rPr lang="en-US" sz="4200" b="1"/>
              <a:t>9</a:t>
            </a:r>
            <a:r>
              <a:rPr lang="en-US" sz="4200" b="1">
                <a:solidFill>
                  <a:srgbClr val="FFFF00"/>
                </a:solidFill>
              </a:rPr>
              <a:t>).</a:t>
            </a:r>
            <a:endParaRPr kumimoji="0" lang="en-US" sz="4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6" grpId="0"/>
      <p:bldP spid="278541" grpId="0"/>
      <p:bldP spid="278542" grpId="0" animBg="1"/>
      <p:bldP spid="17" grpId="0"/>
      <p:bldP spid="19" grpId="0"/>
      <p:bldP spid="16" grpId="0"/>
      <p:bldP spid="18" grpId="0"/>
      <p:bldP spid="14" grpId="0"/>
      <p:bldP spid="21" grpId="0"/>
      <p:bldP spid="23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955E7828-17CB-442F-849A-4BD13309398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10685"/>
            <a:ext cx="8801100" cy="77943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Hermeneutics is the science of interpreting </a:t>
            </a:r>
            <a:r>
              <a:rPr lang="en-US" sz="2200" b="1" dirty="0" err="1">
                <a:solidFill>
                  <a:schemeClr val="hlink"/>
                </a:solidFill>
              </a:rPr>
              <a:t>commun-ication</a:t>
            </a:r>
            <a:r>
              <a:rPr lang="en-US" sz="2200" b="1" dirty="0">
                <a:solidFill>
                  <a:schemeClr val="hlink"/>
                </a:solidFill>
              </a:rPr>
              <a:t>:  </a:t>
            </a:r>
            <a:r>
              <a:rPr lang="en-US" sz="2200" b="1" dirty="0">
                <a:solidFill>
                  <a:srgbClr val="FFFF00"/>
                </a:solidFill>
              </a:rPr>
              <a:t>Eph. 5:17; Acts 8:30, 34-35; 17:2-3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C17FC419-482B-4CF4-825B-6C585AF67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CA9BF81A-A929-4C8E-B0B5-86AF0F1A0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98612"/>
            <a:ext cx="5486400" cy="93681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Hermeneutics</a:t>
            </a:r>
            <a:endParaRPr lang="en-US" sz="36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EFC16E-665F-4706-A76F-9C9D36D28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26" y="1828799"/>
            <a:ext cx="8458200" cy="77943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Three principles of establishing </a:t>
            </a:r>
            <a:r>
              <a:rPr lang="en-US" sz="2400" b="1" dirty="0">
                <a:solidFill>
                  <a:srgbClr val="FFCC66"/>
                </a:solidFill>
              </a:rPr>
              <a:t>Bible</a:t>
            </a:r>
            <a:r>
              <a:rPr lang="en-US" sz="2400" b="1" dirty="0">
                <a:solidFill>
                  <a:schemeClr val="hlink"/>
                </a:solidFill>
              </a:rPr>
              <a:t> authority:  </a:t>
            </a:r>
            <a:r>
              <a:rPr lang="en-US" sz="2400" b="1" dirty="0">
                <a:solidFill>
                  <a:srgbClr val="FFFF00"/>
                </a:solidFill>
              </a:rPr>
              <a:t>Acts 15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5287CA4-AB41-4421-BEE0-9ABDEE62B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971800"/>
            <a:ext cx="8077200" cy="762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i="1" u="sng" dirty="0">
                <a:solidFill>
                  <a:schemeClr val="tx1"/>
                </a:solidFill>
              </a:rPr>
              <a:t>Direct statement</a:t>
            </a:r>
            <a:r>
              <a:rPr lang="en-US" sz="2200" b="1" dirty="0">
                <a:solidFill>
                  <a:schemeClr val="tx1"/>
                </a:solidFill>
              </a:rPr>
              <a:t> :</a:t>
            </a:r>
            <a:r>
              <a:rPr lang="en-US" sz="2200" b="1" dirty="0">
                <a:solidFill>
                  <a:srgbClr val="FFFF00"/>
                </a:solidFill>
              </a:rPr>
              <a:t>  explicitly stated:  </a:t>
            </a:r>
            <a:r>
              <a:rPr lang="en-US" sz="2200" b="1" dirty="0">
                <a:solidFill>
                  <a:srgbClr val="FFCC66"/>
                </a:solidFill>
              </a:rPr>
              <a:t>Acts 15:13-17; Acts 17:30</a:t>
            </a:r>
            <a:endParaRPr lang="en-US" sz="2200" b="1" i="1" dirty="0">
              <a:solidFill>
                <a:srgbClr val="FFCC66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1CED1BD-3674-4377-9D47-9E1497D44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72675"/>
            <a:ext cx="8077200" cy="1221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i="1" u="sng" dirty="0">
                <a:solidFill>
                  <a:schemeClr val="tx1"/>
                </a:solidFill>
              </a:rPr>
              <a:t>Approved example</a:t>
            </a:r>
            <a:r>
              <a:rPr lang="en-US" sz="2200" b="1" dirty="0">
                <a:solidFill>
                  <a:schemeClr val="tx1"/>
                </a:solidFill>
              </a:rPr>
              <a:t> :</a:t>
            </a:r>
            <a:r>
              <a:rPr lang="en-US" sz="2200" b="1" dirty="0">
                <a:solidFill>
                  <a:srgbClr val="FFFF00"/>
                </a:solidFill>
              </a:rPr>
              <a:t>  Christians acting with approval of Scripture:  </a:t>
            </a:r>
            <a:r>
              <a:rPr lang="en-US" sz="2200" b="1" dirty="0">
                <a:solidFill>
                  <a:srgbClr val="FFCC66"/>
                </a:solidFill>
              </a:rPr>
              <a:t>Acts 15:12; 20:7</a:t>
            </a:r>
            <a:endParaRPr lang="en-US" sz="2200" b="1" i="1" dirty="0">
              <a:solidFill>
                <a:srgbClr val="FFCC66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0F02532-C55D-4B3F-ACF6-D62D4D001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410200"/>
            <a:ext cx="8077200" cy="9906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i="1" u="sng" dirty="0">
                <a:solidFill>
                  <a:schemeClr val="tx1"/>
                </a:solidFill>
              </a:rPr>
              <a:t>Necessary inference</a:t>
            </a:r>
            <a:r>
              <a:rPr lang="en-US" sz="2200" b="1" dirty="0">
                <a:solidFill>
                  <a:schemeClr val="tx1"/>
                </a:solidFill>
              </a:rPr>
              <a:t> :</a:t>
            </a:r>
            <a:r>
              <a:rPr lang="en-US" sz="2200" b="1" dirty="0">
                <a:solidFill>
                  <a:srgbClr val="FFFF00"/>
                </a:solidFill>
              </a:rPr>
              <a:t>  the only logical conclusion to be drawn:  </a:t>
            </a:r>
            <a:r>
              <a:rPr lang="en-US" sz="2200" b="1" dirty="0">
                <a:solidFill>
                  <a:srgbClr val="FFCC66"/>
                </a:solidFill>
              </a:rPr>
              <a:t>Acts 15:7-9; 1 Cor. 16:1-2; Acts 20:7</a:t>
            </a:r>
            <a:endParaRPr lang="en-US" sz="2200" b="1" i="1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2940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2" grpId="0"/>
      <p:bldP spid="22" grpId="0" animBg="1"/>
      <p:bldP spid="23" grpId="0"/>
      <p:bldP spid="26" grpId="0"/>
      <p:bldP spid="17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-1524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Colossians 3:17</a:t>
            </a:r>
            <a:endParaRPr lang="en-US" sz="36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154145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u="sng" dirty="0">
                <a:solidFill>
                  <a:schemeClr val="hlink"/>
                </a:solidFill>
              </a:rPr>
              <a:t>Generic authority</a:t>
            </a:r>
            <a:r>
              <a:rPr lang="en-US" sz="2800" b="1" dirty="0">
                <a:solidFill>
                  <a:schemeClr val="hlink"/>
                </a:solidFill>
              </a:rPr>
              <a:t>: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BB4768C-CF27-47F7-B172-37847344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1816796"/>
            <a:ext cx="8292230" cy="855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“applicable or referring to a whole class or group; general”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C5BAB9B-C21F-4975-9A41-9A1791130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2883596"/>
            <a:ext cx="8368430" cy="855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God’s command to Noah:  </a:t>
            </a:r>
            <a:r>
              <a:rPr lang="en-US" sz="2400" b="1" i="1" dirty="0">
                <a:solidFill>
                  <a:schemeClr val="tx1"/>
                </a:solidFill>
              </a:rPr>
              <a:t>“Make thee an ark.” </a:t>
            </a:r>
            <a:r>
              <a:rPr lang="en-US" sz="2400" b="1" dirty="0">
                <a:solidFill>
                  <a:schemeClr val="tx1"/>
                </a:solidFill>
              </a:rPr>
              <a:t>Gen. 6:14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E3157F-6426-436C-9441-B6AA7B2B0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3950649"/>
            <a:ext cx="84582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u="sng" dirty="0">
                <a:solidFill>
                  <a:schemeClr val="hlink"/>
                </a:solidFill>
              </a:rPr>
              <a:t>Specific authority</a:t>
            </a:r>
            <a:r>
              <a:rPr lang="en-US" sz="2800" b="1" dirty="0">
                <a:solidFill>
                  <a:schemeClr val="hlink"/>
                </a:solidFill>
              </a:rPr>
              <a:t>: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6DA2A4A9-1728-4165-96A2-3E1231978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4689500"/>
            <a:ext cx="8292230" cy="855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“explicit, particular, or definite”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6D186706-2F56-4943-B45C-7D6DE23BD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5468950"/>
            <a:ext cx="8368430" cy="8556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400" b="1" dirty="0">
                <a:solidFill>
                  <a:srgbClr val="FFFF00"/>
                </a:solidFill>
              </a:rPr>
              <a:t>God’s command to Noah </a:t>
            </a:r>
            <a:r>
              <a:rPr lang="en-US" sz="2400" b="1" i="1" u="sng" dirty="0">
                <a:solidFill>
                  <a:schemeClr val="tx1"/>
                </a:solidFill>
              </a:rPr>
              <a:t>specified</a:t>
            </a:r>
            <a:r>
              <a:rPr lang="en-US" sz="2400" b="1" dirty="0">
                <a:solidFill>
                  <a:srgbClr val="FFFF00"/>
                </a:solidFill>
              </a:rPr>
              <a:t> materials, dimensions &amp; layout:  </a:t>
            </a:r>
            <a:r>
              <a:rPr lang="en-US" sz="2400" b="1" dirty="0">
                <a:solidFill>
                  <a:schemeClr val="tx1"/>
                </a:solidFill>
              </a:rPr>
              <a:t>Gen. 6:14-16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6584C98A-361B-44B4-B485-F5E168C8F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96582361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0" grpId="0"/>
      <p:bldP spid="12" grpId="0"/>
      <p:bldP spid="11" grpId="0"/>
      <p:bldP spid="16" grpId="0"/>
      <p:bldP spid="15" grpId="0"/>
      <p:bldP spid="17" grpId="0"/>
      <p:bldP spid="18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-66336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Expedients</a:t>
            </a:r>
          </a:p>
          <a:p>
            <a:pPr eaLnBrk="1" hangingPunct="1"/>
            <a:r>
              <a:rPr lang="en-US" sz="2800" b="1" dirty="0">
                <a:solidFill>
                  <a:srgbClr val="FFFF00"/>
                </a:solidFill>
                <a:latin typeface="Eras Bold ITC" panose="020B0907030504020204" pitchFamily="34" charset="0"/>
              </a:rPr>
              <a:t>1 Corinthians 6:12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9B56A-C1D0-43A2-981F-AFFD8F77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14400"/>
            <a:ext cx="87249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An </a:t>
            </a:r>
            <a:r>
              <a:rPr lang="en-US" sz="2400" b="1" u="sng" dirty="0">
                <a:solidFill>
                  <a:schemeClr val="hlink"/>
                </a:solidFill>
              </a:rPr>
              <a:t>expedient</a:t>
            </a:r>
            <a:r>
              <a:rPr lang="en-US" sz="2400" b="1" dirty="0">
                <a:solidFill>
                  <a:schemeClr val="hlink"/>
                </a:solidFill>
              </a:rPr>
              <a:t> is simply “a means to an end.”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BEE4491E-4F02-44F4-8415-261685C9C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4000"/>
            <a:ext cx="8226669" cy="79681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Expedients are options God permits us to choose that </a:t>
            </a:r>
            <a:r>
              <a:rPr lang="en-US" sz="2000" b="1" u="sng" dirty="0">
                <a:solidFill>
                  <a:schemeClr val="tx1"/>
                </a:solidFill>
              </a:rPr>
              <a:t>aid</a:t>
            </a:r>
            <a:r>
              <a:rPr lang="en-US" sz="2000" b="1" dirty="0">
                <a:solidFill>
                  <a:srgbClr val="FFFF00"/>
                </a:solidFill>
              </a:rPr>
              <a:t> us in </a:t>
            </a:r>
            <a:r>
              <a:rPr lang="en-US" sz="2000" b="1" u="sng" dirty="0">
                <a:solidFill>
                  <a:schemeClr val="tx1"/>
                </a:solidFill>
              </a:rPr>
              <a:t>obeying</a:t>
            </a:r>
            <a:r>
              <a:rPr lang="en-US" sz="2000" b="1" dirty="0">
                <a:solidFill>
                  <a:srgbClr val="FFFF00"/>
                </a:solidFill>
              </a:rPr>
              <a:t> His will.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765CF2-1BE5-4FCE-88C4-75F26EA2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69" y="3136900"/>
            <a:ext cx="8724900" cy="9779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u="sng" dirty="0">
                <a:solidFill>
                  <a:schemeClr val="hlink"/>
                </a:solidFill>
              </a:rPr>
              <a:t>Expedients</a:t>
            </a:r>
            <a:r>
              <a:rPr lang="en-US" sz="2400" b="1" dirty="0">
                <a:solidFill>
                  <a:schemeClr val="hlink"/>
                </a:solidFill>
              </a:rPr>
              <a:t> are only applicable when we </a:t>
            </a:r>
            <a:r>
              <a:rPr lang="en-US" sz="2400" b="1" u="sng" dirty="0">
                <a:solidFill>
                  <a:schemeClr val="hlink"/>
                </a:solidFill>
              </a:rPr>
              <a:t>already</a:t>
            </a:r>
            <a:r>
              <a:rPr lang="en-US" sz="2400" b="1" dirty="0">
                <a:solidFill>
                  <a:schemeClr val="hlink"/>
                </a:solidFill>
              </a:rPr>
              <a:t> have divine authority.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C2ADC786-21E6-4211-ACCA-5F9D88B22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55955"/>
            <a:ext cx="8226669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We cannot </a:t>
            </a:r>
            <a:r>
              <a:rPr lang="en-US" sz="2000" b="1" dirty="0">
                <a:solidFill>
                  <a:schemeClr val="tx1"/>
                </a:solidFill>
              </a:rPr>
              <a:t>add/subtract </a:t>
            </a:r>
            <a:r>
              <a:rPr lang="en-US" sz="2000" b="1" dirty="0">
                <a:solidFill>
                  <a:srgbClr val="FFFF00"/>
                </a:solidFill>
              </a:rPr>
              <a:t>from God’s Word and claim they are </a:t>
            </a:r>
            <a:r>
              <a:rPr lang="en-US" sz="2000" b="1" dirty="0">
                <a:solidFill>
                  <a:schemeClr val="tx1"/>
                </a:solidFill>
              </a:rPr>
              <a:t>expedients</a:t>
            </a:r>
            <a:r>
              <a:rPr lang="en-US" sz="2000" b="1" dirty="0">
                <a:solidFill>
                  <a:srgbClr val="FFFF00"/>
                </a:solidFill>
              </a:rPr>
              <a:t>!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A26CA600-9B8C-4D6F-A355-B83EEBFCA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4894155"/>
            <a:ext cx="8226669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Song books &amp; pitch pipe are </a:t>
            </a:r>
            <a:r>
              <a:rPr lang="en-US" sz="2000" b="1" dirty="0">
                <a:solidFill>
                  <a:schemeClr val="tx1"/>
                </a:solidFill>
              </a:rPr>
              <a:t>expedients</a:t>
            </a:r>
            <a:r>
              <a:rPr lang="en-US" sz="2000" b="1" dirty="0">
                <a:solidFill>
                  <a:srgbClr val="FFFF00"/>
                </a:solidFill>
              </a:rPr>
              <a:t> to </a:t>
            </a:r>
            <a:r>
              <a:rPr lang="en-US" sz="2000" b="1" i="1" dirty="0">
                <a:solidFill>
                  <a:schemeClr val="tx1"/>
                </a:solidFill>
              </a:rPr>
              <a:t>“sing” </a:t>
            </a:r>
            <a:r>
              <a:rPr lang="en-US" sz="2000" b="1" dirty="0">
                <a:solidFill>
                  <a:srgbClr val="FFFF00"/>
                </a:solidFill>
              </a:rPr>
              <a:t>; but piano is an </a:t>
            </a:r>
            <a:r>
              <a:rPr lang="en-US" sz="2000" b="1" dirty="0">
                <a:solidFill>
                  <a:schemeClr val="tx1"/>
                </a:solidFill>
              </a:rPr>
              <a:t>addition</a:t>
            </a:r>
            <a:r>
              <a:rPr lang="en-US" sz="2000" b="1" dirty="0">
                <a:solidFill>
                  <a:srgbClr val="FFFF00"/>
                </a:solidFill>
              </a:rPr>
              <a:t>; a different kind of music.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8F49B44E-8DED-4F5C-80F6-4377240B5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477" y="5745055"/>
            <a:ext cx="8317523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Other examples:  communion plates and cups or baptistry; but not Twinkies &amp; Coca-Cola or sprinkling &amp; pouring:  </a:t>
            </a:r>
            <a:r>
              <a:rPr lang="en-US" sz="2000" b="1" dirty="0">
                <a:solidFill>
                  <a:schemeClr val="tx1"/>
                </a:solidFill>
              </a:rPr>
              <a:t>2 Jn. 9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88C1F90F-6B15-4E7E-B180-46866B7D6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809B3537-A6B1-4E77-B784-17AC27405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27382"/>
            <a:ext cx="8226669" cy="79681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Tools would be expedients to </a:t>
            </a:r>
            <a:r>
              <a:rPr lang="en-US" sz="2000" b="1" u="sng" dirty="0">
                <a:solidFill>
                  <a:schemeClr val="tx1"/>
                </a:solidFill>
              </a:rPr>
              <a:t>aid</a:t>
            </a:r>
            <a:r>
              <a:rPr lang="en-US" sz="2000" b="1" dirty="0">
                <a:solidFill>
                  <a:srgbClr val="FFFF00"/>
                </a:solidFill>
              </a:rPr>
              <a:t> Noah obeying the command to </a:t>
            </a:r>
            <a:r>
              <a:rPr lang="en-US" sz="2000" b="1" i="1" dirty="0">
                <a:solidFill>
                  <a:schemeClr val="tx1"/>
                </a:solidFill>
              </a:rPr>
              <a:t>“Make thee an ark” </a:t>
            </a:r>
            <a:r>
              <a:rPr lang="en-US" sz="2000" b="1" dirty="0">
                <a:solidFill>
                  <a:srgbClr val="FFFF00"/>
                </a:solidFill>
              </a:rPr>
              <a:t>:  </a:t>
            </a:r>
            <a:r>
              <a:rPr lang="en-US" sz="2000" b="1" dirty="0">
                <a:solidFill>
                  <a:schemeClr val="tx1"/>
                </a:solidFill>
              </a:rPr>
              <a:t>Gen. 6:14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3489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0" grpId="0"/>
      <p:bldP spid="19" grpId="0"/>
      <p:bldP spid="22" grpId="0"/>
      <p:bldP spid="24" grpId="0"/>
      <p:bldP spid="25" grpId="0"/>
      <p:bldP spid="26" grpId="0"/>
      <p:bldP spid="27" grpId="0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-152400"/>
            <a:ext cx="6477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Silence of the Scriptures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BB4768C-CF27-47F7-B172-37847344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76526"/>
            <a:ext cx="8226669" cy="5795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i="1" u="sng" dirty="0">
                <a:solidFill>
                  <a:schemeClr val="tx1"/>
                </a:solidFill>
              </a:rPr>
              <a:t>Liberal view</a:t>
            </a:r>
            <a:r>
              <a:rPr lang="en-US" sz="8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b="1" dirty="0">
                <a:solidFill>
                  <a:srgbClr val="FFFF00"/>
                </a:solidFill>
              </a:rPr>
              <a:t> Silence grants liberty (Luther, </a:t>
            </a:r>
            <a:r>
              <a:rPr lang="en-US" sz="2000" b="1" dirty="0" err="1">
                <a:solidFill>
                  <a:srgbClr val="FFFF00"/>
                </a:solidFill>
              </a:rPr>
              <a:t>denomina-tionalism</a:t>
            </a:r>
            <a:r>
              <a:rPr lang="en-US" sz="2000" b="1" dirty="0">
                <a:solidFill>
                  <a:srgbClr val="FFFF00"/>
                </a:solidFill>
              </a:rPr>
              <a:t>).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9B56A-C1D0-43A2-981F-AFFD8F77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90600"/>
            <a:ext cx="87249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Two views on the silence of the Scriptures: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BEE4491E-4F02-44F4-8415-261685C9C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27382"/>
            <a:ext cx="8226669" cy="79681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i="1" u="sng" dirty="0">
                <a:solidFill>
                  <a:schemeClr val="tx1"/>
                </a:solidFill>
              </a:rPr>
              <a:t>Conservative view</a:t>
            </a:r>
            <a:r>
              <a:rPr lang="en-US" sz="800" b="1" dirty="0">
                <a:solidFill>
                  <a:srgbClr val="FFFF00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b="1" dirty="0">
                <a:solidFill>
                  <a:srgbClr val="FFFF00"/>
                </a:solidFill>
              </a:rPr>
              <a:t>  Silence does not grant liberty (Zwingli, Restoration Movement):  </a:t>
            </a:r>
            <a:r>
              <a:rPr lang="en-US" sz="2000" b="1" dirty="0">
                <a:solidFill>
                  <a:schemeClr val="tx1"/>
                </a:solidFill>
              </a:rPr>
              <a:t>1 Pet. 4:11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765CF2-1BE5-4FCE-88C4-75F26EA2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69" y="3124200"/>
            <a:ext cx="8724900" cy="90095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These two attitudes involved in every division of the church.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C2ADC786-21E6-4211-ACCA-5F9D88B22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991708"/>
            <a:ext cx="8226669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dirty="0">
                <a:solidFill>
                  <a:schemeClr val="tx1"/>
                </a:solidFill>
              </a:rPr>
              <a:t>Late 19</a:t>
            </a:r>
            <a:r>
              <a:rPr lang="en-US" sz="2000" b="1" baseline="30000" dirty="0">
                <a:solidFill>
                  <a:schemeClr val="tx1"/>
                </a:solidFill>
              </a:rPr>
              <a:t>th</a:t>
            </a:r>
            <a:r>
              <a:rPr lang="en-US" sz="2000" b="1" dirty="0">
                <a:solidFill>
                  <a:schemeClr val="tx1"/>
                </a:solidFill>
              </a:rPr>
              <a:t>/early 20</a:t>
            </a:r>
            <a:r>
              <a:rPr lang="en-US" sz="2000" b="1" baseline="30000" dirty="0">
                <a:solidFill>
                  <a:schemeClr val="tx1"/>
                </a:solidFill>
              </a:rPr>
              <a:t>th</a:t>
            </a:r>
            <a:r>
              <a:rPr lang="en-US" sz="2000" b="1" dirty="0">
                <a:solidFill>
                  <a:schemeClr val="tx1"/>
                </a:solidFill>
              </a:rPr>
              <a:t> century:</a:t>
            </a:r>
            <a:r>
              <a:rPr lang="en-US" sz="2000" b="1" dirty="0">
                <a:solidFill>
                  <a:srgbClr val="FFFF00"/>
                </a:solidFill>
              </a:rPr>
              <a:t>  Missionary Society, instrumental music </a:t>
            </a:r>
            <a:r>
              <a:rPr lang="en-US" sz="2000" b="1" i="1" dirty="0">
                <a:solidFill>
                  <a:srgbClr val="FFFF00"/>
                </a:solidFill>
              </a:rPr>
              <a:t>(Disciples of Christ, Christian Church</a:t>
            </a:r>
            <a:r>
              <a:rPr lang="en-US" sz="2000" b="1" dirty="0">
                <a:solidFill>
                  <a:srgbClr val="FFFF00"/>
                </a:solidFill>
              </a:rPr>
              <a:t>)</a:t>
            </a:r>
            <a:r>
              <a:rPr lang="en-US" sz="2000" b="1" i="1" dirty="0">
                <a:solidFill>
                  <a:srgbClr val="FFFF00"/>
                </a:solidFill>
              </a:rPr>
              <a:t>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A26CA600-9B8C-4D6F-A355-B83EEBFCA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4829908"/>
            <a:ext cx="8226669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dirty="0">
                <a:solidFill>
                  <a:schemeClr val="tx1"/>
                </a:solidFill>
              </a:rPr>
              <a:t>Mid 20</a:t>
            </a:r>
            <a:r>
              <a:rPr lang="en-US" sz="2000" b="1" baseline="30000" dirty="0">
                <a:solidFill>
                  <a:schemeClr val="tx1"/>
                </a:solidFill>
              </a:rPr>
              <a:t>th</a:t>
            </a:r>
            <a:r>
              <a:rPr lang="en-US" sz="2000" b="1" dirty="0">
                <a:solidFill>
                  <a:schemeClr val="tx1"/>
                </a:solidFill>
              </a:rPr>
              <a:t> century:</a:t>
            </a:r>
            <a:r>
              <a:rPr lang="en-US" sz="2000" b="1" dirty="0">
                <a:solidFill>
                  <a:srgbClr val="FFFF00"/>
                </a:solidFill>
              </a:rPr>
              <a:t>  institutionalism, social gospel, ‘food, fun, frolic.’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8F49B44E-8DED-4F5C-80F6-4377240B5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477" y="5680808"/>
            <a:ext cx="8317523" cy="8843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"/>
            </a:pPr>
            <a:r>
              <a:rPr lang="en-US" sz="2000" b="1" dirty="0">
                <a:solidFill>
                  <a:schemeClr val="tx1"/>
                </a:solidFill>
              </a:rPr>
              <a:t>Liberal vs. conservative churches of Christ:  </a:t>
            </a:r>
            <a:r>
              <a:rPr lang="en-US" sz="2000" b="1" dirty="0">
                <a:solidFill>
                  <a:srgbClr val="FFFF00"/>
                </a:solidFill>
              </a:rPr>
              <a:t>division continues to this very day!  </a:t>
            </a:r>
            <a:r>
              <a:rPr lang="en-US" sz="2000" b="1" dirty="0">
                <a:solidFill>
                  <a:schemeClr val="tx1"/>
                </a:solidFill>
              </a:rPr>
              <a:t>Hos. 8:7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C6D73A32-7845-4DA3-8A34-1B405DDED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0552240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0" grpId="0"/>
      <p:bldP spid="11" grpId="0"/>
      <p:bldP spid="19" grpId="0"/>
      <p:bldP spid="22" grpId="0"/>
      <p:bldP spid="24" grpId="0"/>
      <p:bldP spid="25" grpId="0"/>
      <p:bldP spid="26" grpId="0"/>
      <p:bldP spid="27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BB4768C-CF27-47F7-B172-37847344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76526"/>
            <a:ext cx="8226669" cy="73350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Levitical priesthood:  Jesus could not serve as a priest under the Law of Moses based on silence:  </a:t>
            </a:r>
            <a:r>
              <a:rPr lang="en-US" sz="2000" b="1" dirty="0">
                <a:solidFill>
                  <a:schemeClr val="tx1"/>
                </a:solidFill>
              </a:rPr>
              <a:t>Heb. 7:11-14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9B56A-C1D0-43A2-981F-AFFD8F77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90600"/>
            <a:ext cx="87249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Silence is a Bible principle: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BEE4491E-4F02-44F4-8415-261685C9C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86227"/>
            <a:ext cx="8226669" cy="104277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S"/>
            </a:pPr>
            <a:r>
              <a:rPr lang="en-US" sz="2000" b="1" dirty="0">
                <a:solidFill>
                  <a:srgbClr val="FFFF00"/>
                </a:solidFill>
              </a:rPr>
              <a:t>By </a:t>
            </a:r>
            <a:r>
              <a:rPr lang="en-US" sz="2000" b="1" u="sng" dirty="0">
                <a:solidFill>
                  <a:schemeClr val="tx1"/>
                </a:solidFill>
              </a:rPr>
              <a:t>specifying</a:t>
            </a:r>
            <a:r>
              <a:rPr lang="en-US" sz="2000" b="1" dirty="0">
                <a:solidFill>
                  <a:srgbClr val="FFFF00"/>
                </a:solidFill>
              </a:rPr>
              <a:t> the tribe of Levi, all other tribes automat-</a:t>
            </a:r>
            <a:r>
              <a:rPr lang="en-US" sz="2000" b="1" dirty="0" err="1">
                <a:solidFill>
                  <a:srgbClr val="FFFF00"/>
                </a:solidFill>
              </a:rPr>
              <a:t>ically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eliminated/excluded</a:t>
            </a:r>
            <a:r>
              <a:rPr lang="en-US" sz="2000" b="1" dirty="0">
                <a:solidFill>
                  <a:srgbClr val="FFFF00"/>
                </a:solidFill>
              </a:rPr>
              <a:t>!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765CF2-1BE5-4FCE-88C4-75F26EA2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69" y="3352800"/>
            <a:ext cx="8724900" cy="9779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Examples of the silence of the Scriptures: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9174077-7804-4A95-9964-45C6F2C6F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965575"/>
            <a:ext cx="4797669" cy="52225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Instrumental music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Eph. 5:19; Col. 3:16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033EE2-A72D-459A-BCB4-0E9390C8A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717959"/>
            <a:ext cx="4572000" cy="52225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Twinkies &amp; Coca-Cola at Lord’s Supper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Matt. 26:26-28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F26F03-E394-4E50-8D6E-7D60A6626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862" y="3962400"/>
            <a:ext cx="4267200" cy="7126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Earthly church headquarters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Col. 1:18; Heb. 1:3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AEB498-23CA-4CF7-B9D8-EA7A1DFA2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15" y="5521464"/>
            <a:ext cx="4419600" cy="65073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Pouring or sprinkling for baptism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Col. 2:12; Rom. 6:4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849DBD-E0A7-4D94-B826-C5F7F315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862" y="4709274"/>
            <a:ext cx="4267200" cy="7126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Missionary society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1 Tim. 3:15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E479FE-F90D-49D8-990D-0859550A2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521464"/>
            <a:ext cx="4419600" cy="65073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Extended oversight of elders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1 Pet. 5:2; Acts 20:28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D5263974-67F7-4D17-B2A3-BA12D5639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6A3842FD-DEC8-4EE9-9DDE-464D7E817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-152400"/>
            <a:ext cx="6477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Silence of the Scriptures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31123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1" grpId="0"/>
      <p:bldP spid="19" grpId="0"/>
      <p:bldP spid="22" grpId="0"/>
      <p:bldP spid="24" grpId="0"/>
      <p:bldP spid="13" grpId="0"/>
      <p:bldP spid="12" grpId="0"/>
      <p:bldP spid="15" grpId="0"/>
      <p:bldP spid="16" grpId="0"/>
      <p:bldP spid="17" grpId="0"/>
      <p:bldP spid="18" grpId="0"/>
      <p:bldP spid="20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bg1"/>
            </a:gs>
            <a:gs pos="100000">
              <a:srgbClr val="35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BB4768C-CF27-47F7-B172-37847344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52726"/>
            <a:ext cx="8226669" cy="57954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000" b="1" dirty="0">
                <a:solidFill>
                  <a:srgbClr val="FFFF00"/>
                </a:solidFill>
              </a:rPr>
              <a:t>When the Bible </a:t>
            </a:r>
            <a:r>
              <a:rPr lang="en-US" sz="2000" b="1" u="sng" dirty="0">
                <a:solidFill>
                  <a:schemeClr val="tx1"/>
                </a:solidFill>
              </a:rPr>
              <a:t>gives authority</a:t>
            </a:r>
            <a:r>
              <a:rPr lang="en-US" sz="2000" b="1" dirty="0">
                <a:solidFill>
                  <a:srgbClr val="FFFF00"/>
                </a:solidFill>
              </a:rPr>
              <a:t> to do something, but is </a:t>
            </a:r>
            <a:r>
              <a:rPr lang="en-US" sz="2000" b="1" u="sng" dirty="0">
                <a:solidFill>
                  <a:schemeClr val="tx1"/>
                </a:solidFill>
              </a:rPr>
              <a:t>silent</a:t>
            </a:r>
            <a:r>
              <a:rPr lang="en-US" sz="2000" b="1" dirty="0">
                <a:solidFill>
                  <a:srgbClr val="FFFF00"/>
                </a:solidFill>
              </a:rPr>
              <a:t> about methods, tools, etc.; we can use </a:t>
            </a:r>
            <a:r>
              <a:rPr lang="en-US" sz="2000" b="1" u="sng" dirty="0">
                <a:solidFill>
                  <a:schemeClr val="tx1"/>
                </a:solidFill>
              </a:rPr>
              <a:t>expedients</a:t>
            </a:r>
            <a:r>
              <a:rPr lang="en-US" sz="2000" b="1" dirty="0">
                <a:solidFill>
                  <a:srgbClr val="FFFF00"/>
                </a:solidFill>
              </a:rPr>
              <a:t>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79B56A-C1D0-43A2-981F-AFFD8F77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066800"/>
            <a:ext cx="8724900" cy="5207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Only one exception: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765CF2-1BE5-4FCE-88C4-75F26EA26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69" y="2716371"/>
            <a:ext cx="8724900" cy="59023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The Bible is silent about: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49174077-7804-4A95-9964-45C6F2C6F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277511"/>
            <a:ext cx="4797669" cy="69512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Lord’s Supper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Plates &amp; cups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033EE2-A72D-459A-BCB4-0E9390C8A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910970"/>
            <a:ext cx="4572000" cy="76463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Assemble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Building, water fountain, rest rooms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F26F03-E394-4E50-8D6E-7D60A6626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861" y="3274592"/>
            <a:ext cx="4566139" cy="69305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Singing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Song books, pitch pipe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849DBD-E0A7-4D94-B826-C5F7F315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862" y="3858103"/>
            <a:ext cx="4267200" cy="104339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1800" b="1" i="1" u="sng" dirty="0">
                <a:solidFill>
                  <a:schemeClr val="tx1"/>
                </a:solidFill>
              </a:rPr>
              <a:t>Preach/teach</a:t>
            </a:r>
            <a:r>
              <a:rPr lang="en-US" sz="1800" b="1" dirty="0">
                <a:solidFill>
                  <a:schemeClr val="tx1"/>
                </a:solidFill>
              </a:rPr>
              <a:t> :</a:t>
            </a:r>
            <a:r>
              <a:rPr lang="en-US" sz="1800" b="1" dirty="0">
                <a:solidFill>
                  <a:srgbClr val="FFFF00"/>
                </a:solidFill>
              </a:rPr>
              <a:t>  Chalk board, </a:t>
            </a:r>
            <a:r>
              <a:rPr lang="en-US" sz="1800" b="1" dirty="0" err="1">
                <a:solidFill>
                  <a:srgbClr val="FFFF00"/>
                </a:solidFill>
              </a:rPr>
              <a:t>powerpoint</a:t>
            </a:r>
            <a:r>
              <a:rPr lang="en-US" sz="1800" b="1" dirty="0">
                <a:solidFill>
                  <a:srgbClr val="FFFF00"/>
                </a:solidFill>
              </a:rPr>
              <a:t>, sound system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845A546-78E4-4DED-8BC8-53BE52DD6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4800600"/>
            <a:ext cx="8724900" cy="154305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Even though the Bible is silent on these things; they are </a:t>
            </a:r>
            <a:r>
              <a:rPr lang="en-US" sz="2400" b="1" u="sng" dirty="0">
                <a:solidFill>
                  <a:schemeClr val="tx1"/>
                </a:solidFill>
              </a:rPr>
              <a:t>authorized</a:t>
            </a:r>
            <a:r>
              <a:rPr lang="en-US" sz="2400" b="1" dirty="0">
                <a:solidFill>
                  <a:schemeClr val="hlink"/>
                </a:solidFill>
              </a:rPr>
              <a:t> as </a:t>
            </a:r>
            <a:r>
              <a:rPr lang="en-US" sz="2400" b="1" u="sng" dirty="0">
                <a:solidFill>
                  <a:schemeClr val="tx1"/>
                </a:solidFill>
              </a:rPr>
              <a:t>expedients</a:t>
            </a:r>
            <a:r>
              <a:rPr lang="en-US" sz="2400" b="1" dirty="0">
                <a:solidFill>
                  <a:schemeClr val="hlink"/>
                </a:solidFill>
              </a:rPr>
              <a:t> because we have Bible authority established by direct command, approved example, or necessary inference.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6FAD04D9-8113-40E8-9FDD-B28B50D5D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E860474D-FA0F-45FF-8019-84D8EE10F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0"/>
            <a:ext cx="6477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Silence of the Scriptures</a:t>
            </a:r>
          </a:p>
          <a:p>
            <a:pPr eaLnBrk="1" hangingPunct="1"/>
            <a:r>
              <a:rPr lang="en-US" sz="3200" b="1" dirty="0">
                <a:solidFill>
                  <a:srgbClr val="FFFF00"/>
                </a:solidFill>
                <a:latin typeface="Eras Bold ITC" panose="020B0907030504020204" pitchFamily="34" charset="0"/>
              </a:rPr>
              <a:t>Forbids!</a:t>
            </a:r>
          </a:p>
        </p:txBody>
      </p:sp>
    </p:spTree>
    <p:extLst>
      <p:ext uri="{BB962C8B-B14F-4D97-AF65-F5344CB8AC3E}">
        <p14:creationId xmlns:p14="http://schemas.microsoft.com/office/powerpoint/2010/main" val="61831149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1" grpId="0"/>
      <p:bldP spid="19" grpId="0"/>
      <p:bldP spid="24" grpId="0"/>
      <p:bldP spid="13" grpId="0"/>
      <p:bldP spid="12" grpId="0"/>
      <p:bldP spid="15" grpId="0"/>
      <p:bldP spid="17" grpId="0"/>
      <p:bldP spid="20" grpId="0"/>
      <p:bldP spid="14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295400"/>
            <a:ext cx="8648700" cy="914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"/>
            </a:pPr>
            <a:r>
              <a:rPr lang="en-US" sz="2600" b="1" dirty="0">
                <a:solidFill>
                  <a:schemeClr val="hlink"/>
                </a:solidFill>
              </a:rPr>
              <a:t>We must not trifle with divine authority, even if the results are ‘good,’ we disrespect God!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82E2B-400A-4DD0-9A14-8CBAB24EAF8C}"/>
              </a:ext>
            </a:extLst>
          </p:cNvPr>
          <p:cNvSpPr/>
          <p:nvPr/>
        </p:nvSpPr>
        <p:spPr>
          <a:xfrm>
            <a:off x="686862" y="2438400"/>
            <a:ext cx="774982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i="1" dirty="0">
                <a:latin typeface="Gill Sans MT" panose="020B0502020104020203" pitchFamily="34" charset="0"/>
              </a:rPr>
              <a:t>“Whoever transgresses and does not abide in the doctrine of Christ does not have God.  He who abides in the doctrine of Christ has both the Father and the Son.”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1200" b="1" i="1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algn="r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FF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9</a:t>
            </a:r>
            <a:endParaRPr lang="en-US" sz="2600" dirty="0">
              <a:solidFill>
                <a:srgbClr val="FFFF00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03F3903E-C03A-4FBB-9D26-0FB42066F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73513996-F921-4383-B554-C1771BE3A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762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Our Need for Authority</a:t>
            </a:r>
            <a:endParaRPr lang="en-US" sz="36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296AB4-0568-4B09-9167-1A7F046A7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74" y="5029200"/>
            <a:ext cx="8648700" cy="13716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"/>
            </a:pPr>
            <a:r>
              <a:rPr lang="en-US" sz="2600" b="1" dirty="0">
                <a:solidFill>
                  <a:schemeClr val="tx1"/>
                </a:solidFill>
              </a:rPr>
              <a:t>Forewarned is forearmed</a:t>
            </a:r>
            <a:r>
              <a:rPr lang="en-US" sz="2600" b="1" dirty="0">
                <a:solidFill>
                  <a:schemeClr val="hlink"/>
                </a:solidFill>
              </a:rPr>
              <a:t>:  Sooner or later we will be confronted with brethren unwilling to abide by divine authority.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748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2" grpId="0"/>
      <p:bldP spid="18" grpId="0"/>
      <p:bldP spid="19" grpId="0" animBg="1"/>
      <p:bldP spid="22" grpId="0"/>
      <p:bldP spid="9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9215</TotalTime>
  <Words>1830</Words>
  <Application>Microsoft Office PowerPoint</Application>
  <PresentationFormat>On-screen Show (4:3)</PresentationFormat>
  <Paragraphs>242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Eras Bold ITC</vt:lpstr>
      <vt:lpstr>Gill Sans MT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Authority (8):  Work of the Church (Part 1):  Evangelism</dc:title>
  <dc:creator>Craig Thomas</dc:creator>
  <dc:description>Westside:  12/10/2017 AM</dc:description>
  <cp:lastModifiedBy>Craig Thomas</cp:lastModifiedBy>
  <cp:revision>788</cp:revision>
  <dcterms:created xsi:type="dcterms:W3CDTF">2003-10-05T01:10:12Z</dcterms:created>
  <dcterms:modified xsi:type="dcterms:W3CDTF">2017-12-10T13:08:51Z</dcterms:modified>
</cp:coreProperties>
</file>