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23"/>
  </p:notesMasterIdLst>
  <p:sldIdLst>
    <p:sldId id="386" r:id="rId2"/>
    <p:sldId id="389" r:id="rId3"/>
    <p:sldId id="401" r:id="rId4"/>
    <p:sldId id="391" r:id="rId5"/>
    <p:sldId id="444" r:id="rId6"/>
    <p:sldId id="446" r:id="rId7"/>
    <p:sldId id="448" r:id="rId8"/>
    <p:sldId id="449" r:id="rId9"/>
    <p:sldId id="459" r:id="rId10"/>
    <p:sldId id="460" r:id="rId11"/>
    <p:sldId id="402" r:id="rId12"/>
    <p:sldId id="259" r:id="rId13"/>
    <p:sldId id="439" r:id="rId14"/>
    <p:sldId id="461" r:id="rId15"/>
    <p:sldId id="462" r:id="rId16"/>
    <p:sldId id="463" r:id="rId17"/>
    <p:sldId id="464" r:id="rId18"/>
    <p:sldId id="465" r:id="rId19"/>
    <p:sldId id="468" r:id="rId20"/>
    <p:sldId id="467" r:id="rId21"/>
    <p:sldId id="3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0000"/>
    <a:srgbClr val="800000"/>
    <a:srgbClr val="A50021"/>
    <a:srgbClr val="FFCC66"/>
    <a:srgbClr val="FF9933"/>
    <a:srgbClr val="350000"/>
    <a:srgbClr val="00CCFF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80" d="100"/>
          <a:sy n="80" d="100"/>
        </p:scale>
        <p:origin x="1450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90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7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88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99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44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91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57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3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841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3F3EB-6410-43D4-AB38-58C5D2330136}" type="slidenum">
              <a:rPr lang="en-US"/>
              <a:pPr/>
              <a:t>21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98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2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58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5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55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69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8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chemeClr val="tx1"/>
            </a:gs>
            <a:gs pos="57170">
              <a:schemeClr val="accent4">
                <a:lumMod val="75000"/>
              </a:schemeClr>
            </a:gs>
            <a:gs pos="31800">
              <a:schemeClr val="accent4">
                <a:lumMod val="75000"/>
              </a:schemeClr>
            </a:gs>
            <a:gs pos="0">
              <a:schemeClr val="tx1"/>
            </a:gs>
            <a:gs pos="100000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2980944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-47625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Century Evangelism</a:t>
            </a:r>
            <a:endParaRPr lang="en-US" sz="28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Divine authority for this work:</a:t>
            </a:r>
            <a:endParaRPr lang="en-US" sz="26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3A913F2B-8145-43EF-A408-D9E26F9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75" y="1712001"/>
            <a:ext cx="7696201" cy="6374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Direct statement:  </a:t>
            </a:r>
            <a:r>
              <a:rPr lang="en-US" sz="2200" b="1" dirty="0">
                <a:solidFill>
                  <a:schemeClr val="tx1"/>
                </a:solidFill>
              </a:rPr>
              <a:t>1 Tim. 3:15   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A66EC58-5741-4EFB-80CB-8743633E1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76" y="2285999"/>
            <a:ext cx="8452724" cy="9017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Approved example:  </a:t>
            </a:r>
            <a:r>
              <a:rPr lang="en-US" sz="2200" b="1" dirty="0">
                <a:solidFill>
                  <a:schemeClr val="tx1"/>
                </a:solidFill>
              </a:rPr>
              <a:t>Acts 11:22-24; 13:1-3; 15:36; Phil. 4:15-16; 1 Thess. 1:8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A41AE2-4294-48F6-AA32-F84F5AE4C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348"/>
            <a:ext cx="9067800" cy="10541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How work done:  </a:t>
            </a:r>
            <a:r>
              <a:rPr lang="en-US" sz="2600" b="1" dirty="0">
                <a:solidFill>
                  <a:srgbClr val="FFFF00"/>
                </a:solidFill>
              </a:rPr>
              <a:t>Rom. 10:14-15; Acts 5:42; 9:20, 22, 26, 29; Acts 8:4, 5</a:t>
            </a:r>
            <a:endParaRPr lang="en-US" sz="2600" b="1" i="1" dirty="0"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DF0891-7790-409C-9F4F-64CFA7D75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41102"/>
            <a:ext cx="8915400" cy="63569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Definite pattern for NT evangelism:</a:t>
            </a:r>
            <a:endParaRPr lang="en-US" sz="2600" b="1" i="1" dirty="0">
              <a:solidFill>
                <a:srgbClr val="FFFF00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D6B3D411-6840-43B5-96DF-78A6193DA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4876800"/>
            <a:ext cx="8305801" cy="4572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No missionary society!  </a:t>
            </a:r>
            <a:r>
              <a:rPr lang="en-US" sz="2200" b="1" dirty="0">
                <a:solidFill>
                  <a:schemeClr val="tx1"/>
                </a:solidFill>
              </a:rPr>
              <a:t>2 Jn. 9; 1 Pet. 5:3; Acts 20:28  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BA845B6-DA00-4536-BF1C-3A920F67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384103"/>
            <a:ext cx="8305801" cy="4572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No sponsoring church!  </a:t>
            </a:r>
            <a:r>
              <a:rPr lang="en-US" sz="2200" b="1" dirty="0">
                <a:solidFill>
                  <a:schemeClr val="tx1"/>
                </a:solidFill>
              </a:rPr>
              <a:t>2 Jn. 9; 1 Pet. 5:3; Acts 20:28  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C3BB9FC8-77FA-4216-801B-7FD52599E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904978"/>
            <a:ext cx="8305801" cy="4572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Support sent directly to preacher!  </a:t>
            </a:r>
            <a:r>
              <a:rPr lang="en-US" sz="2200" b="1" dirty="0">
                <a:solidFill>
                  <a:schemeClr val="tx1"/>
                </a:solidFill>
              </a:rPr>
              <a:t>Phil. 4:14-16; 2 Cor. 11:8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5339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9" grpId="0"/>
      <p:bldP spid="20" grpId="0"/>
      <p:bldP spid="13" grpId="0"/>
      <p:bldP spid="15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295400"/>
            <a:ext cx="8648700" cy="914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"/>
            </a:pPr>
            <a:r>
              <a:rPr lang="en-US" sz="2600" b="1" dirty="0">
                <a:solidFill>
                  <a:schemeClr val="hlink"/>
                </a:solidFill>
              </a:rPr>
              <a:t>We must not trifle with divine authority, even if the results are ‘good,’ we disrespect God!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82E2B-400A-4DD0-9A14-8CBAB24EAF8C}"/>
              </a:ext>
            </a:extLst>
          </p:cNvPr>
          <p:cNvSpPr/>
          <p:nvPr/>
        </p:nvSpPr>
        <p:spPr>
          <a:xfrm>
            <a:off x="686862" y="2438400"/>
            <a:ext cx="774982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i="1" dirty="0">
                <a:latin typeface="Gill Sans MT" panose="020B0502020104020203" pitchFamily="34" charset="0"/>
              </a:rPr>
              <a:t>“Whoever transgresses and does not abide in the doctrine of Christ does not have God.  He who abides in the doctrine of Christ has both the Father and the Son.”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200" b="1" i="1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algn="r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FF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9</a:t>
            </a:r>
            <a:endParaRPr lang="en-US" sz="2600" dirty="0">
              <a:solidFill>
                <a:srgbClr val="FFFF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03F3903E-C03A-4FBB-9D26-0FB42066F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3513996-F921-4383-B554-C1771BE3A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Our Need for Authority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296AB4-0568-4B09-9167-1A7F046A7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74" y="5029200"/>
            <a:ext cx="8648700" cy="1371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"/>
            </a:pPr>
            <a:r>
              <a:rPr lang="en-US" sz="2600" b="1" dirty="0">
                <a:solidFill>
                  <a:schemeClr val="tx1"/>
                </a:solidFill>
              </a:rPr>
              <a:t>Forewarned is forearmed</a:t>
            </a:r>
            <a:r>
              <a:rPr lang="en-US" sz="2600" b="1" dirty="0">
                <a:solidFill>
                  <a:schemeClr val="hlink"/>
                </a:solidFill>
              </a:rPr>
              <a:t>:  Sooner or later we will be confronted with brethren unwilling to abide by divine authority.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748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2" grpId="0"/>
      <p:bldP spid="18" grpId="0"/>
      <p:bldP spid="19" grpId="0" animBg="1"/>
      <p:bldP spid="2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720000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1371600" y="5715000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b="1" i="1" dirty="0">
                <a:solidFill>
                  <a:srgbClr val="66FF33"/>
                </a:solidFill>
                <a:effectLst/>
              </a:rPr>
              <a:t>Ephesians 4:11-16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C5F1CF-F1AE-4210-94A3-885437790D92}"/>
              </a:ext>
            </a:extLst>
          </p:cNvPr>
          <p:cNvSpPr txBox="1"/>
          <p:nvPr/>
        </p:nvSpPr>
        <p:spPr>
          <a:xfrm>
            <a:off x="304554" y="228600"/>
            <a:ext cx="85042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Bible Authority:</a:t>
            </a:r>
          </a:p>
          <a:p>
            <a:pPr algn="ctr"/>
            <a:r>
              <a:rPr lang="en-US" sz="8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Lesson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B02FD-A75A-4D9E-9137-41538A7B94E0}"/>
              </a:ext>
            </a:extLst>
          </p:cNvPr>
          <p:cNvSpPr txBox="1"/>
          <p:nvPr/>
        </p:nvSpPr>
        <p:spPr>
          <a:xfrm>
            <a:off x="168683" y="3048000"/>
            <a:ext cx="8822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tx2">
                    <a:lumMod val="50000"/>
                  </a:schemeClr>
                </a:solidFill>
                <a:latin typeface="Eras Bold ITC" panose="020B0907030504020204" pitchFamily="34" charset="0"/>
              </a:rPr>
              <a:t>The Authority of Jesus Christ:</a:t>
            </a:r>
          </a:p>
          <a:p>
            <a:pPr algn="ctr"/>
            <a:endParaRPr lang="en-US" sz="1200" i="1" dirty="0">
              <a:solidFill>
                <a:schemeClr val="tx2">
                  <a:lumMod val="50000"/>
                </a:schemeClr>
              </a:solidFill>
              <a:latin typeface="Eras Bold ITC" panose="020B0907030504020204" pitchFamily="34" charset="0"/>
            </a:endParaRPr>
          </a:p>
          <a:p>
            <a:pPr algn="ctr"/>
            <a:r>
              <a:rPr lang="en-US" sz="4400" i="1" dirty="0">
                <a:solidFill>
                  <a:srgbClr val="00CCFF"/>
                </a:solidFill>
                <a:latin typeface="Eras Bold ITC" panose="020B0907030504020204" pitchFamily="34" charset="0"/>
              </a:rPr>
              <a:t>The Work of the Church</a:t>
            </a:r>
          </a:p>
          <a:p>
            <a:pPr algn="ctr"/>
            <a:r>
              <a:rPr lang="en-US" sz="4400" i="1" dirty="0">
                <a:solidFill>
                  <a:srgbClr val="00CCFF"/>
                </a:solidFill>
                <a:latin typeface="Eras Bold ITC" panose="020B0907030504020204" pitchFamily="34" charset="0"/>
              </a:rPr>
              <a:t>(Part 2):  </a:t>
            </a:r>
            <a:r>
              <a:rPr lang="en-US" sz="4400" i="1" u="sng" dirty="0">
                <a:solidFill>
                  <a:srgbClr val="00CCFF"/>
                </a:solidFill>
                <a:latin typeface="Eras Bold ITC" panose="020B0907030504020204" pitchFamily="34" charset="0"/>
              </a:rPr>
              <a:t>Edification</a:t>
            </a:r>
            <a:endParaRPr lang="en-US" sz="3200" i="1" u="sng" dirty="0">
              <a:solidFill>
                <a:srgbClr val="00CCFF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7355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1. What is edification?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-47625"/>
            <a:ext cx="5486400" cy="15791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000" b="1" dirty="0"/>
              <a:t>Edification part of</a:t>
            </a:r>
          </a:p>
          <a:p>
            <a:pPr eaLnBrk="1" hangingPunct="1"/>
            <a:r>
              <a:rPr lang="en-US" sz="3000" b="1" dirty="0"/>
              <a:t>God’s plan for work</a:t>
            </a:r>
          </a:p>
          <a:p>
            <a:pPr eaLnBrk="1" hangingPunct="1"/>
            <a:r>
              <a:rPr lang="en-US" sz="3000" b="1" dirty="0"/>
              <a:t>of the church</a:t>
            </a:r>
            <a:endParaRPr lang="en-US" sz="3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9773"/>
            <a:ext cx="8458200" cy="99695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tx1"/>
                </a:solidFill>
              </a:rPr>
              <a:t>Initial obedience to the gospel is only the first step on the road to heaven.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27500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tx1"/>
                </a:solidFill>
              </a:rPr>
              <a:t>Spiritual growth: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8283881-68B2-4418-AF86-A6A51B9D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84351"/>
            <a:ext cx="8534400" cy="7544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Individual responsibility:  </a:t>
            </a:r>
            <a:r>
              <a:rPr lang="en-US" sz="2400" b="1" dirty="0">
                <a:solidFill>
                  <a:srgbClr val="FFCC66"/>
                </a:solidFill>
              </a:rPr>
              <a:t>Phil. 2:12; 2 Pet. 1:3-11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E1ACFA7-3907-463D-9276-97401405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856674"/>
            <a:ext cx="8612826" cy="69652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Collective responsibility:  </a:t>
            </a:r>
            <a:r>
              <a:rPr lang="en-US" sz="2400" b="1" dirty="0">
                <a:solidFill>
                  <a:srgbClr val="FFCC66"/>
                </a:solidFill>
              </a:rPr>
              <a:t>Eph. 4:11-16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07E8BC-A251-42E4-8AD0-A2D183CA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8458200" cy="99695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tx1"/>
                </a:solidFill>
              </a:rPr>
              <a:t>We must grow in the faith; this involves </a:t>
            </a:r>
            <a:r>
              <a:rPr lang="en-US" sz="2800" b="1" u="sng" dirty="0">
                <a:solidFill>
                  <a:schemeClr val="tx1"/>
                </a:solidFill>
              </a:rPr>
              <a:t>edification</a:t>
            </a:r>
            <a:r>
              <a:rPr lang="en-US" sz="2800" b="1" dirty="0">
                <a:solidFill>
                  <a:schemeClr val="tx1"/>
                </a:solidFill>
              </a:rPr>
              <a:t>:  </a:t>
            </a:r>
            <a:r>
              <a:rPr lang="en-US" sz="2800" b="1" dirty="0">
                <a:solidFill>
                  <a:srgbClr val="FFFF00"/>
                </a:solidFill>
              </a:rPr>
              <a:t>Matt. 28:19-20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721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5" grpId="0"/>
      <p:bldP spid="17" grpId="0"/>
      <p:bldP spid="18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735513" cy="10772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2. Bible authority for edification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-47625"/>
            <a:ext cx="5486400" cy="15791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000" b="1" dirty="0"/>
              <a:t>Edification part of</a:t>
            </a:r>
          </a:p>
          <a:p>
            <a:pPr eaLnBrk="1" hangingPunct="1"/>
            <a:r>
              <a:rPr lang="en-US" sz="3000" b="1" dirty="0"/>
              <a:t>God’s plan for work</a:t>
            </a:r>
          </a:p>
          <a:p>
            <a:pPr eaLnBrk="1" hangingPunct="1"/>
            <a:r>
              <a:rPr lang="en-US" sz="3000" b="1" dirty="0"/>
              <a:t>of the church</a:t>
            </a:r>
            <a:endParaRPr lang="en-US" sz="3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508" y="1682173"/>
            <a:ext cx="9164508" cy="127375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600" b="1" dirty="0">
                <a:solidFill>
                  <a:schemeClr val="tx1"/>
                </a:solidFill>
              </a:rPr>
              <a:t>Direct statement:  </a:t>
            </a:r>
            <a:r>
              <a:rPr lang="en-US" sz="3600" b="1" dirty="0">
                <a:solidFill>
                  <a:srgbClr val="FFFF00"/>
                </a:solidFill>
              </a:rPr>
              <a:t>1 Cor. 14:26; Rom. 14:19; Eph. 4:12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508" y="5270500"/>
            <a:ext cx="9012108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600" b="1" dirty="0">
                <a:solidFill>
                  <a:schemeClr val="tx1"/>
                </a:solidFill>
              </a:rPr>
              <a:t>Necessary conclusion:  </a:t>
            </a:r>
            <a:r>
              <a:rPr lang="en-US" sz="3600" b="1" dirty="0">
                <a:solidFill>
                  <a:srgbClr val="FFFF00"/>
                </a:solidFill>
              </a:rPr>
              <a:t>1 Cor. 14:26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07E8BC-A251-42E4-8AD0-A2D183CA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508" y="3428999"/>
            <a:ext cx="9164508" cy="127375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600" b="1" dirty="0">
                <a:solidFill>
                  <a:schemeClr val="tx1"/>
                </a:solidFill>
              </a:rPr>
              <a:t>Approved example:  </a:t>
            </a:r>
            <a:r>
              <a:rPr lang="en-US" sz="3600" b="1" dirty="0">
                <a:solidFill>
                  <a:srgbClr val="FFFF00"/>
                </a:solidFill>
              </a:rPr>
              <a:t>Acts 2:42; 4:23-30; 11:25-26; 20:7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684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735513" cy="10772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3. Teachers in the 1</a:t>
            </a:r>
            <a:r>
              <a:rPr lang="en-US" sz="3200" b="1" baseline="30000" dirty="0">
                <a:solidFill>
                  <a:schemeClr val="folHlink"/>
                </a:solidFill>
                <a:latin typeface="Tahoma" panose="020B0604030504040204" pitchFamily="34" charset="0"/>
              </a:rPr>
              <a:t>st</a:t>
            </a: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 century church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-47625"/>
            <a:ext cx="5486400" cy="15791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000" b="1" dirty="0"/>
              <a:t>Edification part of</a:t>
            </a:r>
          </a:p>
          <a:p>
            <a:pPr eaLnBrk="1" hangingPunct="1"/>
            <a:r>
              <a:rPr lang="en-US" sz="3000" b="1" dirty="0"/>
              <a:t>God’s plan of work</a:t>
            </a:r>
          </a:p>
          <a:p>
            <a:pPr eaLnBrk="1" hangingPunct="1"/>
            <a:r>
              <a:rPr lang="en-US" sz="3000" b="1" dirty="0"/>
              <a:t>for the church</a:t>
            </a:r>
            <a:endParaRPr lang="en-US" sz="3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1600200"/>
            <a:ext cx="9189560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Great commission makes </a:t>
            </a:r>
            <a:r>
              <a:rPr lang="en-US" sz="2400" b="1" i="1" dirty="0">
                <a:solidFill>
                  <a:schemeClr val="tx1"/>
                </a:solidFill>
              </a:rPr>
              <a:t>“disciples” </a:t>
            </a:r>
            <a:r>
              <a:rPr lang="en-US" sz="2400" b="1" dirty="0">
                <a:solidFill>
                  <a:schemeClr val="tx1"/>
                </a:solidFill>
              </a:rPr>
              <a:t>:  </a:t>
            </a:r>
            <a:r>
              <a:rPr lang="en-US" sz="2400" b="1" dirty="0">
                <a:solidFill>
                  <a:srgbClr val="FFFF00"/>
                </a:solidFill>
              </a:rPr>
              <a:t>Matt. 28:19; Mk. 16:16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3060700"/>
            <a:ext cx="9036743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More teaching required after initial obedience:  </a:t>
            </a:r>
            <a:r>
              <a:rPr lang="en-US" sz="2400" b="1" dirty="0">
                <a:solidFill>
                  <a:srgbClr val="FFFF00"/>
                </a:solidFill>
              </a:rPr>
              <a:t>Matt. 28:20; Eph. 4:7-16— </a:t>
            </a:r>
            <a:r>
              <a:rPr lang="en-US" sz="2400" b="1" i="1" dirty="0">
                <a:solidFill>
                  <a:srgbClr val="FFFF00"/>
                </a:solidFill>
              </a:rPr>
              <a:t>”gave gifts unto men” 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07E8BC-A251-42E4-8AD0-A2D183CA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2514600"/>
            <a:ext cx="9189560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Christianity a “taught” religion:  </a:t>
            </a:r>
            <a:r>
              <a:rPr lang="en-US" sz="2400" b="1" dirty="0">
                <a:solidFill>
                  <a:srgbClr val="FFFF00"/>
                </a:solidFill>
              </a:rPr>
              <a:t>Jn. 3:3-5; 6:44-45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3C8EADD7-BCE4-414D-87C7-6ED5579E3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038600"/>
            <a:ext cx="8305676" cy="7544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Reveal divine truth:  </a:t>
            </a:r>
            <a:r>
              <a:rPr lang="en-US" sz="2200" b="1" dirty="0">
                <a:solidFill>
                  <a:srgbClr val="FFCC66"/>
                </a:solidFill>
              </a:rPr>
              <a:t>Eph. 3:5; 1 Cor. 2:9-12; Gal. 1:11-12; Jn. 16:13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1C69B6-5F37-408D-AF7F-AF57F218A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33020"/>
            <a:ext cx="8534400" cy="6020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Propagate divine truth:  </a:t>
            </a:r>
            <a:r>
              <a:rPr lang="en-US" sz="2200" b="1" dirty="0">
                <a:solidFill>
                  <a:srgbClr val="FFCC66"/>
                </a:solidFill>
              </a:rPr>
              <a:t>Acts 7; 21:8; 8:4-5; 2 Tim. 4:5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67DC75-8374-47DE-972B-89B663C01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94994"/>
            <a:ext cx="8534400" cy="121060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Spiritual oversight:  </a:t>
            </a:r>
            <a:r>
              <a:rPr lang="en-US" sz="2200" b="1" dirty="0">
                <a:solidFill>
                  <a:srgbClr val="FFCC66"/>
                </a:solidFill>
              </a:rPr>
              <a:t>Acts 20:28; 1 Pet. 5:1-4; Heb. 13:17; 1 Tim. 3:3; Titus 1:7-9; 1 Pet. 2:2; 2 Pet. 3:18; Eph. 4:11-16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3879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5" grpId="0"/>
      <p:bldP spid="16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735513" cy="10772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3. Teachers in the 1</a:t>
            </a:r>
            <a:r>
              <a:rPr lang="en-US" sz="3200" b="1" baseline="30000" dirty="0">
                <a:solidFill>
                  <a:schemeClr val="folHlink"/>
                </a:solidFill>
                <a:latin typeface="Tahoma" panose="020B0604030504040204" pitchFamily="34" charset="0"/>
              </a:rPr>
              <a:t>st</a:t>
            </a: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 century church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-47625"/>
            <a:ext cx="5486400" cy="15791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000" b="1" dirty="0"/>
              <a:t>Edification part of</a:t>
            </a:r>
          </a:p>
          <a:p>
            <a:pPr eaLnBrk="1" hangingPunct="1"/>
            <a:r>
              <a:rPr lang="en-US" sz="3000" b="1" dirty="0"/>
              <a:t>God’s plan for work</a:t>
            </a:r>
          </a:p>
          <a:p>
            <a:pPr eaLnBrk="1" hangingPunct="1"/>
            <a:r>
              <a:rPr lang="en-US" sz="3000" b="1" dirty="0"/>
              <a:t>of the church</a:t>
            </a:r>
            <a:endParaRPr lang="en-US" sz="3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1600200"/>
            <a:ext cx="9189560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Special circumstances of 1</a:t>
            </a:r>
            <a:r>
              <a:rPr lang="en-US" sz="2400" b="1" baseline="30000" dirty="0">
                <a:solidFill>
                  <a:schemeClr val="tx1"/>
                </a:solidFill>
              </a:rPr>
              <a:t>st</a:t>
            </a:r>
            <a:r>
              <a:rPr lang="en-US" sz="2400" b="1" dirty="0">
                <a:solidFill>
                  <a:schemeClr val="tx1"/>
                </a:solidFill>
              </a:rPr>
              <a:t> century:  </a:t>
            </a:r>
            <a:r>
              <a:rPr lang="en-US" sz="2400" b="1" dirty="0">
                <a:solidFill>
                  <a:srgbClr val="FFFF00"/>
                </a:solidFill>
              </a:rPr>
              <a:t>Jn. 16:13; Lk. 24:49; Acts 1:8; 2:1-4; Gal. 1:11-12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3720509"/>
            <a:ext cx="9036743" cy="8949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Spiritual gifts needed:  </a:t>
            </a:r>
            <a:r>
              <a:rPr lang="en-US" sz="2400" b="1" dirty="0">
                <a:solidFill>
                  <a:srgbClr val="FFFF00"/>
                </a:solidFill>
              </a:rPr>
              <a:t>Acts 8:18; 1 Cor. 12:8-10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07E8BC-A251-42E4-8AD0-A2D183CA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2757947"/>
            <a:ext cx="9189560" cy="74520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Apostles couldn’t be in every place:  </a:t>
            </a:r>
            <a:r>
              <a:rPr lang="en-US" sz="2400" b="1" dirty="0">
                <a:solidFill>
                  <a:srgbClr val="FFFF00"/>
                </a:solidFill>
              </a:rPr>
              <a:t>Acts 20:27; Matt. 28:20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3C8EADD7-BCE4-414D-87C7-6ED5579E3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348548"/>
            <a:ext cx="3638550" cy="49092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"/>
            </a:pPr>
            <a:r>
              <a:rPr lang="en-US" sz="2400" b="1" i="1" dirty="0">
                <a:solidFill>
                  <a:srgbClr val="FFFF00"/>
                </a:solidFill>
              </a:rPr>
              <a:t>“word of wisdom”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663FE8B-9103-4F2D-B3E4-0398504A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034348"/>
            <a:ext cx="4095750" cy="49092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"/>
            </a:pPr>
            <a:r>
              <a:rPr lang="en-US" sz="2400" b="1" i="1" dirty="0">
                <a:solidFill>
                  <a:srgbClr val="FFFF00"/>
                </a:solidFill>
              </a:rPr>
              <a:t>“word of knowledge”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6F5908EB-9A7C-4C3D-B127-2B2B5797F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753871"/>
            <a:ext cx="3638550" cy="49092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w"/>
            </a:pPr>
            <a:r>
              <a:rPr lang="en-US" sz="2400" b="1" i="1" dirty="0">
                <a:solidFill>
                  <a:srgbClr val="FFFF00"/>
                </a:solidFill>
              </a:rPr>
              <a:t>“prophecy”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3DEDDBD8-FC5D-4598-B206-823680965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343400"/>
            <a:ext cx="4095750" cy="49092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2400" b="1" i="1" dirty="0">
                <a:solidFill>
                  <a:srgbClr val="FFFF00"/>
                </a:solidFill>
              </a:rPr>
              <a:t>“discerning of spirits”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871A810E-7972-4C22-BED6-068215F91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029200"/>
            <a:ext cx="3638550" cy="49092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y"/>
            </a:pPr>
            <a:r>
              <a:rPr lang="en-US" sz="2400" b="1" i="1" dirty="0">
                <a:solidFill>
                  <a:srgbClr val="FFFF00"/>
                </a:solidFill>
              </a:rPr>
              <a:t>“tongues”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8A62FCC-F995-4BB1-901D-F267273E3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748723"/>
            <a:ext cx="4267200" cy="76714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"/>
            </a:pPr>
            <a:r>
              <a:rPr lang="en-US" sz="2400" b="1" i="1" dirty="0">
                <a:solidFill>
                  <a:srgbClr val="FFFF00"/>
                </a:solidFill>
              </a:rPr>
              <a:t>“interpretation of tongues”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DCC97F-85F5-4B8D-943E-26064CB28350}"/>
              </a:ext>
            </a:extLst>
          </p:cNvPr>
          <p:cNvSpPr/>
          <p:nvPr/>
        </p:nvSpPr>
        <p:spPr bwMode="auto">
          <a:xfrm>
            <a:off x="175075" y="1447800"/>
            <a:ext cx="8784578" cy="5076043"/>
          </a:xfrm>
          <a:prstGeom prst="roundRect">
            <a:avLst/>
          </a:prstGeom>
          <a:solidFill>
            <a:srgbClr val="990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200" b="1" dirty="0">
                <a:solidFill>
                  <a:srgbClr val="FFFF00"/>
                </a:solidFill>
              </a:rPr>
              <a:t>Spiritual Gifts Temporary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solidFill>
                <a:srgbClr val="FFFF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/>
              <a:t>John 16:13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/>
              <a:t>Jude 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/>
              <a:t>1 Corinthians 13:8; cf. Jas. 1:25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200" b="1" i="1" dirty="0">
                <a:solidFill>
                  <a:srgbClr val="FFFF00"/>
                </a:solidFill>
              </a:rPr>
              <a:t>“it will vanish away”</a:t>
            </a:r>
            <a:endParaRPr kumimoji="0" lang="en-US" sz="4200" b="0" i="1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237745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5" grpId="0"/>
      <p:bldP spid="16" grpId="0"/>
      <p:bldP spid="11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735513" cy="10772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4. How church did work of edification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-47625"/>
            <a:ext cx="5486400" cy="15791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000" b="1" dirty="0"/>
              <a:t>Edification part of</a:t>
            </a:r>
          </a:p>
          <a:p>
            <a:pPr eaLnBrk="1" hangingPunct="1"/>
            <a:r>
              <a:rPr lang="en-US" sz="3000" b="1" dirty="0"/>
              <a:t>God’s plan for work</a:t>
            </a:r>
          </a:p>
          <a:p>
            <a:pPr eaLnBrk="1" hangingPunct="1"/>
            <a:r>
              <a:rPr lang="en-US" sz="3000" b="1" dirty="0"/>
              <a:t>of the church</a:t>
            </a:r>
            <a:endParaRPr lang="en-US" sz="3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1600200"/>
            <a:ext cx="9189560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Very simple!  </a:t>
            </a:r>
            <a:r>
              <a:rPr lang="en-US" sz="2400" b="1" dirty="0">
                <a:solidFill>
                  <a:srgbClr val="FFFF00"/>
                </a:solidFill>
              </a:rPr>
              <a:t>Eph. 4:16—</a:t>
            </a:r>
            <a:r>
              <a:rPr lang="en-US" sz="2400" b="1" i="1" dirty="0">
                <a:solidFill>
                  <a:srgbClr val="FFFF00"/>
                </a:solidFill>
              </a:rPr>
              <a:t>“the edifying of itself in love”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3594206"/>
            <a:ext cx="9036743" cy="8949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People have differing needs regarding edification: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07E8BC-A251-42E4-8AD0-A2D183CA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2235896"/>
            <a:ext cx="9189560" cy="126881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God has so endowed, organized and equipped the church it is able to completely accomplish the work of edification.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CB324F7-0C8F-4E5F-98A2-B7FBE0B7C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224648"/>
            <a:ext cx="8305676" cy="7544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Physical classifications:  </a:t>
            </a:r>
            <a:r>
              <a:rPr lang="en-US" sz="2200" b="1" dirty="0">
                <a:solidFill>
                  <a:srgbClr val="FFCC66"/>
                </a:solidFill>
              </a:rPr>
              <a:t>Titus 2:2-6; 1 Tim. 2:11-12; Eph. 6:1-4, 5, 9; 5:22-25; Titus 2:9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0F4B55D7-12A2-409C-A9E0-8CFEC78E9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39048"/>
            <a:ext cx="8305676" cy="5258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Mental classifications:  </a:t>
            </a:r>
            <a:r>
              <a:rPr lang="en-US" sz="2200" b="1" dirty="0">
                <a:solidFill>
                  <a:srgbClr val="FFCC66"/>
                </a:solidFill>
              </a:rPr>
              <a:t>1 Cor. 13:11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A912E9EB-CEF4-4BF6-A1D1-89F0674B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5748648"/>
            <a:ext cx="8305676" cy="8306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Spiritual classifications:  </a:t>
            </a:r>
            <a:r>
              <a:rPr lang="en-US" sz="2200" b="1" dirty="0">
                <a:solidFill>
                  <a:srgbClr val="FFCC66"/>
                </a:solidFill>
              </a:rPr>
              <a:t>1 Pet. 2:2; Heb. 5:12-14; Jn. 16:12; 1 Cor. 3:2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618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5" grpId="0"/>
      <p:bldP spid="16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735513" cy="10772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4. How church did work of edification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-47625"/>
            <a:ext cx="5486400" cy="15791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000" b="1" dirty="0"/>
              <a:t>Edification part of</a:t>
            </a:r>
          </a:p>
          <a:p>
            <a:pPr eaLnBrk="1" hangingPunct="1"/>
            <a:r>
              <a:rPr lang="en-US" sz="3000" b="1" dirty="0"/>
              <a:t>God’s plan for work</a:t>
            </a:r>
          </a:p>
          <a:p>
            <a:pPr eaLnBrk="1" hangingPunct="1"/>
            <a:r>
              <a:rPr lang="en-US" sz="3000" b="1" dirty="0"/>
              <a:t>of the church</a:t>
            </a:r>
            <a:endParaRPr lang="en-US" sz="3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1600200"/>
            <a:ext cx="9189560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Bible doesn’t specify how, when, or where groups are to be taught:  </a:t>
            </a:r>
            <a:r>
              <a:rPr lang="en-US" sz="2600" b="1" dirty="0">
                <a:solidFill>
                  <a:srgbClr val="FFFF00"/>
                </a:solidFill>
              </a:rPr>
              <a:t>Acts 20:7; 1 Cor. 16:1-2; Acts 2:42, 46</a:t>
            </a:r>
            <a:endParaRPr lang="en-US" sz="2600" b="1" i="1" dirty="0"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2996087"/>
            <a:ext cx="9036743" cy="63044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Four things necessary for teaching:</a:t>
            </a:r>
            <a:endParaRPr lang="en-US" sz="2600" b="1" i="1" dirty="0">
              <a:solidFill>
                <a:srgbClr val="FFFF00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CB324F7-0C8F-4E5F-98A2-B7FBE0B7C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665150"/>
            <a:ext cx="8305676" cy="5258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Place:  </a:t>
            </a:r>
            <a:r>
              <a:rPr lang="en-US" sz="2400" b="1" dirty="0">
                <a:solidFill>
                  <a:srgbClr val="FFCC66"/>
                </a:solidFill>
              </a:rPr>
              <a:t>physical location </a:t>
            </a:r>
            <a:r>
              <a:rPr lang="en-US" sz="2400" b="1" i="1" u="sng" dirty="0">
                <a:solidFill>
                  <a:schemeClr val="tx1"/>
                </a:solidFill>
              </a:rPr>
              <a:t>where</a:t>
            </a:r>
            <a:r>
              <a:rPr lang="en-US" sz="2400" b="1" dirty="0">
                <a:solidFill>
                  <a:srgbClr val="FFCC66"/>
                </a:solidFill>
              </a:rPr>
              <a:t>  teaching is done.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0F4B55D7-12A2-409C-A9E0-8CFEC78E9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02864"/>
            <a:ext cx="8305676" cy="5258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Time:  </a:t>
            </a:r>
            <a:r>
              <a:rPr lang="en-US" sz="2400" b="1" dirty="0">
                <a:solidFill>
                  <a:srgbClr val="FFCC66"/>
                </a:solidFill>
              </a:rPr>
              <a:t>day and hour </a:t>
            </a:r>
            <a:r>
              <a:rPr lang="en-US" sz="2400" b="1" i="1" u="sng" dirty="0">
                <a:solidFill>
                  <a:schemeClr val="tx1"/>
                </a:solidFill>
              </a:rPr>
              <a:t>when</a:t>
            </a:r>
            <a:r>
              <a:rPr lang="en-US" sz="2400" b="1" dirty="0">
                <a:solidFill>
                  <a:srgbClr val="FFCC66"/>
                </a:solidFill>
              </a:rPr>
              <a:t> </a:t>
            </a:r>
            <a:r>
              <a:rPr lang="en-US" sz="1200" b="1" dirty="0">
                <a:solidFill>
                  <a:srgbClr val="FFCC66"/>
                </a:solidFill>
              </a:rPr>
              <a:t> </a:t>
            </a:r>
            <a:r>
              <a:rPr lang="en-US" sz="2400" b="1" dirty="0">
                <a:solidFill>
                  <a:srgbClr val="FFCC66"/>
                </a:solidFill>
              </a:rPr>
              <a:t>teaching is done.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A912E9EB-CEF4-4BF6-A1D1-89F0674B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5050042"/>
            <a:ext cx="8305676" cy="6304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Person:  </a:t>
            </a:r>
            <a:r>
              <a:rPr lang="en-US" sz="2400" b="1" i="1" u="sng" dirty="0">
                <a:solidFill>
                  <a:schemeClr val="tx1"/>
                </a:solidFill>
              </a:rPr>
              <a:t>who</a:t>
            </a:r>
            <a:r>
              <a:rPr lang="en-US" sz="2400" b="1" dirty="0">
                <a:solidFill>
                  <a:srgbClr val="FFCC66"/>
                </a:solidFill>
              </a:rPr>
              <a:t> will teach and </a:t>
            </a:r>
            <a:r>
              <a:rPr lang="en-US" sz="2400" b="1" i="1" u="sng" dirty="0">
                <a:solidFill>
                  <a:schemeClr val="tx1"/>
                </a:solidFill>
              </a:rPr>
              <a:t>who</a:t>
            </a:r>
            <a:r>
              <a:rPr lang="en-US" sz="2400" b="1" dirty="0">
                <a:solidFill>
                  <a:srgbClr val="FFCC66"/>
                </a:solidFill>
              </a:rPr>
              <a:t> will be taught.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31929F-62F7-4646-A85A-9330A4C7C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5778674"/>
            <a:ext cx="8305676" cy="8306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Arrangement:  </a:t>
            </a:r>
            <a:r>
              <a:rPr lang="en-US" sz="2400" b="1" i="1" u="sng" dirty="0">
                <a:solidFill>
                  <a:schemeClr val="tx1"/>
                </a:solidFill>
              </a:rPr>
              <a:t>what</a:t>
            </a:r>
            <a:r>
              <a:rPr lang="en-US" sz="2400" b="1" dirty="0">
                <a:solidFill>
                  <a:srgbClr val="FFCC66"/>
                </a:solidFill>
              </a:rPr>
              <a:t> and </a:t>
            </a:r>
            <a:r>
              <a:rPr lang="en-US" sz="2400" b="1" i="1" u="sng" dirty="0">
                <a:solidFill>
                  <a:schemeClr val="tx1"/>
                </a:solidFill>
              </a:rPr>
              <a:t>how</a:t>
            </a:r>
            <a:r>
              <a:rPr lang="en-US" sz="2400" b="1" dirty="0">
                <a:solidFill>
                  <a:srgbClr val="FFCC66"/>
                </a:solidFill>
              </a:rPr>
              <a:t> will teaching be done (i.e., topics, methods).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95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5" grpId="0"/>
      <p:bldP spid="23" grpId="0"/>
      <p:bldP spid="24" grpId="0"/>
      <p:bldP spid="25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BAEF6-389A-47DE-8D07-E1FF945F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E908-D789-45A9-9EAA-832F023054F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2052E2-070B-466A-BCD6-411146F10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344" y="137160"/>
            <a:ext cx="6712456" cy="29870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8493AC-268C-4B79-99F6-EFDD69D80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329" y="3372484"/>
            <a:ext cx="5453871" cy="340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258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676650" y="6492875"/>
            <a:ext cx="1752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8451F591-E6EA-45A0-A60D-661765319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Key passage on authority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290B6C99-B3B4-4736-92C1-A52A0C744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90600"/>
            <a:ext cx="8458200" cy="685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Two important concepts:  </a:t>
            </a:r>
            <a:r>
              <a:rPr lang="en-US" sz="2800" b="1" dirty="0">
                <a:solidFill>
                  <a:schemeClr val="tx1"/>
                </a:solidFill>
              </a:rPr>
              <a:t>Matt. 21:23-27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8CC31281-D3A2-46DD-8FC6-C55A19DEC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98" y="1676400"/>
            <a:ext cx="7696201" cy="87846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Need for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  <a:effectLst/>
              </a:rPr>
              <a:t>“By what authority are You doing these things?” 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13147960-7F58-49CB-B508-9A2A15F9E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8" y="2795954"/>
            <a:ext cx="7989712" cy="95033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Source of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</a:rPr>
              <a:t>“And who gave You this authority?”</a:t>
            </a:r>
            <a:r>
              <a:rPr lang="en-US" sz="2600" b="1" i="1" dirty="0">
                <a:solidFill>
                  <a:srgbClr val="FFCC66"/>
                </a:solidFill>
                <a:effectLst/>
              </a:rPr>
              <a:t> </a:t>
            </a:r>
            <a:endParaRPr lang="en-US" sz="2600" b="1" dirty="0">
              <a:solidFill>
                <a:srgbClr val="FFCC66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E7D97E2B-90F1-45E2-B9CF-2033B26D1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8" y="4800600"/>
            <a:ext cx="7596326" cy="533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Divine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</a:rPr>
              <a:t>“From heaven”</a:t>
            </a:r>
            <a:r>
              <a:rPr lang="en-US" sz="2600" b="1" i="1" dirty="0">
                <a:solidFill>
                  <a:srgbClr val="FFFF00"/>
                </a:solidFill>
                <a:effectLst/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48C7F315-E086-477E-AE7F-47835E56C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8" y="5638800"/>
            <a:ext cx="7596326" cy="533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Human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</a:rPr>
              <a:t>“from men”</a:t>
            </a:r>
            <a:r>
              <a:rPr lang="en-US" sz="2600" b="1" i="1" dirty="0">
                <a:solidFill>
                  <a:srgbClr val="FFFF00"/>
                </a:solidFill>
                <a:effectLst/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9E83548-BB6E-42B1-A1CB-8709A25D8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8763000" cy="685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Two sources of authority:  </a:t>
            </a:r>
            <a:r>
              <a:rPr lang="en-US" sz="2800" b="1" dirty="0">
                <a:solidFill>
                  <a:schemeClr val="tx1"/>
                </a:solidFill>
              </a:rPr>
              <a:t>Matt. 21:23-27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A6884E2-F2E6-46DB-BBC3-48E583CF69D1}"/>
              </a:ext>
            </a:extLst>
          </p:cNvPr>
          <p:cNvSpPr/>
          <p:nvPr/>
        </p:nvSpPr>
        <p:spPr bwMode="auto">
          <a:xfrm>
            <a:off x="294042" y="990600"/>
            <a:ext cx="8572500" cy="5791200"/>
          </a:xfrm>
          <a:prstGeom prst="roundRect">
            <a:avLst/>
          </a:prstGeom>
          <a:solidFill>
            <a:srgbClr val="990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1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“</a:t>
            </a:r>
            <a:r>
              <a:rPr kumimoji="0" lang="en-US" sz="36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All authority has been given to Me in heaven and on earth.”</a:t>
            </a:r>
            <a:endParaRPr lang="en-US" sz="3600" i="1" dirty="0">
              <a:solidFill>
                <a:srgbClr val="FFFF00"/>
              </a:solidFill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dirty="0"/>
              <a:t>Matthew 28</a:t>
            </a: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:18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/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</a:rPr>
              <a:t>“</a:t>
            </a:r>
            <a:r>
              <a:rPr kumimoji="0" lang="en-US" sz="36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</a:rPr>
              <a:t>And whatever you do in word and deed, do all in the name of the Lord Jesus, giving thanks to God the Father through Him.”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dirty="0"/>
              <a:t>Colossians 3:17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402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4" grpId="0"/>
      <p:bldP spid="13" grpId="0"/>
      <p:bldP spid="18" grpId="0"/>
      <p:bldP spid="19" grpId="0"/>
      <p:bldP spid="11" grpId="0"/>
      <p:bldP spid="15" grpId="0"/>
      <p:bldP spid="16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735513" cy="10772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5. Church and secular education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-47625"/>
            <a:ext cx="5486400" cy="15791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000" b="1" dirty="0"/>
              <a:t>Edification part of</a:t>
            </a:r>
          </a:p>
          <a:p>
            <a:pPr eaLnBrk="1" hangingPunct="1"/>
            <a:r>
              <a:rPr lang="en-US" sz="3000" b="1" dirty="0"/>
              <a:t>God’s plan for work</a:t>
            </a:r>
          </a:p>
          <a:p>
            <a:pPr eaLnBrk="1" hangingPunct="1"/>
            <a:r>
              <a:rPr lang="en-US" sz="3000" b="1" dirty="0"/>
              <a:t>of the church</a:t>
            </a:r>
            <a:endParaRPr lang="en-US" sz="3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60" y="1600200"/>
            <a:ext cx="9189560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Church only authorized to teach one thing:  the Bible!  </a:t>
            </a:r>
            <a:r>
              <a:rPr lang="en-US" sz="2600" b="1" dirty="0">
                <a:solidFill>
                  <a:srgbClr val="FFFF00"/>
                </a:solidFill>
              </a:rPr>
              <a:t>1 Tim. 3:15; Acts 2:42</a:t>
            </a:r>
            <a:endParaRPr lang="en-US" sz="2600" b="1" i="1" dirty="0">
              <a:solidFill>
                <a:srgbClr val="FFFF00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CB324F7-0C8F-4E5F-98A2-B7FBE0B7C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666999"/>
            <a:ext cx="8305676" cy="84755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Church at Ephesus did not operate a “Little Rascals” daycare center.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0F4B55D7-12A2-409C-A9E0-8CFEC78E9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60941"/>
            <a:ext cx="8305676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Churches of Macedonia did not operate “Berea Christian Academy” elementary &amp; high school.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A912E9EB-CEF4-4BF6-A1D1-89F0674B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4689119"/>
            <a:ext cx="8305676" cy="87030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Church at Colossae did not send funds to support “Antioch Bible College.”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74EE43-0503-4871-9ED3-EC97FD6F9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7672" y="5575300"/>
            <a:ext cx="9189560" cy="901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Just because a secular school teaches the Bible doesn’t mean it is right for the church to fund it.</a:t>
            </a:r>
            <a:endParaRPr lang="en-US" sz="2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167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23" grpId="0"/>
      <p:bldP spid="24" grpId="0"/>
      <p:bldP spid="25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3276600" y="-60960"/>
            <a:ext cx="5486400" cy="1524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God’s Word is the source of all religious authority!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88726" y="1426284"/>
            <a:ext cx="9207674" cy="8763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The Lord has given His church a very simple, yet very profound and important, program of work: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-11113" y="-11113"/>
            <a:ext cx="2906713" cy="13849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200" b="1" dirty="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folHlink"/>
                </a:solidFill>
                <a:latin typeface="Tahoma" panose="020B0604030504040204" pitchFamily="34" charset="0"/>
              </a:rPr>
              <a:t>Conclusion</a:t>
            </a:r>
          </a:p>
          <a:p>
            <a:pPr algn="ctr">
              <a:spcBef>
                <a:spcPct val="50000"/>
              </a:spcBef>
            </a:pPr>
            <a:endParaRPr lang="en-US" sz="1200" b="1" dirty="0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955E7828-17CB-442F-849A-4BD13309398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937D87A-AF40-4BDE-942D-22094B509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976859"/>
            <a:ext cx="9207674" cy="67134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Every member has a role to play in the churches work of edification:  </a:t>
            </a:r>
            <a:r>
              <a:rPr lang="en-US" sz="2200" b="1" dirty="0">
                <a:solidFill>
                  <a:srgbClr val="FFFF00"/>
                </a:solidFill>
              </a:rPr>
              <a:t>Eph. 4:16; Heb. 10:24-25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3E15A507-D403-4D20-AF54-2AA2B82AD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2451099"/>
            <a:ext cx="7701627" cy="4698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Evangelism:  </a:t>
            </a:r>
            <a:r>
              <a:rPr lang="en-US" sz="2000" b="1" dirty="0">
                <a:solidFill>
                  <a:schemeClr val="tx1"/>
                </a:solidFill>
              </a:rPr>
              <a:t>1 Tim. 3:15; 1 Thess. 1:6-8   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F97400F2-FA53-4D6B-9817-A28179594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930524"/>
            <a:ext cx="7772400" cy="42072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Edification:  </a:t>
            </a:r>
            <a:r>
              <a:rPr lang="en-US" sz="2000" b="1" dirty="0">
                <a:solidFill>
                  <a:schemeClr val="tx1"/>
                </a:solidFill>
              </a:rPr>
              <a:t>Eph. 4:15-16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CD50D97D-765A-4283-AA10-D3BB55FB1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441699"/>
            <a:ext cx="7772400" cy="5207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Benevolence:  </a:t>
            </a:r>
            <a:r>
              <a:rPr lang="en-US" sz="2000" b="1" dirty="0">
                <a:solidFill>
                  <a:schemeClr val="tx1"/>
                </a:solidFill>
              </a:rPr>
              <a:t>Acts 4:34-35; 11:27-30; 1 Cor. 16:1-2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ABA82D39-D26A-4399-9FFE-51ED13899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816103"/>
            <a:ext cx="9067800" cy="67134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Edification is a key aspect of our individual spiritual growth:  </a:t>
            </a:r>
            <a:r>
              <a:rPr lang="en-US" sz="2200" b="1" dirty="0">
                <a:solidFill>
                  <a:srgbClr val="FFFF00"/>
                </a:solidFill>
              </a:rPr>
              <a:t>2 Pet. 1:5-7, 10-11</a:t>
            </a: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3B02F8B8-949B-41B2-B651-4DBB847DF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638800"/>
            <a:ext cx="8915400" cy="105129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We must let the church do its work of edification according to the New Testament pattern:  </a:t>
            </a:r>
            <a:r>
              <a:rPr lang="en-US" sz="2200" b="1" dirty="0">
                <a:solidFill>
                  <a:srgbClr val="FFFF00"/>
                </a:solidFill>
              </a:rPr>
              <a:t>Col. 3:17; 1 Pet. 4:11; Jude 20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6" grpId="0"/>
      <p:bldP spid="278541" grpId="0"/>
      <p:bldP spid="278542" grpId="0" animBg="1"/>
      <p:bldP spid="18" grpId="0"/>
      <p:bldP spid="15" grpId="0"/>
      <p:bldP spid="20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955E7828-17CB-442F-849A-4BD1330939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10685"/>
            <a:ext cx="8801100" cy="77943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Hermeneutics is the science of interpreting </a:t>
            </a:r>
            <a:r>
              <a:rPr lang="en-US" sz="2200" b="1" dirty="0" err="1">
                <a:solidFill>
                  <a:schemeClr val="hlink"/>
                </a:solidFill>
              </a:rPr>
              <a:t>commun-ication</a:t>
            </a:r>
            <a:r>
              <a:rPr lang="en-US" sz="2200" b="1" dirty="0">
                <a:solidFill>
                  <a:schemeClr val="hlink"/>
                </a:solidFill>
              </a:rPr>
              <a:t>:  </a:t>
            </a:r>
            <a:r>
              <a:rPr lang="en-US" sz="2200" b="1" dirty="0">
                <a:solidFill>
                  <a:srgbClr val="FFFF00"/>
                </a:solidFill>
              </a:rPr>
              <a:t>Eph. 5:17; Acts 8:30, 34-35; 17:2-3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C17FC419-482B-4CF4-825B-6C585AF67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CA9BF81A-A929-4C8E-B0B5-86AF0F1A0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98612"/>
            <a:ext cx="5486400" cy="93681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Hermeneutics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EFC16E-665F-4706-A76F-9C9D36D28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26" y="1828799"/>
            <a:ext cx="8458200" cy="77943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Three principles of establishing </a:t>
            </a:r>
            <a:r>
              <a:rPr lang="en-US" sz="2400" b="1" dirty="0">
                <a:solidFill>
                  <a:srgbClr val="FFCC66"/>
                </a:solidFill>
              </a:rPr>
              <a:t>Bible</a:t>
            </a:r>
            <a:r>
              <a:rPr lang="en-US" sz="2400" b="1" dirty="0">
                <a:solidFill>
                  <a:schemeClr val="hlink"/>
                </a:solidFill>
              </a:rPr>
              <a:t> authority:  </a:t>
            </a:r>
            <a:r>
              <a:rPr lang="en-US" sz="2400" b="1" dirty="0">
                <a:solidFill>
                  <a:srgbClr val="FFFF00"/>
                </a:solidFill>
              </a:rPr>
              <a:t>Acts 15; Col. 3:17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5287CA4-AB41-4421-BEE0-9ABDEE62B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971800"/>
            <a:ext cx="8077200" cy="762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chemeClr val="tx1"/>
                </a:solidFill>
              </a:rPr>
              <a:t>Direct statement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r>
              <a:rPr lang="en-US" sz="2200" b="1" dirty="0">
                <a:solidFill>
                  <a:srgbClr val="FFFF00"/>
                </a:solidFill>
              </a:rPr>
              <a:t>  explicitly stated:  </a:t>
            </a:r>
            <a:r>
              <a:rPr lang="en-US" sz="2200" b="1" dirty="0">
                <a:solidFill>
                  <a:srgbClr val="FFCC66"/>
                </a:solidFill>
              </a:rPr>
              <a:t>Acts 15:13-17; Acts 17:30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1CED1BD-3674-4377-9D47-9E1497D44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72675"/>
            <a:ext cx="8077200" cy="1221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chemeClr val="tx1"/>
                </a:solidFill>
              </a:rPr>
              <a:t>Approved example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r>
              <a:rPr lang="en-US" sz="2200" b="1" dirty="0">
                <a:solidFill>
                  <a:srgbClr val="FFFF00"/>
                </a:solidFill>
              </a:rPr>
              <a:t>  Christians acting with approval of Scripture:  </a:t>
            </a:r>
            <a:r>
              <a:rPr lang="en-US" sz="2200" b="1" dirty="0">
                <a:solidFill>
                  <a:srgbClr val="FFCC66"/>
                </a:solidFill>
              </a:rPr>
              <a:t>Acts 15:12; 20:7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0F02532-C55D-4B3F-ACF6-D62D4D001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10200"/>
            <a:ext cx="8077200" cy="990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chemeClr val="tx1"/>
                </a:solidFill>
              </a:rPr>
              <a:t>Necessary inference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r>
              <a:rPr lang="en-US" sz="2200" b="1" dirty="0">
                <a:solidFill>
                  <a:srgbClr val="FFFF00"/>
                </a:solidFill>
              </a:rPr>
              <a:t>  the only logical conclusion to be drawn:  </a:t>
            </a:r>
            <a:r>
              <a:rPr lang="en-US" sz="2200" b="1" dirty="0">
                <a:solidFill>
                  <a:srgbClr val="FFCC66"/>
                </a:solidFill>
              </a:rPr>
              <a:t>Acts 15:7-9; 1 Cor. 16:1-2; Acts 20:7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2940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2" grpId="0"/>
      <p:bldP spid="22" grpId="0" animBg="1"/>
      <p:bldP spid="23" grpId="0"/>
      <p:bldP spid="26" grpId="0"/>
      <p:bldP spid="1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-1524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Colossians 3:17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154145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u="sng" dirty="0">
                <a:solidFill>
                  <a:schemeClr val="hlink"/>
                </a:solidFill>
              </a:rPr>
              <a:t>Generic authority</a:t>
            </a:r>
            <a:r>
              <a:rPr lang="en-US" sz="2800" b="1" dirty="0">
                <a:solidFill>
                  <a:schemeClr val="hlink"/>
                </a:solidFill>
              </a:rPr>
              <a:t>: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1816796"/>
            <a:ext cx="82922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“applicable or referring to a whole class or group; general”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C5BAB9B-C21F-4975-9A41-9A179113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2883596"/>
            <a:ext cx="83684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God’s command to Noah:  </a:t>
            </a:r>
            <a:r>
              <a:rPr lang="en-US" sz="2400" b="1" i="1" dirty="0">
                <a:solidFill>
                  <a:schemeClr val="tx1"/>
                </a:solidFill>
              </a:rPr>
              <a:t>“Make thee an ark.” </a:t>
            </a:r>
            <a:r>
              <a:rPr lang="en-US" sz="2400" b="1" dirty="0">
                <a:solidFill>
                  <a:schemeClr val="tx1"/>
                </a:solidFill>
              </a:rPr>
              <a:t>Gen. 6:14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E3157F-6426-436C-9441-B6AA7B2B0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950649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u="sng" dirty="0">
                <a:solidFill>
                  <a:schemeClr val="hlink"/>
                </a:solidFill>
              </a:rPr>
              <a:t>Specific authority</a:t>
            </a:r>
            <a:r>
              <a:rPr lang="en-US" sz="2800" b="1" dirty="0">
                <a:solidFill>
                  <a:schemeClr val="hlink"/>
                </a:solidFill>
              </a:rPr>
              <a:t>: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DA2A4A9-1728-4165-96A2-3E1231978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4689500"/>
            <a:ext cx="82922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“explicit, particular, or definite”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6D186706-2F56-4943-B45C-7D6DE23BD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5468950"/>
            <a:ext cx="83684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God’s command to Noah </a:t>
            </a:r>
            <a:r>
              <a:rPr lang="en-US" sz="2400" b="1" i="1" u="sng" dirty="0">
                <a:solidFill>
                  <a:schemeClr val="tx1"/>
                </a:solidFill>
              </a:rPr>
              <a:t>specified</a:t>
            </a:r>
            <a:r>
              <a:rPr lang="en-US" sz="2400" b="1" dirty="0">
                <a:solidFill>
                  <a:srgbClr val="FFFF00"/>
                </a:solidFill>
              </a:rPr>
              <a:t> materials, dimensions &amp; layout:  </a:t>
            </a:r>
            <a:r>
              <a:rPr lang="en-US" sz="2400" b="1" dirty="0">
                <a:solidFill>
                  <a:schemeClr val="tx1"/>
                </a:solidFill>
              </a:rPr>
              <a:t>Gen. 6:14-16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6584C98A-361B-44B4-B485-F5E168C8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9658236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0" grpId="0"/>
      <p:bldP spid="12" grpId="0"/>
      <p:bldP spid="11" grpId="0"/>
      <p:bldP spid="16" grpId="0"/>
      <p:bldP spid="15" grpId="0"/>
      <p:bldP spid="17" grpId="0"/>
      <p:bldP spid="18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-66336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Expedients</a:t>
            </a: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Eras Bold ITC" panose="020B0907030504020204" pitchFamily="34" charset="0"/>
              </a:rPr>
              <a:t>1 Corinthians 6:12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144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An </a:t>
            </a:r>
            <a:r>
              <a:rPr lang="en-US" sz="2400" b="1" u="sng" dirty="0">
                <a:solidFill>
                  <a:schemeClr val="hlink"/>
                </a:solidFill>
              </a:rPr>
              <a:t>expedient</a:t>
            </a:r>
            <a:r>
              <a:rPr lang="en-US" sz="2400" b="1" dirty="0">
                <a:solidFill>
                  <a:schemeClr val="hlink"/>
                </a:solidFill>
              </a:rPr>
              <a:t> is simply “a means to an end.”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EE4491E-4F02-44F4-8415-261685C9C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4000"/>
            <a:ext cx="8226669" cy="79681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Expedients are options God permits us to choose that </a:t>
            </a:r>
            <a:r>
              <a:rPr lang="en-US" sz="2000" b="1" u="sng" dirty="0">
                <a:solidFill>
                  <a:schemeClr val="tx1"/>
                </a:solidFill>
              </a:rPr>
              <a:t>aid</a:t>
            </a:r>
            <a:r>
              <a:rPr lang="en-US" sz="2000" b="1" dirty="0">
                <a:solidFill>
                  <a:srgbClr val="FFFF00"/>
                </a:solidFill>
              </a:rPr>
              <a:t> us in </a:t>
            </a:r>
            <a:r>
              <a:rPr lang="en-US" sz="2000" b="1" u="sng" dirty="0">
                <a:solidFill>
                  <a:schemeClr val="tx1"/>
                </a:solidFill>
              </a:rPr>
              <a:t>obeying</a:t>
            </a:r>
            <a:r>
              <a:rPr lang="en-US" sz="2000" b="1" dirty="0">
                <a:solidFill>
                  <a:srgbClr val="FFFF00"/>
                </a:solidFill>
              </a:rPr>
              <a:t> His will.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3136900"/>
            <a:ext cx="8724900" cy="9779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u="sng" dirty="0">
                <a:solidFill>
                  <a:schemeClr val="hlink"/>
                </a:solidFill>
              </a:rPr>
              <a:t>Expedients</a:t>
            </a:r>
            <a:r>
              <a:rPr lang="en-US" sz="2400" b="1" dirty="0">
                <a:solidFill>
                  <a:schemeClr val="hlink"/>
                </a:solidFill>
              </a:rPr>
              <a:t> are only applicable when we </a:t>
            </a:r>
            <a:r>
              <a:rPr lang="en-US" sz="2400" b="1" u="sng" dirty="0">
                <a:solidFill>
                  <a:schemeClr val="hlink"/>
                </a:solidFill>
              </a:rPr>
              <a:t>already</a:t>
            </a:r>
            <a:r>
              <a:rPr lang="en-US" sz="2400" b="1" dirty="0">
                <a:solidFill>
                  <a:schemeClr val="hlink"/>
                </a:solidFill>
              </a:rPr>
              <a:t> have divine authority.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C2ADC786-21E6-4211-ACCA-5F9D88B2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55955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We cannot </a:t>
            </a:r>
            <a:r>
              <a:rPr lang="en-US" sz="2000" b="1" dirty="0">
                <a:solidFill>
                  <a:schemeClr val="tx1"/>
                </a:solidFill>
              </a:rPr>
              <a:t>add/subtract </a:t>
            </a:r>
            <a:r>
              <a:rPr lang="en-US" sz="2000" b="1" dirty="0">
                <a:solidFill>
                  <a:srgbClr val="FFFF00"/>
                </a:solidFill>
              </a:rPr>
              <a:t>from God’s Word and claim they are </a:t>
            </a:r>
            <a:r>
              <a:rPr lang="en-US" sz="2000" b="1" dirty="0">
                <a:solidFill>
                  <a:schemeClr val="tx1"/>
                </a:solidFill>
              </a:rPr>
              <a:t>expedients</a:t>
            </a:r>
            <a:r>
              <a:rPr lang="en-US" sz="2000" b="1" dirty="0">
                <a:solidFill>
                  <a:srgbClr val="FFFF00"/>
                </a:solidFill>
              </a:rPr>
              <a:t>!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A26CA600-9B8C-4D6F-A355-B83EEBFC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4894155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Song books &amp; pitch pipe are </a:t>
            </a:r>
            <a:r>
              <a:rPr lang="en-US" sz="2000" b="1" dirty="0">
                <a:solidFill>
                  <a:schemeClr val="tx1"/>
                </a:solidFill>
              </a:rPr>
              <a:t>expedients</a:t>
            </a:r>
            <a:r>
              <a:rPr lang="en-US" sz="2000" b="1" dirty="0">
                <a:solidFill>
                  <a:srgbClr val="FFFF00"/>
                </a:solidFill>
              </a:rPr>
              <a:t> to </a:t>
            </a:r>
            <a:r>
              <a:rPr lang="en-US" sz="2000" b="1" i="1" dirty="0">
                <a:solidFill>
                  <a:schemeClr val="tx1"/>
                </a:solidFill>
              </a:rPr>
              <a:t>“sing” </a:t>
            </a:r>
            <a:r>
              <a:rPr lang="en-US" sz="2000" b="1" dirty="0">
                <a:solidFill>
                  <a:srgbClr val="FFFF00"/>
                </a:solidFill>
              </a:rPr>
              <a:t>; but piano is an </a:t>
            </a:r>
            <a:r>
              <a:rPr lang="en-US" sz="2000" b="1" dirty="0">
                <a:solidFill>
                  <a:schemeClr val="tx1"/>
                </a:solidFill>
              </a:rPr>
              <a:t>addition</a:t>
            </a:r>
            <a:r>
              <a:rPr lang="en-US" sz="2000" b="1" dirty="0">
                <a:solidFill>
                  <a:srgbClr val="FFFF00"/>
                </a:solidFill>
              </a:rPr>
              <a:t>; a different kind of music.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8F49B44E-8DED-4F5C-80F6-4377240B5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477" y="5745055"/>
            <a:ext cx="8317523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Other examples:  communion plates and cups or baptistry; but not Twinkies &amp; Coca-Cola or sprinkling &amp; pouring:  </a:t>
            </a:r>
            <a:r>
              <a:rPr lang="en-US" sz="2000" b="1" dirty="0">
                <a:solidFill>
                  <a:schemeClr val="tx1"/>
                </a:solidFill>
              </a:rPr>
              <a:t>2 Jn. 9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88C1F90F-6B15-4E7E-B180-46866B7D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809B3537-A6B1-4E77-B784-17AC27405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27382"/>
            <a:ext cx="8226669" cy="79681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Tools would be expedients to </a:t>
            </a:r>
            <a:r>
              <a:rPr lang="en-US" sz="2000" b="1" u="sng" dirty="0">
                <a:solidFill>
                  <a:schemeClr val="tx1"/>
                </a:solidFill>
              </a:rPr>
              <a:t>aid</a:t>
            </a:r>
            <a:r>
              <a:rPr lang="en-US" sz="2000" b="1" dirty="0">
                <a:solidFill>
                  <a:srgbClr val="FFFF00"/>
                </a:solidFill>
              </a:rPr>
              <a:t> Noah obeying the command to </a:t>
            </a:r>
            <a:r>
              <a:rPr lang="en-US" sz="2000" b="1" i="1" dirty="0">
                <a:solidFill>
                  <a:schemeClr val="tx1"/>
                </a:solidFill>
              </a:rPr>
              <a:t>“Make thee an ark” </a:t>
            </a:r>
            <a:r>
              <a:rPr lang="en-US" sz="2000" b="1" dirty="0">
                <a:solidFill>
                  <a:srgbClr val="FFFF00"/>
                </a:solidFill>
              </a:rPr>
              <a:t>:  </a:t>
            </a:r>
            <a:r>
              <a:rPr lang="en-US" sz="2000" b="1" dirty="0">
                <a:solidFill>
                  <a:schemeClr val="tx1"/>
                </a:solidFill>
              </a:rPr>
              <a:t>Gen. 6:14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348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0" grpId="0"/>
      <p:bldP spid="19" grpId="0"/>
      <p:bldP spid="22" grpId="0"/>
      <p:bldP spid="24" grpId="0"/>
      <p:bldP spid="25" grpId="0"/>
      <p:bldP spid="26" grpId="0"/>
      <p:bldP spid="27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-152400"/>
            <a:ext cx="6477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Silence of the Scriptures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76526"/>
            <a:ext cx="8226669" cy="5795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i="1" u="sng" dirty="0">
                <a:solidFill>
                  <a:schemeClr val="tx1"/>
                </a:solidFill>
              </a:rPr>
              <a:t>Liberal view</a:t>
            </a:r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>
                <a:solidFill>
                  <a:srgbClr val="FFFF00"/>
                </a:solidFill>
              </a:rPr>
              <a:t> Silence grants liberty (Luther, </a:t>
            </a:r>
            <a:r>
              <a:rPr lang="en-US" sz="2000" b="1" dirty="0" err="1">
                <a:solidFill>
                  <a:srgbClr val="FFFF00"/>
                </a:solidFill>
              </a:rPr>
              <a:t>denomina-tionalism</a:t>
            </a:r>
            <a:r>
              <a:rPr lang="en-US" sz="2000" b="1" dirty="0">
                <a:solidFill>
                  <a:srgbClr val="FFFF00"/>
                </a:solidFill>
              </a:rPr>
              <a:t>).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906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Two views on the silence of the Scriptures: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EE4491E-4F02-44F4-8415-261685C9C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27382"/>
            <a:ext cx="8226669" cy="79681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i="1" u="sng" dirty="0">
                <a:solidFill>
                  <a:schemeClr val="tx1"/>
                </a:solidFill>
              </a:rPr>
              <a:t>Conservative view</a:t>
            </a:r>
            <a:r>
              <a:rPr lang="en-US" sz="800" b="1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>
                <a:solidFill>
                  <a:srgbClr val="FFFF00"/>
                </a:solidFill>
              </a:rPr>
              <a:t>  Silence does not grant liberty (Zwingli, Restoration Movement):  </a:t>
            </a:r>
            <a:r>
              <a:rPr lang="en-US" sz="2000" b="1" dirty="0">
                <a:solidFill>
                  <a:schemeClr val="tx1"/>
                </a:solidFill>
              </a:rPr>
              <a:t>1 Pet. 4:11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3124200"/>
            <a:ext cx="8724900" cy="90095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These two attitudes involved in every division of the church.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C2ADC786-21E6-4211-ACCA-5F9D88B2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991708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chemeClr val="tx1"/>
                </a:solidFill>
              </a:rPr>
              <a:t>Late 19</a:t>
            </a:r>
            <a:r>
              <a:rPr lang="en-US" sz="2000" b="1" baseline="30000" dirty="0">
                <a:solidFill>
                  <a:schemeClr val="tx1"/>
                </a:solidFill>
              </a:rPr>
              <a:t>th</a:t>
            </a:r>
            <a:r>
              <a:rPr lang="en-US" sz="2000" b="1" dirty="0">
                <a:solidFill>
                  <a:schemeClr val="tx1"/>
                </a:solidFill>
              </a:rPr>
              <a:t>/early 20</a:t>
            </a:r>
            <a:r>
              <a:rPr lang="en-US" sz="2000" b="1" baseline="30000" dirty="0">
                <a:solidFill>
                  <a:schemeClr val="tx1"/>
                </a:solidFill>
              </a:rPr>
              <a:t>th</a:t>
            </a:r>
            <a:r>
              <a:rPr lang="en-US" sz="2000" b="1" dirty="0">
                <a:solidFill>
                  <a:schemeClr val="tx1"/>
                </a:solidFill>
              </a:rPr>
              <a:t> century:</a:t>
            </a:r>
            <a:r>
              <a:rPr lang="en-US" sz="2000" b="1" dirty="0">
                <a:solidFill>
                  <a:srgbClr val="FFFF00"/>
                </a:solidFill>
              </a:rPr>
              <a:t>  Missionary Society, instrumental music </a:t>
            </a:r>
            <a:r>
              <a:rPr lang="en-US" sz="2000" b="1" i="1" dirty="0">
                <a:solidFill>
                  <a:srgbClr val="FFFF00"/>
                </a:solidFill>
              </a:rPr>
              <a:t>(Disciples of Christ, Christian Church</a:t>
            </a:r>
            <a:r>
              <a:rPr lang="en-US" sz="2000" b="1" dirty="0">
                <a:solidFill>
                  <a:srgbClr val="FFFF00"/>
                </a:solidFill>
              </a:rPr>
              <a:t>)</a:t>
            </a:r>
            <a:r>
              <a:rPr lang="en-US" sz="2000" b="1" i="1" dirty="0">
                <a:solidFill>
                  <a:srgbClr val="FFFF00"/>
                </a:solidFill>
              </a:rPr>
              <a:t>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A26CA600-9B8C-4D6F-A355-B83EEBFC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4829908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chemeClr val="tx1"/>
                </a:solidFill>
              </a:rPr>
              <a:t>Mid 20</a:t>
            </a:r>
            <a:r>
              <a:rPr lang="en-US" sz="2000" b="1" baseline="30000" dirty="0">
                <a:solidFill>
                  <a:schemeClr val="tx1"/>
                </a:solidFill>
              </a:rPr>
              <a:t>th</a:t>
            </a:r>
            <a:r>
              <a:rPr lang="en-US" sz="2000" b="1" dirty="0">
                <a:solidFill>
                  <a:schemeClr val="tx1"/>
                </a:solidFill>
              </a:rPr>
              <a:t> century:</a:t>
            </a:r>
            <a:r>
              <a:rPr lang="en-US" sz="2000" b="1" dirty="0">
                <a:solidFill>
                  <a:srgbClr val="FFFF00"/>
                </a:solidFill>
              </a:rPr>
              <a:t>  institutionalism, social gospel, ‘food, fun, frolic.’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8F49B44E-8DED-4F5C-80F6-4377240B5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477" y="5680808"/>
            <a:ext cx="8317523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chemeClr val="tx1"/>
                </a:solidFill>
              </a:rPr>
              <a:t>Liberal vs. conservative churches of Christ:  </a:t>
            </a:r>
            <a:r>
              <a:rPr lang="en-US" sz="2000" b="1" dirty="0">
                <a:solidFill>
                  <a:srgbClr val="FFFF00"/>
                </a:solidFill>
              </a:rPr>
              <a:t>division continues to this very day!  </a:t>
            </a:r>
            <a:r>
              <a:rPr lang="en-US" sz="2000" b="1" dirty="0">
                <a:solidFill>
                  <a:schemeClr val="tx1"/>
                </a:solidFill>
              </a:rPr>
              <a:t>Hos. 8:7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C6D73A32-7845-4DA3-8A34-1B405DDED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0552240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0" grpId="0"/>
      <p:bldP spid="11" grpId="0"/>
      <p:bldP spid="19" grpId="0"/>
      <p:bldP spid="22" grpId="0"/>
      <p:bldP spid="24" grpId="0"/>
      <p:bldP spid="25" grpId="0"/>
      <p:bldP spid="26" grpId="0"/>
      <p:bldP spid="27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76526"/>
            <a:ext cx="8226669" cy="7335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Levitical priesthood:  Jesus could not serve as a priest under the Law of Moses based on silence:  </a:t>
            </a:r>
            <a:r>
              <a:rPr lang="en-US" sz="2000" b="1" dirty="0">
                <a:solidFill>
                  <a:schemeClr val="tx1"/>
                </a:solidFill>
              </a:rPr>
              <a:t>Heb. 7:11-14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906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Silence is a Bible principle: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EE4491E-4F02-44F4-8415-261685C9C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86227"/>
            <a:ext cx="8226669" cy="104277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S"/>
            </a:pPr>
            <a:r>
              <a:rPr lang="en-US" sz="2000" b="1" dirty="0">
                <a:solidFill>
                  <a:srgbClr val="FFFF00"/>
                </a:solidFill>
              </a:rPr>
              <a:t>By </a:t>
            </a:r>
            <a:r>
              <a:rPr lang="en-US" sz="2000" b="1" u="sng" dirty="0">
                <a:solidFill>
                  <a:schemeClr val="tx1"/>
                </a:solidFill>
              </a:rPr>
              <a:t>specifying</a:t>
            </a:r>
            <a:r>
              <a:rPr lang="en-US" sz="2000" b="1" dirty="0">
                <a:solidFill>
                  <a:srgbClr val="FFFF00"/>
                </a:solidFill>
              </a:rPr>
              <a:t> the tribe of Levi, all other tribes automat-</a:t>
            </a:r>
            <a:r>
              <a:rPr lang="en-US" sz="2000" b="1" dirty="0" err="1">
                <a:solidFill>
                  <a:srgbClr val="FFFF00"/>
                </a:solidFill>
              </a:rPr>
              <a:t>ically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eliminated/excluded</a:t>
            </a:r>
            <a:r>
              <a:rPr lang="en-US" sz="2000" b="1" dirty="0">
                <a:solidFill>
                  <a:srgbClr val="FFFF00"/>
                </a:solidFill>
              </a:rPr>
              <a:t>!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3352800"/>
            <a:ext cx="8724900" cy="9779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Examples of the silence of the Scriptures: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9174077-7804-4A95-9964-45C6F2C6F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65575"/>
            <a:ext cx="4797669" cy="52225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Instrumental music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Eph. 5:19; Col. 3:16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033EE2-A72D-459A-BCB4-0E9390C8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717959"/>
            <a:ext cx="4572000" cy="52225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Twinkies &amp; Coca-Cola at Lord’s Supper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Matt. 26:26-28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F26F03-E394-4E50-8D6E-7D60A6626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2" y="3962400"/>
            <a:ext cx="4267200" cy="7126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Earthly church headquarters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Col. 1:18; Heb. 1:3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AEB498-23CA-4CF7-B9D8-EA7A1DFA2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15" y="5521464"/>
            <a:ext cx="4419600" cy="65073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Pouring or sprinkling for baptism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Col. 2:12; Rom. 6:4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849DBD-E0A7-4D94-B826-C5F7F315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2" y="4709274"/>
            <a:ext cx="4267200" cy="7126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Missionary society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1 Tim. 3:15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E479FE-F90D-49D8-990D-0859550A2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21464"/>
            <a:ext cx="4419600" cy="65073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Extended oversight of elders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1 Pet. 5:2; Acts 20:28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D5263974-67F7-4D17-B2A3-BA12D5639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6A3842FD-DEC8-4EE9-9DDE-464D7E817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-152400"/>
            <a:ext cx="6477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Silence of the Scriptures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123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1" grpId="0"/>
      <p:bldP spid="19" grpId="0"/>
      <p:bldP spid="22" grpId="0"/>
      <p:bldP spid="24" grpId="0"/>
      <p:bldP spid="13" grpId="0"/>
      <p:bldP spid="12" grpId="0"/>
      <p:bldP spid="15" grpId="0"/>
      <p:bldP spid="16" grpId="0"/>
      <p:bldP spid="17" grpId="0"/>
      <p:bldP spid="18" grpId="0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52726"/>
            <a:ext cx="8226669" cy="5795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When the Bible </a:t>
            </a:r>
            <a:r>
              <a:rPr lang="en-US" sz="2000" b="1" u="sng" dirty="0">
                <a:solidFill>
                  <a:schemeClr val="tx1"/>
                </a:solidFill>
              </a:rPr>
              <a:t>gives authority</a:t>
            </a:r>
            <a:r>
              <a:rPr lang="en-US" sz="2000" b="1" dirty="0">
                <a:solidFill>
                  <a:srgbClr val="FFFF00"/>
                </a:solidFill>
              </a:rPr>
              <a:t> to do something, but is </a:t>
            </a:r>
            <a:r>
              <a:rPr lang="en-US" sz="2000" b="1" u="sng" dirty="0">
                <a:solidFill>
                  <a:schemeClr val="tx1"/>
                </a:solidFill>
              </a:rPr>
              <a:t>silent</a:t>
            </a:r>
            <a:r>
              <a:rPr lang="en-US" sz="2000" b="1" dirty="0">
                <a:solidFill>
                  <a:srgbClr val="FFFF00"/>
                </a:solidFill>
              </a:rPr>
              <a:t> about methods, tools, etc.; we can use </a:t>
            </a:r>
            <a:r>
              <a:rPr lang="en-US" sz="2000" b="1" u="sng" dirty="0">
                <a:solidFill>
                  <a:schemeClr val="tx1"/>
                </a:solidFill>
              </a:rPr>
              <a:t>expedients</a:t>
            </a:r>
            <a:r>
              <a:rPr lang="en-US" sz="2000" b="1" dirty="0">
                <a:solidFill>
                  <a:srgbClr val="FFFF00"/>
                </a:solidFill>
              </a:rPr>
              <a:t>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0668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Only one exception: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2716371"/>
            <a:ext cx="8724900" cy="59023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The Bible is silent about: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9174077-7804-4A95-9964-45C6F2C6F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77511"/>
            <a:ext cx="4797669" cy="69512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Lord’s Supper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Plates &amp; cups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033EE2-A72D-459A-BCB4-0E9390C8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10970"/>
            <a:ext cx="4572000" cy="76463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Assemble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Building, water fountain, rest rooms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F26F03-E394-4E50-8D6E-7D60A6626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1" y="3274592"/>
            <a:ext cx="4566139" cy="69305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Singing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Song books, pitch pipe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849DBD-E0A7-4D94-B826-C5F7F315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2" y="3858103"/>
            <a:ext cx="4267200" cy="104339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Preach/teach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Chalk board, </a:t>
            </a:r>
            <a:r>
              <a:rPr lang="en-US" sz="1800" b="1" dirty="0" err="1">
                <a:solidFill>
                  <a:srgbClr val="FFFF00"/>
                </a:solidFill>
              </a:rPr>
              <a:t>powerpoint</a:t>
            </a:r>
            <a:r>
              <a:rPr lang="en-US" sz="1800" b="1" dirty="0">
                <a:solidFill>
                  <a:srgbClr val="FFFF00"/>
                </a:solidFill>
              </a:rPr>
              <a:t>, sound system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45A546-78E4-4DED-8BC8-53BE52DD6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4800600"/>
            <a:ext cx="8724900" cy="15430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Even though the Bible is silent on these things; they are </a:t>
            </a:r>
            <a:r>
              <a:rPr lang="en-US" sz="2400" b="1" u="sng" dirty="0">
                <a:solidFill>
                  <a:schemeClr val="tx1"/>
                </a:solidFill>
              </a:rPr>
              <a:t>authorized</a:t>
            </a:r>
            <a:r>
              <a:rPr lang="en-US" sz="2400" b="1" dirty="0">
                <a:solidFill>
                  <a:schemeClr val="hlink"/>
                </a:solidFill>
              </a:rPr>
              <a:t> as </a:t>
            </a:r>
            <a:r>
              <a:rPr lang="en-US" sz="2400" b="1" u="sng" dirty="0">
                <a:solidFill>
                  <a:schemeClr val="tx1"/>
                </a:solidFill>
              </a:rPr>
              <a:t>expedients</a:t>
            </a:r>
            <a:r>
              <a:rPr lang="en-US" sz="2400" b="1" dirty="0">
                <a:solidFill>
                  <a:schemeClr val="hlink"/>
                </a:solidFill>
              </a:rPr>
              <a:t> because we have Bible authority established by direct command, approved example, or necessary inference.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6FAD04D9-8113-40E8-9FDD-B28B50D5D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E860474D-FA0F-45FF-8019-84D8EE10F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477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Silence of the Scriptures</a:t>
            </a:r>
          </a:p>
          <a:p>
            <a:pPr eaLnBrk="1" hangingPunct="1"/>
            <a:r>
              <a:rPr lang="en-US" sz="3200" b="1" dirty="0">
                <a:solidFill>
                  <a:srgbClr val="FFFF00"/>
                </a:solidFill>
                <a:latin typeface="Eras Bold ITC" panose="020B0907030504020204" pitchFamily="34" charset="0"/>
              </a:rPr>
              <a:t>Forbids!</a:t>
            </a:r>
          </a:p>
        </p:txBody>
      </p:sp>
    </p:spTree>
    <p:extLst>
      <p:ext uri="{BB962C8B-B14F-4D97-AF65-F5344CB8AC3E}">
        <p14:creationId xmlns:p14="http://schemas.microsoft.com/office/powerpoint/2010/main" val="61831149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1" grpId="0"/>
      <p:bldP spid="19" grpId="0"/>
      <p:bldP spid="24" grpId="0"/>
      <p:bldP spid="13" grpId="0"/>
      <p:bldP spid="12" grpId="0"/>
      <p:bldP spid="15" grpId="0"/>
      <p:bldP spid="17" grpId="0"/>
      <p:bldP spid="20" grpId="0"/>
      <p:bldP spid="14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2980944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-47625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God’s plan of work</a:t>
            </a:r>
          </a:p>
          <a:p>
            <a:pPr eaLnBrk="1" hangingPunct="1"/>
            <a:r>
              <a:rPr lang="en-US" sz="3200" b="1" dirty="0"/>
              <a:t>for the church</a:t>
            </a:r>
            <a:endParaRPr lang="en-US" sz="28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6649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Three-fold work of the church:</a:t>
            </a:r>
            <a:endParaRPr lang="en-US" sz="26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3A913F2B-8145-43EF-A408-D9E26F9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1670049"/>
            <a:ext cx="7701627" cy="4698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Evangelism:  </a:t>
            </a:r>
            <a:r>
              <a:rPr lang="en-US" sz="2000" b="1" dirty="0">
                <a:solidFill>
                  <a:schemeClr val="tx1"/>
                </a:solidFill>
              </a:rPr>
              <a:t>1 Tim. 3:15; 1 Thess. 1:6-8   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A66EC58-5741-4EFB-80CB-8743633E1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149474"/>
            <a:ext cx="7772400" cy="42072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Edification:  </a:t>
            </a:r>
            <a:r>
              <a:rPr lang="en-US" sz="2000" b="1" dirty="0">
                <a:solidFill>
                  <a:schemeClr val="tx1"/>
                </a:solidFill>
              </a:rPr>
              <a:t>Eph. 4:15-16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6600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Much division over the work of the church: </a:t>
            </a:r>
            <a:endParaRPr lang="en-US" sz="26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8283881-68B2-4418-AF86-A6A51B9D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886200"/>
            <a:ext cx="8305676" cy="7544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Evangelism:  </a:t>
            </a:r>
            <a:r>
              <a:rPr lang="en-US" sz="2000" b="1" dirty="0">
                <a:solidFill>
                  <a:srgbClr val="FFCC66"/>
                </a:solidFill>
              </a:rPr>
              <a:t>missionary society, sponsoring church, carnal inducements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E1ACFA7-3907-463D-9276-97401405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675154"/>
            <a:ext cx="8382000" cy="914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Edification:  </a:t>
            </a:r>
            <a:r>
              <a:rPr lang="en-US" sz="2000" b="1" dirty="0">
                <a:solidFill>
                  <a:srgbClr val="FFCC66"/>
                </a:solidFill>
              </a:rPr>
              <a:t>church-sponsored social meals, recreation, secular educational institutions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4BCABEE1-7209-4CCD-8243-DD5072F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460600"/>
            <a:ext cx="8382000" cy="1168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Benevolence:  </a:t>
            </a:r>
            <a:r>
              <a:rPr lang="en-US" sz="2000" b="1" dirty="0">
                <a:solidFill>
                  <a:srgbClr val="FFCC66"/>
                </a:solidFill>
              </a:rPr>
              <a:t>general benevolence from church treasury, as an aid to evangelism, church-supported benevolent institutions (e.g., orphan’s homes)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A7BAF53-D7EA-4CA0-8815-EB34A167B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660649"/>
            <a:ext cx="7772400" cy="5207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Benevolence:  </a:t>
            </a:r>
            <a:r>
              <a:rPr lang="en-US" sz="2000" b="1" dirty="0">
                <a:solidFill>
                  <a:schemeClr val="tx1"/>
                </a:solidFill>
              </a:rPr>
              <a:t>Acts 4:34-35; 11:27-30; 1 Cor. 16:1-2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2450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9" grpId="0"/>
      <p:bldP spid="20" grpId="0"/>
      <p:bldP spid="15" grpId="0"/>
      <p:bldP spid="17" grpId="0"/>
      <p:bldP spid="18" grpId="0"/>
      <p:bldP spid="21" grpId="0"/>
      <p:bldP spid="13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10819</TotalTime>
  <Words>1880</Words>
  <Application>Microsoft Office PowerPoint</Application>
  <PresentationFormat>On-screen Show (4:3)</PresentationFormat>
  <Paragraphs>248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Eras Bold ITC</vt:lpstr>
      <vt:lpstr>Gill Sans MT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Authority (8):  Work of the Church (Part 1):  Evangelism</dc:title>
  <dc:creator>Craig Thomas</dc:creator>
  <dc:description>Westside:  12/10/2017 AM</dc:description>
  <cp:lastModifiedBy>Craig Thomas</cp:lastModifiedBy>
  <cp:revision>829</cp:revision>
  <dcterms:created xsi:type="dcterms:W3CDTF">2003-10-05T01:10:12Z</dcterms:created>
  <dcterms:modified xsi:type="dcterms:W3CDTF">2018-01-21T13:02:55Z</dcterms:modified>
</cp:coreProperties>
</file>