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5"/>
  </p:notesMasterIdLst>
  <p:sldIdLst>
    <p:sldId id="293" r:id="rId2"/>
    <p:sldId id="321" r:id="rId3"/>
    <p:sldId id="369" r:id="rId4"/>
    <p:sldId id="370" r:id="rId5"/>
    <p:sldId id="371" r:id="rId6"/>
    <p:sldId id="372" r:id="rId7"/>
    <p:sldId id="256" r:id="rId8"/>
    <p:sldId id="323" r:id="rId9"/>
    <p:sldId id="373" r:id="rId10"/>
    <p:sldId id="374" r:id="rId11"/>
    <p:sldId id="375" r:id="rId12"/>
    <p:sldId id="377" r:id="rId13"/>
    <p:sldId id="334" r:id="rId14"/>
  </p:sldIdLst>
  <p:sldSz cx="9144000" cy="6858000" type="screen4x3"/>
  <p:notesSz cx="6858000" cy="9144000"/>
  <p:embeddedFontLst>
    <p:embeddedFont>
      <p:font typeface="Berlin Sans FB" panose="020E0602020502020306" pitchFamily="34" charset="0"/>
      <p:regular r:id="rId16"/>
      <p:bold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Nyala" panose="02000504070300020003" pitchFamily="2" charset="0"/>
      <p:regular r:id="rId22"/>
    </p:embeddedFont>
    <p:embeddedFont>
      <p:font typeface="Wingdings 2" panose="05020102010507070707" pitchFamily="18" charset="2"/>
      <p:regular r:id="rId23"/>
    </p:embeddedFont>
    <p:embeddedFont>
      <p:font typeface="Andalus" panose="02020603050405020304" pitchFamily="18" charset="-78"/>
      <p:regular r:id="rId24"/>
    </p:embeddedFont>
    <p:embeddedFont>
      <p:font typeface="Berlin Sans FB Demi" panose="020E0802020502020306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nklin Gothic Book" panose="020B0503020102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00"/>
    <a:srgbClr val="000066"/>
    <a:srgbClr val="FF3300"/>
    <a:srgbClr val="48581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D5B3-F2A5-46CF-A19F-9198DB9DB91D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F390-6D71-4AA2-91FA-B744DC1E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EA5-0CE9-4108-8954-42AA9CDFED81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251-F15C-4C58-8464-0061F3391717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2C3-408B-42BF-AEEE-EB92DF6489AC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ABC-8B65-401D-894A-F4D830085870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CC1-8323-4318-8122-D6A38B9A77D3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2704-021C-4ECD-9551-6A924A36CFF0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51F9-6B2D-408A-80F8-C1B925EC9E4E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D2B8-07E3-4F9C-93DA-816B8686DEF5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87C5-BD26-473E-88DC-6D45F2237C9E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FF0A-E6E4-4DC8-806B-A39C84A0F596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6D3756-13A6-48AE-A57C-A47EF1ED4B00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F15D79-B36D-415C-9BF6-BDF53339970B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425" y="1476375"/>
            <a:ext cx="3122469" cy="390178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2. Change our habits</a:t>
            </a:r>
            <a:endParaRPr lang="en-US" sz="52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6477000"/>
            <a:ext cx="27432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Have You Changed?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11026"/>
            <a:ext cx="8686800" cy="95117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All of us have some bad habits: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Jn. 1:10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10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E964415-B923-48E0-8BAE-AD64449B5B65}"/>
              </a:ext>
            </a:extLst>
          </p:cNvPr>
          <p:cNvSpPr txBox="1">
            <a:spLocks/>
          </p:cNvSpPr>
          <p:nvPr/>
        </p:nvSpPr>
        <p:spPr>
          <a:xfrm>
            <a:off x="609600" y="2015504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“Bad habits are like a comfortable bed, easy to get into, but hard to get out of.”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3F6CB56-138F-487D-AAA1-D952A4EFAA29}"/>
              </a:ext>
            </a:extLst>
          </p:cNvPr>
          <p:cNvSpPr txBox="1">
            <a:spLocks/>
          </p:cNvSpPr>
          <p:nvPr/>
        </p:nvSpPr>
        <p:spPr>
          <a:xfrm>
            <a:off x="228600" y="3733800"/>
            <a:ext cx="8686800" cy="61533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How?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12:1-2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FAD809F-6E1F-46DC-8BD2-9EFD98EE44EE}"/>
              </a:ext>
            </a:extLst>
          </p:cNvPr>
          <p:cNvSpPr txBox="1">
            <a:spLocks/>
          </p:cNvSpPr>
          <p:nvPr/>
        </p:nvSpPr>
        <p:spPr>
          <a:xfrm>
            <a:off x="609600" y="4272930"/>
            <a:ext cx="77724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rgbClr val="FFFF00"/>
                </a:solidFill>
                <a:latin typeface="Nyala" pitchFamily="2" charset="0"/>
              </a:rPr>
              <a:t>“present your bodies a living sacrifice”</a:t>
            </a:r>
            <a:r>
              <a:rPr lang="en-US" sz="2400" dirty="0">
                <a:solidFill>
                  <a:srgbClr val="FFFF00"/>
                </a:solidFill>
                <a:latin typeface="Nyala" pitchFamily="2" charset="0"/>
              </a:rPr>
              <a:t>:  </a:t>
            </a:r>
            <a:r>
              <a:rPr lang="en-US" sz="2400" dirty="0">
                <a:solidFill>
                  <a:srgbClr val="FFC000"/>
                </a:solidFill>
                <a:latin typeface="Nyala" pitchFamily="2" charset="0"/>
              </a:rPr>
              <a:t>Matt. 22:37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F038A14-D38D-4FD8-A847-E2E39D167264}"/>
              </a:ext>
            </a:extLst>
          </p:cNvPr>
          <p:cNvSpPr txBox="1">
            <a:spLocks/>
          </p:cNvSpPr>
          <p:nvPr/>
        </p:nvSpPr>
        <p:spPr>
          <a:xfrm>
            <a:off x="609600" y="4815855"/>
            <a:ext cx="84582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rgbClr val="FFFF00"/>
                </a:solidFill>
                <a:latin typeface="Nyala" pitchFamily="2" charset="0"/>
              </a:rPr>
              <a:t>“which is your reasonable service”</a:t>
            </a:r>
            <a:r>
              <a:rPr lang="en-US" sz="2400" dirty="0">
                <a:solidFill>
                  <a:srgbClr val="FFFF00"/>
                </a:solidFill>
                <a:latin typeface="Nyala" pitchFamily="2" charset="0"/>
              </a:rPr>
              <a:t>:  </a:t>
            </a:r>
            <a:r>
              <a:rPr lang="en-US" sz="2400" dirty="0">
                <a:solidFill>
                  <a:srgbClr val="FFC000"/>
                </a:solidFill>
                <a:latin typeface="Nyala" pitchFamily="2" charset="0"/>
              </a:rPr>
              <a:t>2 Pet. 1:3-9; 1 Pet. 1:3-4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E799356-6990-41BD-A829-CC7999C46B32}"/>
              </a:ext>
            </a:extLst>
          </p:cNvPr>
          <p:cNvSpPr txBox="1">
            <a:spLocks/>
          </p:cNvSpPr>
          <p:nvPr/>
        </p:nvSpPr>
        <p:spPr>
          <a:xfrm>
            <a:off x="609600" y="5349255"/>
            <a:ext cx="84582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rgbClr val="FFFF00"/>
                </a:solidFill>
                <a:latin typeface="Nyala" pitchFamily="2" charset="0"/>
              </a:rPr>
              <a:t>“do not be conformed to this world”</a:t>
            </a:r>
            <a:r>
              <a:rPr lang="en-US" sz="2400" dirty="0">
                <a:solidFill>
                  <a:srgbClr val="FFFF00"/>
                </a:solidFill>
                <a:latin typeface="Nyala" pitchFamily="2" charset="0"/>
              </a:rPr>
              <a:t>:  </a:t>
            </a:r>
            <a:r>
              <a:rPr lang="en-US" sz="2400" dirty="0">
                <a:solidFill>
                  <a:srgbClr val="FFC000"/>
                </a:solidFill>
                <a:latin typeface="Nyala" pitchFamily="2" charset="0"/>
              </a:rPr>
              <a:t>2 Pet. 2:22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368A9E-A64A-4DB0-8947-166CCF1BF78B}"/>
              </a:ext>
            </a:extLst>
          </p:cNvPr>
          <p:cNvSpPr txBox="1">
            <a:spLocks/>
          </p:cNvSpPr>
          <p:nvPr/>
        </p:nvSpPr>
        <p:spPr>
          <a:xfrm>
            <a:off x="609600" y="2882279"/>
            <a:ext cx="8515350" cy="83247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Fundamental change doesn’t mean we don’t struggle to beat bad habits:  </a:t>
            </a:r>
            <a:r>
              <a:rPr lang="en-US" sz="2400" b="1" dirty="0">
                <a:solidFill>
                  <a:srgbClr val="FFC000"/>
                </a:solidFill>
                <a:latin typeface="Nyala" pitchFamily="2" charset="0"/>
              </a:rPr>
              <a:t>Rom. 7:22-23; 2 Cor. 13:5; Rom. 12:1-2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42E236C6-40DD-456A-8C32-BDA2B395FAF9}"/>
              </a:ext>
            </a:extLst>
          </p:cNvPr>
          <p:cNvSpPr txBox="1">
            <a:spLocks/>
          </p:cNvSpPr>
          <p:nvPr/>
        </p:nvSpPr>
        <p:spPr>
          <a:xfrm>
            <a:off x="609600" y="5838825"/>
            <a:ext cx="84582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rgbClr val="FFFF00"/>
                </a:solidFill>
                <a:latin typeface="Nyala" pitchFamily="2" charset="0"/>
              </a:rPr>
              <a:t>“be transformed by the renewing of your mind”</a:t>
            </a:r>
            <a:r>
              <a:rPr lang="en-US" sz="2400" dirty="0">
                <a:solidFill>
                  <a:srgbClr val="FFFF00"/>
                </a:solidFill>
                <a:latin typeface="Nyala" pitchFamily="2" charset="0"/>
              </a:rPr>
              <a:t>:  </a:t>
            </a:r>
            <a:r>
              <a:rPr lang="en-US" sz="2400" dirty="0">
                <a:solidFill>
                  <a:srgbClr val="FFC000"/>
                </a:solidFill>
                <a:latin typeface="Nyala" pitchFamily="2" charset="0"/>
              </a:rPr>
              <a:t>Psa. 119:11, 50, 133; Jas. 1:21-25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913EDF-BF2B-4F68-9B94-631288D4D207}"/>
              </a:ext>
            </a:extLst>
          </p:cNvPr>
          <p:cNvSpPr/>
          <p:nvPr/>
        </p:nvSpPr>
        <p:spPr>
          <a:xfrm>
            <a:off x="209550" y="1447800"/>
            <a:ext cx="8724900" cy="5329864"/>
          </a:xfrm>
          <a:prstGeom prst="roundRect">
            <a:avLst/>
          </a:prstGeom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Nyala" panose="02000504070300020003" pitchFamily="2" charset="0"/>
              </a:rPr>
              <a:t>Three Keys</a:t>
            </a:r>
          </a:p>
          <a:p>
            <a:pPr algn="ctr"/>
            <a:endParaRPr lang="en-US" sz="12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marL="571500" indent="-571500">
              <a:buClr>
                <a:schemeClr val="bg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3600" b="1" dirty="0">
                <a:solidFill>
                  <a:schemeClr val="tx1"/>
                </a:solidFill>
                <a:latin typeface="Nyala" panose="02000504070300020003" pitchFamily="2" charset="0"/>
              </a:rPr>
              <a:t>Avoid people, places, situations where temptation lurks:  </a:t>
            </a:r>
            <a:r>
              <a:rPr lang="en-US" sz="3600" b="1" dirty="0">
                <a:solidFill>
                  <a:srgbClr val="FFC000"/>
                </a:solidFill>
                <a:latin typeface="Nyala" panose="02000504070300020003" pitchFamily="2" charset="0"/>
              </a:rPr>
              <a:t>Rom. 13:14</a:t>
            </a:r>
          </a:p>
          <a:p>
            <a:endParaRPr lang="en-US" sz="2000" b="1" dirty="0">
              <a:solidFill>
                <a:schemeClr val="tx1"/>
              </a:solidFill>
              <a:latin typeface="Nyala" panose="02000504070300020003" pitchFamily="2" charset="0"/>
            </a:endParaRPr>
          </a:p>
          <a:p>
            <a:pPr marL="571500" indent="-571500">
              <a:buClr>
                <a:schemeClr val="bg1"/>
              </a:buClr>
              <a:buSzPct val="110000"/>
              <a:buFont typeface="Wingdings 2" panose="05020102010507070707" pitchFamily="18" charset="2"/>
              <a:buChar char="v"/>
            </a:pPr>
            <a:r>
              <a:rPr lang="en-US" sz="3600" b="1" dirty="0">
                <a:solidFill>
                  <a:schemeClr val="tx1"/>
                </a:solidFill>
                <a:latin typeface="Nyala" panose="02000504070300020003" pitchFamily="2" charset="0"/>
              </a:rPr>
              <a:t>Don’t worry what your old worldly friends think:  </a:t>
            </a:r>
            <a:r>
              <a:rPr lang="en-US" sz="3600" b="1" dirty="0">
                <a:solidFill>
                  <a:srgbClr val="FFC000"/>
                </a:solidFill>
                <a:latin typeface="Nyala" panose="02000504070300020003" pitchFamily="2" charset="0"/>
              </a:rPr>
              <a:t>1 Pet. 4:4</a:t>
            </a:r>
          </a:p>
          <a:p>
            <a:endParaRPr lang="en-US" sz="2000" b="1" dirty="0">
              <a:solidFill>
                <a:schemeClr val="tx1"/>
              </a:solidFill>
              <a:latin typeface="Nyala" panose="02000504070300020003" pitchFamily="2" charset="0"/>
            </a:endParaRPr>
          </a:p>
          <a:p>
            <a:pPr marL="571500" indent="-571500">
              <a:buClr>
                <a:schemeClr val="bg1"/>
              </a:buClr>
              <a:buSzPct val="110000"/>
              <a:buFont typeface="Wingdings 2" panose="05020102010507070707" pitchFamily="18" charset="2"/>
              <a:buChar char="w"/>
            </a:pPr>
            <a:r>
              <a:rPr lang="en-US" sz="3600" b="1" dirty="0">
                <a:solidFill>
                  <a:schemeClr val="tx1"/>
                </a:solidFill>
                <a:latin typeface="Nyala" panose="02000504070300020003" pitchFamily="2" charset="0"/>
              </a:rPr>
              <a:t>With God on your side you can overcome any bad habit:  </a:t>
            </a:r>
            <a:r>
              <a:rPr lang="en-US" sz="3600" b="1" dirty="0">
                <a:solidFill>
                  <a:srgbClr val="FFC000"/>
                </a:solidFill>
                <a:latin typeface="Nyala" panose="02000504070300020003" pitchFamily="2" charset="0"/>
              </a:rPr>
              <a:t>1 Jn. 4:4</a:t>
            </a:r>
            <a:endParaRPr lang="en-US" sz="36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212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/>
      <p:bldP spid="19" grpId="0" build="p"/>
      <p:bldP spid="21" grpId="0"/>
      <p:bldP spid="22" grpId="0"/>
      <p:bldP spid="16" grpId="0"/>
      <p:bldP spid="20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3. We don’t change instantly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6477000"/>
            <a:ext cx="27432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Have You Changed?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11026"/>
            <a:ext cx="8686800" cy="95117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I’m not trying to offer an excuse: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4:1-4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11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E964415-B923-48E0-8BAE-AD64449B5B65}"/>
              </a:ext>
            </a:extLst>
          </p:cNvPr>
          <p:cNvSpPr txBox="1">
            <a:spLocks/>
          </p:cNvSpPr>
          <p:nvPr/>
        </p:nvSpPr>
        <p:spPr>
          <a:xfrm>
            <a:off x="609600" y="1990452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Habits die hard, especially bad habits.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3F6CB56-138F-487D-AAA1-D952A4EFAA29}"/>
              </a:ext>
            </a:extLst>
          </p:cNvPr>
          <p:cNvSpPr txBox="1">
            <a:spLocks/>
          </p:cNvSpPr>
          <p:nvPr/>
        </p:nvSpPr>
        <p:spPr>
          <a:xfrm>
            <a:off x="228600" y="3914775"/>
            <a:ext cx="8896350" cy="61533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must not abuse God’s “second law of pardon”: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Jn. 1:9; Acts 8:22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368A9E-A64A-4DB0-8947-166CCF1BF78B}"/>
              </a:ext>
            </a:extLst>
          </p:cNvPr>
          <p:cNvSpPr txBox="1">
            <a:spLocks/>
          </p:cNvSpPr>
          <p:nvPr/>
        </p:nvSpPr>
        <p:spPr>
          <a:xfrm>
            <a:off x="609600" y="2489549"/>
            <a:ext cx="8515350" cy="7870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God requires us to grow, so He allows us to grow:  </a:t>
            </a:r>
            <a:r>
              <a:rPr lang="en-US" sz="2400" b="1" dirty="0">
                <a:solidFill>
                  <a:srgbClr val="FFC000"/>
                </a:solidFill>
                <a:latin typeface="Nyala" pitchFamily="2" charset="0"/>
              </a:rPr>
              <a:t>Prov. 4:18; Eph. 2:19-22; 4:15; 2 Cor. 3:18; 1 Pet. 2:2; Heb. 5:11-14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93C6ACB-CA63-48FA-B364-52A453BA56D3}"/>
              </a:ext>
            </a:extLst>
          </p:cNvPr>
          <p:cNvSpPr txBox="1">
            <a:spLocks/>
          </p:cNvSpPr>
          <p:nvPr/>
        </p:nvSpPr>
        <p:spPr>
          <a:xfrm>
            <a:off x="609600" y="3327748"/>
            <a:ext cx="8515350" cy="7870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The day comes to “fish or cut bait,” must “get with the program.”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A4D2F3B-7514-4295-9152-0C151CF9F91D}"/>
              </a:ext>
            </a:extLst>
          </p:cNvPr>
          <p:cNvSpPr txBox="1">
            <a:spLocks/>
          </p:cNvSpPr>
          <p:nvPr/>
        </p:nvSpPr>
        <p:spPr>
          <a:xfrm>
            <a:off x="609600" y="4886052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In </a:t>
            </a:r>
            <a:r>
              <a:rPr lang="en-US" sz="2200" b="1" i="1" dirty="0">
                <a:solidFill>
                  <a:srgbClr val="FFC000"/>
                </a:solidFill>
                <a:latin typeface="Nyala" pitchFamily="2" charset="0"/>
              </a:rPr>
              <a:t>1 John 2:1 </a:t>
            </a: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the word </a:t>
            </a:r>
            <a:r>
              <a:rPr lang="en-US" sz="2200" b="1" i="1" dirty="0">
                <a:solidFill>
                  <a:srgbClr val="FFFF00"/>
                </a:solidFill>
                <a:latin typeface="Nyala" pitchFamily="2" charset="0"/>
              </a:rPr>
              <a:t>“sin” </a:t>
            </a: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is </a:t>
            </a:r>
            <a:r>
              <a:rPr lang="en-US" sz="2200" b="1" i="1" u="sng" dirty="0">
                <a:latin typeface="Nyala" pitchFamily="2" charset="0"/>
              </a:rPr>
              <a:t>aorist</a:t>
            </a: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 tense, not </a:t>
            </a:r>
            <a:r>
              <a:rPr lang="en-US" sz="2200" b="1" i="1" u="sng" dirty="0">
                <a:latin typeface="Nyala" pitchFamily="2" charset="0"/>
              </a:rPr>
              <a:t>present</a:t>
            </a: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 tense.</a:t>
            </a:r>
            <a:endParaRPr lang="en-US" sz="2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4BE7238-75F1-4E72-BDA2-F6EFE0C39863}"/>
              </a:ext>
            </a:extLst>
          </p:cNvPr>
          <p:cNvSpPr txBox="1">
            <a:spLocks/>
          </p:cNvSpPr>
          <p:nvPr/>
        </p:nvSpPr>
        <p:spPr>
          <a:xfrm>
            <a:off x="609600" y="5385149"/>
            <a:ext cx="8515350" cy="7870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A “snapshot” (</a:t>
            </a:r>
            <a:r>
              <a:rPr lang="en-US" sz="2200" b="1" i="1" dirty="0">
                <a:solidFill>
                  <a:schemeClr val="bg1"/>
                </a:solidFill>
                <a:latin typeface="Nyala" pitchFamily="2" charset="0"/>
                <a:sym typeface="Wingdings 2" panose="05020102010507070707" pitchFamily="18" charset="2"/>
              </a:rPr>
              <a:t></a:t>
            </a: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) versus a “movie” (    ); we’re not to “keep on sinning”!</a:t>
            </a:r>
            <a:endParaRPr lang="en-US" sz="2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2168557-1B3D-4D18-8F18-DAA2979445A5}"/>
              </a:ext>
            </a:extLst>
          </p:cNvPr>
          <p:cNvSpPr txBox="1">
            <a:spLocks/>
          </p:cNvSpPr>
          <p:nvPr/>
        </p:nvSpPr>
        <p:spPr>
          <a:xfrm>
            <a:off x="609600" y="5918548"/>
            <a:ext cx="8515350" cy="7870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200" b="1" i="1" dirty="0">
                <a:solidFill>
                  <a:schemeClr val="bg1"/>
                </a:solidFill>
                <a:latin typeface="Nyala" pitchFamily="2" charset="0"/>
              </a:rPr>
              <a:t>God expects us to rely on Him to overcome our bad habits:  </a:t>
            </a:r>
            <a:r>
              <a:rPr lang="en-US" sz="2200" b="1" i="1" dirty="0">
                <a:solidFill>
                  <a:srgbClr val="FFC000"/>
                </a:solidFill>
                <a:latin typeface="Nyala" pitchFamily="2" charset="0"/>
              </a:rPr>
              <a:t>1 Pet. 4:1-4; Eph. 6:10-18</a:t>
            </a:r>
            <a:endParaRPr lang="en-US" sz="2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9BFDFDB-3DE0-4D32-9C92-2523ED171DB1}"/>
              </a:ext>
            </a:extLst>
          </p:cNvPr>
          <p:cNvSpPr/>
          <p:nvPr/>
        </p:nvSpPr>
        <p:spPr>
          <a:xfrm>
            <a:off x="4998720" y="5551275"/>
            <a:ext cx="381000" cy="1637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1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/>
      <p:bldP spid="19" grpId="0" build="p"/>
      <p:bldP spid="20" grpId="0"/>
      <p:bldP spid="17" grpId="0"/>
      <p:bldP spid="23" grpId="0"/>
      <p:bldP spid="24" grpId="0"/>
      <p:bldP spid="2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4. Goal is perfection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6477000"/>
            <a:ext cx="27432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Have You Changed?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11026"/>
            <a:ext cx="8686800" cy="95117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Paul talks about this perfection: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4:13; Col. 1:28-29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E964415-B923-48E0-8BAE-AD64449B5B65}"/>
              </a:ext>
            </a:extLst>
          </p:cNvPr>
          <p:cNvSpPr txBox="1">
            <a:spLocks/>
          </p:cNvSpPr>
          <p:nvPr/>
        </p:nvSpPr>
        <p:spPr>
          <a:xfrm>
            <a:off x="609600" y="1990452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The word “perfect” means to reach the end desired, to reach maturity, to be fully grown.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3F6CB56-138F-487D-AAA1-D952A4EFAA29}"/>
              </a:ext>
            </a:extLst>
          </p:cNvPr>
          <p:cNvSpPr txBox="1">
            <a:spLocks/>
          </p:cNvSpPr>
          <p:nvPr/>
        </p:nvSpPr>
        <p:spPr>
          <a:xfrm>
            <a:off x="228600" y="3533775"/>
            <a:ext cx="8896350" cy="61533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Peter expresses similar thoughts in his epistle: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1:13-16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368A9E-A64A-4DB0-8947-166CCF1BF78B}"/>
              </a:ext>
            </a:extLst>
          </p:cNvPr>
          <p:cNvSpPr txBox="1">
            <a:spLocks/>
          </p:cNvSpPr>
          <p:nvPr/>
        </p:nvSpPr>
        <p:spPr>
          <a:xfrm>
            <a:off x="609600" y="2794348"/>
            <a:ext cx="8515350" cy="7870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Christians are “works in progress,” striving to be “conformed to the image” of Christ:</a:t>
            </a:r>
            <a:r>
              <a:rPr lang="en-US" sz="2400" b="1" dirty="0">
                <a:solidFill>
                  <a:schemeClr val="bg1"/>
                </a:solidFill>
                <a:latin typeface="Nyala" pitchFamily="2" charset="0"/>
              </a:rPr>
              <a:t>  </a:t>
            </a:r>
            <a:r>
              <a:rPr lang="en-US" sz="2400" b="1" dirty="0">
                <a:solidFill>
                  <a:srgbClr val="FFC000"/>
                </a:solidFill>
                <a:latin typeface="Nyala" pitchFamily="2" charset="0"/>
              </a:rPr>
              <a:t>Rom. 8:29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A4D2F3B-7514-4295-9152-0C151CF9F91D}"/>
              </a:ext>
            </a:extLst>
          </p:cNvPr>
          <p:cNvSpPr txBox="1">
            <a:spLocks/>
          </p:cNvSpPr>
          <p:nvPr/>
        </p:nvSpPr>
        <p:spPr>
          <a:xfrm>
            <a:off x="609600" y="4038600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Recall the WWJD movement?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4BE7238-75F1-4E72-BDA2-F6EFE0C39863}"/>
              </a:ext>
            </a:extLst>
          </p:cNvPr>
          <p:cNvSpPr txBox="1">
            <a:spLocks/>
          </p:cNvSpPr>
          <p:nvPr/>
        </p:nvSpPr>
        <p:spPr>
          <a:xfrm>
            <a:off x="609600" y="4537697"/>
            <a:ext cx="8515350" cy="53339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There is an important kernel of truth in it.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2168557-1B3D-4D18-8F18-DAA2979445A5}"/>
              </a:ext>
            </a:extLst>
          </p:cNvPr>
          <p:cNvSpPr txBox="1">
            <a:spLocks/>
          </p:cNvSpPr>
          <p:nvPr/>
        </p:nvSpPr>
        <p:spPr>
          <a:xfrm>
            <a:off x="609600" y="5071096"/>
            <a:ext cx="85153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Think of WWJD as a “filter” through which we sift every thought, attitude and action.</a:t>
            </a:r>
            <a:endParaRPr lang="en-US" sz="24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37BD23E-6EA1-4CAB-B28B-17EF4A568C57}"/>
              </a:ext>
            </a:extLst>
          </p:cNvPr>
          <p:cNvSpPr txBox="1">
            <a:spLocks/>
          </p:cNvSpPr>
          <p:nvPr/>
        </p:nvSpPr>
        <p:spPr>
          <a:xfrm>
            <a:off x="609600" y="5867400"/>
            <a:ext cx="851535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400" b="1" i="1" dirty="0">
                <a:solidFill>
                  <a:schemeClr val="bg1"/>
                </a:solidFill>
                <a:latin typeface="Nyala" pitchFamily="2" charset="0"/>
              </a:rPr>
              <a:t>It would serve us well to imitate Paul in this regard:</a:t>
            </a:r>
            <a:r>
              <a:rPr lang="en-US" sz="2400" b="1" dirty="0">
                <a:solidFill>
                  <a:schemeClr val="bg1"/>
                </a:solidFill>
                <a:latin typeface="Nyala" pitchFamily="2" charset="0"/>
              </a:rPr>
              <a:t>  </a:t>
            </a:r>
            <a:r>
              <a:rPr lang="en-US" sz="2400" b="1" dirty="0">
                <a:solidFill>
                  <a:srgbClr val="FFC000"/>
                </a:solidFill>
                <a:latin typeface="Nyala" pitchFamily="2" charset="0"/>
              </a:rPr>
              <a:t>Gal. 2:20</a:t>
            </a:r>
          </a:p>
        </p:txBody>
      </p:sp>
    </p:spTree>
    <p:extLst>
      <p:ext uri="{BB962C8B-B14F-4D97-AF65-F5344CB8AC3E}">
        <p14:creationId xmlns:p14="http://schemas.microsoft.com/office/powerpoint/2010/main" val="19480178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/>
      <p:bldP spid="19" grpId="0" build="p"/>
      <p:bldP spid="20" grpId="0"/>
      <p:bldP spid="23" grpId="0"/>
      <p:bldP spid="24" grpId="0"/>
      <p:bldP spid="2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Conclusion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512711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 hope this lesson stepped on all our toes.</a:t>
            </a:r>
            <a:endParaRPr lang="en-US" sz="3200" b="1" i="1" dirty="0">
              <a:solidFill>
                <a:srgbClr val="FFFF00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2438400"/>
            <a:ext cx="8686800" cy="119515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Let us therefore,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“examine yourselves as to whether you are in the faith.  Test yourselves.”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Cor. 13:5</a:t>
            </a:r>
            <a:endParaRPr lang="en-US" sz="3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13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DB4B095-779D-4B65-BC64-AEF570501B0B}"/>
              </a:ext>
            </a:extLst>
          </p:cNvPr>
          <p:cNvSpPr txBox="1">
            <a:spLocks/>
          </p:cNvSpPr>
          <p:nvPr/>
        </p:nvSpPr>
        <p:spPr>
          <a:xfrm>
            <a:off x="228600" y="3810000"/>
            <a:ext cx="8896350" cy="7599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God is not looking down on us from heaven as a stern taskmaster.</a:t>
            </a:r>
            <a:endParaRPr lang="en-US" sz="3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5BA3CCF-5666-40B4-8C10-8E461B7348ED}"/>
              </a:ext>
            </a:extLst>
          </p:cNvPr>
          <p:cNvSpPr txBox="1">
            <a:spLocks/>
          </p:cNvSpPr>
          <p:nvPr/>
        </p:nvSpPr>
        <p:spPr>
          <a:xfrm>
            <a:off x="228600" y="5105400"/>
            <a:ext cx="8896350" cy="7599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 is on our side!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8:31-32; Eph. 3:20</a:t>
            </a:r>
            <a:endParaRPr lang="en-US" sz="3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5F5CB01-BFB3-48A9-8B6C-8A61377D3A54}"/>
              </a:ext>
            </a:extLst>
          </p:cNvPr>
          <p:cNvSpPr txBox="1">
            <a:spLocks/>
          </p:cNvSpPr>
          <p:nvPr/>
        </p:nvSpPr>
        <p:spPr>
          <a:xfrm>
            <a:off x="218209" y="5892452"/>
            <a:ext cx="8896350" cy="7599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God will not leave us “in the lurch”!</a:t>
            </a:r>
            <a:endParaRPr lang="en-US" sz="3200" b="1" dirty="0"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69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2" grpId="0" build="p"/>
      <p:bldP spid="17" grpId="0" build="p"/>
      <p:bldP spid="19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447800"/>
            <a:ext cx="9201150" cy="78460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Barna Group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a “leading research organization focused on the intersection of faith and culture.”</a:t>
            </a:r>
            <a:endParaRPr lang="en-US" sz="28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5C83FC5-D8DA-4FF9-9382-CDC168BB2AD6}"/>
              </a:ext>
            </a:extLst>
          </p:cNvPr>
          <p:cNvSpPr txBox="1">
            <a:spLocks/>
          </p:cNvSpPr>
          <p:nvPr/>
        </p:nvSpPr>
        <p:spPr>
          <a:xfrm>
            <a:off x="-76200" y="2590800"/>
            <a:ext cx="920115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They did a survey (2006) on the impact of Christianity has on people’s lives.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75C8A0B-E597-4BE7-A1D6-551D0C805C69}"/>
              </a:ext>
            </a:extLst>
          </p:cNvPr>
          <p:cNvSpPr txBox="1">
            <a:spLocks/>
          </p:cNvSpPr>
          <p:nvPr/>
        </p:nvSpPr>
        <p:spPr>
          <a:xfrm>
            <a:off x="-76200" y="3657600"/>
            <a:ext cx="920115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Survey showed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51%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agreed they had been transformed by their “faith.”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BDC86225-AD6A-45D6-A2E9-C77BFA2CEEF1}"/>
              </a:ext>
            </a:extLst>
          </p:cNvPr>
          <p:cNvSpPr txBox="1">
            <a:spLocks/>
          </p:cNvSpPr>
          <p:nvPr/>
        </p:nvSpPr>
        <p:spPr>
          <a:xfrm>
            <a:off x="-76200" y="4724400"/>
            <a:ext cx="920115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 sad commentary given what the Lord says about Christians: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18:3; Jn. 3:3-5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6B64ED42-0CE4-4322-8F5A-EB0E61F5FA98}"/>
              </a:ext>
            </a:extLst>
          </p:cNvPr>
          <p:cNvSpPr txBox="1">
            <a:spLocks/>
          </p:cNvSpPr>
          <p:nvPr/>
        </p:nvSpPr>
        <p:spPr>
          <a:xfrm>
            <a:off x="-76200" y="5715000"/>
            <a:ext cx="920115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Another survey showed many “Christians” do not practice what they claim to believe.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8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7" grpId="0" build="p"/>
      <p:bldP spid="27" grpId="0" build="p"/>
      <p:bldP spid="28" grpId="0" build="p"/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447800"/>
            <a:ext cx="9201150" cy="78460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u"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Evangelicals</a:t>
            </a:r>
            <a:endParaRPr lang="en-US" sz="40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3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1ACFD2F-2C24-4B12-B831-086D77DA18DE}"/>
              </a:ext>
            </a:extLst>
          </p:cNvPr>
          <p:cNvSpPr txBox="1">
            <a:spLocks/>
          </p:cNvSpPr>
          <p:nvPr/>
        </p:nvSpPr>
        <p:spPr>
          <a:xfrm>
            <a:off x="457200" y="2278581"/>
            <a:ext cx="8515350" cy="366501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The Bible is accurate.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They feel personally responsible to share their faith.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Their faith is very important in their life.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Jesus Christ did not sin.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God is the Creator and Ruler of the Universe.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Satan is a real being.</a:t>
            </a:r>
            <a:endParaRPr lang="en-US" sz="3200" b="1" dirty="0">
              <a:solidFill>
                <a:srgbClr val="FFC0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336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447800"/>
            <a:ext cx="9201150" cy="78460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v"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Born Again Christians</a:t>
            </a:r>
            <a:endParaRPr lang="en-US" sz="40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4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1ACFD2F-2C24-4B12-B831-086D77DA18DE}"/>
              </a:ext>
            </a:extLst>
          </p:cNvPr>
          <p:cNvSpPr txBox="1">
            <a:spLocks/>
          </p:cNvSpPr>
          <p:nvPr/>
        </p:nvSpPr>
        <p:spPr>
          <a:xfrm>
            <a:off x="457200" y="2278581"/>
            <a:ext cx="8515350" cy="442701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Accept Jesus as their Savior.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Bible is not completely accurate.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Do not always accept a personal responsibility to share their faith with others.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Do not always believe Jesus was holy.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Do not always believe God is the Creator and Ruler of the Universe.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Believe Satan is symbolic.</a:t>
            </a:r>
            <a:endParaRPr lang="en-US" sz="3200" b="1" dirty="0">
              <a:solidFill>
                <a:srgbClr val="FFC0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8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447800"/>
            <a:ext cx="9201150" cy="78460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"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Nominal Christians</a:t>
            </a:r>
            <a:endParaRPr lang="en-US" sz="40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1ACFD2F-2C24-4B12-B831-086D77DA18DE}"/>
              </a:ext>
            </a:extLst>
          </p:cNvPr>
          <p:cNvSpPr txBox="1">
            <a:spLocks/>
          </p:cNvSpPr>
          <p:nvPr/>
        </p:nvSpPr>
        <p:spPr>
          <a:xfrm>
            <a:off x="457200" y="2278581"/>
            <a:ext cx="8515350" cy="115041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Consider themselves Christians, but don’t profess personal faith in Jesus as their Savior.</a:t>
            </a:r>
            <a:endParaRPr lang="en-US" sz="3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AA91D7B-C0E8-449D-B507-4638BBB90036}"/>
              </a:ext>
            </a:extLst>
          </p:cNvPr>
          <p:cNvSpPr txBox="1">
            <a:spLocks/>
          </p:cNvSpPr>
          <p:nvPr/>
        </p:nvSpPr>
        <p:spPr>
          <a:xfrm>
            <a:off x="-76200" y="3962400"/>
            <a:ext cx="9201150" cy="78460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25000"/>
              <a:buFont typeface="Wingdings 2" panose="05020102010507070707" pitchFamily="18" charset="2"/>
              <a:buChar char=""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Atheist/Agnostic</a:t>
            </a:r>
            <a:endParaRPr lang="en-US" sz="40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D557FC2-64BA-401F-A61F-D6E6DC851BCC}"/>
              </a:ext>
            </a:extLst>
          </p:cNvPr>
          <p:cNvSpPr txBox="1">
            <a:spLocks/>
          </p:cNvSpPr>
          <p:nvPr/>
        </p:nvSpPr>
        <p:spPr>
          <a:xfrm>
            <a:off x="457200" y="4793181"/>
            <a:ext cx="8515350" cy="115041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Deny God exists (atheist).</a:t>
            </a:r>
          </a:p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3200" b="1" i="1" dirty="0">
                <a:solidFill>
                  <a:schemeClr val="bg1"/>
                </a:solidFill>
                <a:latin typeface="Nyala" pitchFamily="2" charset="0"/>
              </a:rPr>
              <a:t>Don’t think God exists, but not certain (agnostic).</a:t>
            </a:r>
            <a:endParaRPr lang="en-US" sz="32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2AA3FE-641C-4AEF-898F-E670C92CCE08}"/>
              </a:ext>
            </a:extLst>
          </p:cNvPr>
          <p:cNvSpPr/>
          <p:nvPr/>
        </p:nvSpPr>
        <p:spPr>
          <a:xfrm>
            <a:off x="209550" y="1447800"/>
            <a:ext cx="8724900" cy="5329864"/>
          </a:xfrm>
          <a:prstGeom prst="roundRect">
            <a:avLst/>
          </a:prstGeom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Gambling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Cohabitation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Lustful thoughts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Abortion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Fornication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Pornography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Profanity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Getting drunk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Homosexuality</a:t>
            </a:r>
          </a:p>
          <a:p>
            <a:pPr algn="ctr"/>
            <a:endParaRPr lang="en-US" sz="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/>
            <a:r>
              <a:rPr lang="en-US" sz="5000" b="1" i="1" dirty="0">
                <a:solidFill>
                  <a:srgbClr val="FFFF00"/>
                </a:solidFill>
                <a:latin typeface="Nyala" panose="02000504070300020003" pitchFamily="2" charset="0"/>
              </a:rPr>
              <a:t>Drug use</a:t>
            </a:r>
            <a:endParaRPr lang="en-US" sz="5000" b="1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00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/>
      <p:bldP spid="10" grpId="0" build="p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B2317-EFE9-45B2-9B1E-64B7857A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C5FD1-DDC0-4A56-A9E8-1FBFFBB2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285"/>
            <a:ext cx="9144000" cy="532543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145A60-28EB-4FEF-955A-6C25A6F6756D}"/>
              </a:ext>
            </a:extLst>
          </p:cNvPr>
          <p:cNvSpPr/>
          <p:nvPr/>
        </p:nvSpPr>
        <p:spPr>
          <a:xfrm>
            <a:off x="209550" y="113778"/>
            <a:ext cx="8724900" cy="6634789"/>
          </a:xfrm>
          <a:prstGeom prst="roundRect">
            <a:avLst/>
          </a:prstGeom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latin typeface="Nyala" panose="02000504070300020003" pitchFamily="2" charset="0"/>
              </a:rPr>
              <a:t>Evangelicals</a:t>
            </a:r>
          </a:p>
          <a:p>
            <a:pPr algn="ctr"/>
            <a:endParaRPr lang="en-US" sz="800" b="1" i="1" dirty="0">
              <a:solidFill>
                <a:schemeClr val="tx1"/>
              </a:solidFill>
              <a:latin typeface="Nyala" panose="02000504070300020003" pitchFamily="2" charset="0"/>
            </a:endParaRP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Gambling: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27%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Cohabitation: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12%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Lustful thoughts: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15%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Abortion: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7%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Fornication: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7%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Pornography: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5%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Profanity: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7%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Getting drunk: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8%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Homosexuality: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5%</a:t>
            </a:r>
          </a:p>
          <a:p>
            <a:pPr marL="2286000"/>
            <a:r>
              <a:rPr lang="en-US" sz="3600" b="1" i="1" dirty="0">
                <a:solidFill>
                  <a:srgbClr val="FFFF00"/>
                </a:solidFill>
                <a:latin typeface="Nyala" panose="02000504070300020003" pitchFamily="2" charset="0"/>
              </a:rPr>
              <a:t>Drug use:  </a:t>
            </a:r>
            <a:r>
              <a:rPr lang="en-US" sz="3600" b="1" i="1" dirty="0">
                <a:solidFill>
                  <a:srgbClr val="00FF00"/>
                </a:solidFill>
                <a:latin typeface="Nyala" panose="02000504070300020003" pitchFamily="2" charset="0"/>
              </a:rPr>
              <a:t>6%</a:t>
            </a:r>
            <a:endParaRPr lang="en-US" sz="4000" b="1" dirty="0">
              <a:solidFill>
                <a:srgbClr val="00FF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828800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66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  <a:t>Have You Changed?</a:t>
            </a:r>
            <a:br>
              <a:rPr lang="en-US" sz="66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</a:br>
            <a:r>
              <a:rPr lang="en-US" sz="4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Romans 12:1-2</a:t>
            </a:r>
            <a:endParaRPr lang="en-US" sz="4700" cap="none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2" name="Picture 4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3042"/>
            <a:ext cx="5029200" cy="40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1. Fundamentally changed</a:t>
            </a:r>
            <a:endParaRPr lang="en-US" sz="52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6477000"/>
            <a:ext cx="27432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Have You Changed?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11026"/>
            <a:ext cx="8686800" cy="95117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Born again: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Jn. 3:2-5; 2 Cor. 5:17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8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E964415-B923-48E0-8BAE-AD64449B5B65}"/>
              </a:ext>
            </a:extLst>
          </p:cNvPr>
          <p:cNvSpPr txBox="1">
            <a:spLocks/>
          </p:cNvSpPr>
          <p:nvPr/>
        </p:nvSpPr>
        <p:spPr>
          <a:xfrm>
            <a:off x="609600" y="1981200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Have you ever dreamed of being born someone else than who you are?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68CE4F3-5A31-4F57-B5CE-83318472C0AE}"/>
              </a:ext>
            </a:extLst>
          </p:cNvPr>
          <p:cNvSpPr txBox="1">
            <a:spLocks/>
          </p:cNvSpPr>
          <p:nvPr/>
        </p:nvSpPr>
        <p:spPr>
          <a:xfrm>
            <a:off x="609600" y="2971800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Morally, ethically, spiritually we cease being the “old man” and become the “new man.”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3F6CB56-138F-487D-AAA1-D952A4EFAA29}"/>
              </a:ext>
            </a:extLst>
          </p:cNvPr>
          <p:cNvSpPr txBox="1">
            <a:spLocks/>
          </p:cNvSpPr>
          <p:nvPr/>
        </p:nvSpPr>
        <p:spPr>
          <a:xfrm>
            <a:off x="228600" y="3880470"/>
            <a:ext cx="8686800" cy="95117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Newness of life: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6:1-6; 1 Cor. 6:9-11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FAD809F-6E1F-46DC-8BD2-9EFD98EE44EE}"/>
              </a:ext>
            </a:extLst>
          </p:cNvPr>
          <p:cNvSpPr txBox="1">
            <a:spLocks/>
          </p:cNvSpPr>
          <p:nvPr/>
        </p:nvSpPr>
        <p:spPr>
          <a:xfrm>
            <a:off x="609600" y="4495800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Baptism is a death, burial and resurrection.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F038A14-D38D-4FD8-A847-E2E39D167264}"/>
              </a:ext>
            </a:extLst>
          </p:cNvPr>
          <p:cNvSpPr txBox="1">
            <a:spLocks/>
          </p:cNvSpPr>
          <p:nvPr/>
        </p:nvSpPr>
        <p:spPr>
          <a:xfrm>
            <a:off x="609600" y="5117926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Die to sin, raised that we </a:t>
            </a: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“should walk in newness of life.”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E799356-6990-41BD-A829-CC7999C46B32}"/>
              </a:ext>
            </a:extLst>
          </p:cNvPr>
          <p:cNvSpPr txBox="1">
            <a:spLocks/>
          </p:cNvSpPr>
          <p:nvPr/>
        </p:nvSpPr>
        <p:spPr>
          <a:xfrm>
            <a:off x="609600" y="5778674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That </a:t>
            </a: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“we should no longer be slaves of sin.”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/>
      <p:bldP spid="17" grpId="0"/>
      <p:bldP spid="19" grpId="0" build="p"/>
      <p:bldP spid="21" grpId="0"/>
      <p:bldP spid="2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1. Fundamentally changed</a:t>
            </a:r>
            <a:endParaRPr lang="en-US" sz="52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6477000"/>
            <a:ext cx="27432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Have You Changed?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11026"/>
            <a:ext cx="8686800" cy="95117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Conversion: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18:3-5; Acts 3:19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9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E964415-B923-48E0-8BAE-AD64449B5B65}"/>
              </a:ext>
            </a:extLst>
          </p:cNvPr>
          <p:cNvSpPr txBox="1">
            <a:spLocks/>
          </p:cNvSpPr>
          <p:nvPr/>
        </p:nvSpPr>
        <p:spPr>
          <a:xfrm>
            <a:off x="609600" y="1981200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In conversion, one thing is changed into another.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68CE4F3-5A31-4F57-B5CE-83318472C0AE}"/>
              </a:ext>
            </a:extLst>
          </p:cNvPr>
          <p:cNvSpPr txBox="1">
            <a:spLocks/>
          </p:cNvSpPr>
          <p:nvPr/>
        </p:nvSpPr>
        <p:spPr>
          <a:xfrm>
            <a:off x="609600" y="2514600"/>
            <a:ext cx="85153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We are changed from “sinner” to “saint.”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3F6CB56-138F-487D-AAA1-D952A4EFAA29}"/>
              </a:ext>
            </a:extLst>
          </p:cNvPr>
          <p:cNvSpPr txBox="1">
            <a:spLocks/>
          </p:cNvSpPr>
          <p:nvPr/>
        </p:nvSpPr>
        <p:spPr>
          <a:xfrm>
            <a:off x="228600" y="4032870"/>
            <a:ext cx="8686800" cy="95117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your/my life consistent with being: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FAD809F-6E1F-46DC-8BD2-9EFD98EE44EE}"/>
              </a:ext>
            </a:extLst>
          </p:cNvPr>
          <p:cNvSpPr txBox="1">
            <a:spLocks/>
          </p:cNvSpPr>
          <p:nvPr/>
        </p:nvSpPr>
        <p:spPr>
          <a:xfrm>
            <a:off x="609600" y="4648200"/>
            <a:ext cx="39624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“born again”</a:t>
            </a:r>
            <a:r>
              <a:rPr lang="en-US" sz="1000" b="1" i="1" dirty="0">
                <a:solidFill>
                  <a:srgbClr val="FFFF00"/>
                </a:solidFill>
                <a:latin typeface="Nyala" pitchFamily="2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?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F038A14-D38D-4FD8-A847-E2E39D167264}"/>
              </a:ext>
            </a:extLst>
          </p:cNvPr>
          <p:cNvSpPr txBox="1">
            <a:spLocks/>
          </p:cNvSpPr>
          <p:nvPr/>
        </p:nvSpPr>
        <p:spPr>
          <a:xfrm>
            <a:off x="609600" y="5257800"/>
            <a:ext cx="39624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“dead to sin”</a:t>
            </a:r>
            <a:r>
              <a:rPr lang="en-US" sz="1000" b="1" i="1" dirty="0">
                <a:solidFill>
                  <a:srgbClr val="FFFF00"/>
                </a:solidFill>
                <a:latin typeface="Nyala" pitchFamily="2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E799356-6990-41BD-A829-CC7999C46B32}"/>
              </a:ext>
            </a:extLst>
          </p:cNvPr>
          <p:cNvSpPr txBox="1">
            <a:spLocks/>
          </p:cNvSpPr>
          <p:nvPr/>
        </p:nvSpPr>
        <p:spPr>
          <a:xfrm>
            <a:off x="609600" y="5867400"/>
            <a:ext cx="41910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“walk in newness of life”</a:t>
            </a:r>
            <a:r>
              <a:rPr lang="en-US" sz="1000" b="1" i="1" dirty="0">
                <a:solidFill>
                  <a:srgbClr val="FFFF00"/>
                </a:solidFill>
                <a:latin typeface="Nyala" pitchFamily="2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?  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368A9E-A64A-4DB0-8947-166CCF1BF78B}"/>
              </a:ext>
            </a:extLst>
          </p:cNvPr>
          <p:cNvSpPr txBox="1">
            <a:spLocks/>
          </p:cNvSpPr>
          <p:nvPr/>
        </p:nvSpPr>
        <p:spPr>
          <a:xfrm>
            <a:off x="609600" y="3048000"/>
            <a:ext cx="8515350" cy="83247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Synonymous with </a:t>
            </a: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“born again”</a:t>
            </a: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; </a:t>
            </a: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“died to sin”</a:t>
            </a: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; raised to </a:t>
            </a: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“walk in newness of life.”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891CEF7-7E4B-4CFB-857D-32954B353D43}"/>
              </a:ext>
            </a:extLst>
          </p:cNvPr>
          <p:cNvSpPr txBox="1">
            <a:spLocks/>
          </p:cNvSpPr>
          <p:nvPr/>
        </p:nvSpPr>
        <p:spPr>
          <a:xfrm>
            <a:off x="4876800" y="4648200"/>
            <a:ext cx="41910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“converted”</a:t>
            </a:r>
            <a:r>
              <a:rPr lang="en-US" sz="1000" b="1" i="1" dirty="0">
                <a:solidFill>
                  <a:srgbClr val="FFFF00"/>
                </a:solidFill>
                <a:latin typeface="Nyala" pitchFamily="2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9F5AA70-51E2-4291-B3E2-8EE29F0E2E4E}"/>
              </a:ext>
            </a:extLst>
          </p:cNvPr>
          <p:cNvSpPr txBox="1">
            <a:spLocks/>
          </p:cNvSpPr>
          <p:nvPr/>
        </p:nvSpPr>
        <p:spPr>
          <a:xfrm>
            <a:off x="4876800" y="5257800"/>
            <a:ext cx="39624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chemeClr val="tx1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rgbClr val="FFFF00"/>
                </a:solidFill>
                <a:latin typeface="Nyala" pitchFamily="2" charset="0"/>
              </a:rPr>
              <a:t>“new creature”</a:t>
            </a:r>
            <a:r>
              <a:rPr lang="en-US" sz="1000" b="1" i="1" dirty="0">
                <a:solidFill>
                  <a:srgbClr val="FFFF00"/>
                </a:solidFill>
                <a:latin typeface="Nyala" pitchFamily="2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FA05D9B-B7BD-4BA9-8F48-B68FD9BAE135}"/>
              </a:ext>
            </a:extLst>
          </p:cNvPr>
          <p:cNvSpPr/>
          <p:nvPr/>
        </p:nvSpPr>
        <p:spPr>
          <a:xfrm>
            <a:off x="209550" y="1447800"/>
            <a:ext cx="8724900" cy="5329864"/>
          </a:xfrm>
          <a:prstGeom prst="roundRect">
            <a:avLst/>
          </a:prstGeom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latin typeface="Nyala" panose="02000504070300020003" pitchFamily="2" charset="0"/>
              </a:rPr>
              <a:t>What would your profile look like if you answered the </a:t>
            </a:r>
            <a:r>
              <a:rPr lang="en-US" sz="7200" b="1" i="1" dirty="0" err="1">
                <a:solidFill>
                  <a:srgbClr val="FFFF00"/>
                </a:solidFill>
                <a:latin typeface="Nyala" panose="02000504070300020003" pitchFamily="2" charset="0"/>
              </a:rPr>
              <a:t>Barna</a:t>
            </a:r>
            <a:r>
              <a:rPr lang="en-US" sz="7200" b="1" i="1" dirty="0">
                <a:solidFill>
                  <a:srgbClr val="FFFF00"/>
                </a:solidFill>
                <a:latin typeface="Nyala" panose="02000504070300020003" pitchFamily="2" charset="0"/>
              </a:rPr>
              <a:t> survey?</a:t>
            </a:r>
            <a:endParaRPr lang="en-US" sz="7200" b="1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198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/>
      <p:bldP spid="17" grpId="0"/>
      <p:bldP spid="19" grpId="0" build="p"/>
      <p:bldP spid="21" grpId="0"/>
      <p:bldP spid="22" grpId="0"/>
      <p:bldP spid="16" grpId="0"/>
      <p:bldP spid="20" grpId="0"/>
      <p:bldP spid="23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24795</TotalTime>
  <Words>1039</Words>
  <Application>Microsoft Office PowerPoint</Application>
  <PresentationFormat>On-screen Show (4:3)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Berlin Sans FB</vt:lpstr>
      <vt:lpstr>Gill Sans MT</vt:lpstr>
      <vt:lpstr>Nyala</vt:lpstr>
      <vt:lpstr>Arial</vt:lpstr>
      <vt:lpstr>Wingdings 2</vt:lpstr>
      <vt:lpstr>Andalus</vt:lpstr>
      <vt:lpstr>Berlin Sans FB Demi</vt:lpstr>
      <vt:lpstr>Calibri</vt:lpstr>
      <vt:lpstr>Franklin Gothic Book</vt:lpstr>
      <vt:lpstr>Technic</vt:lpstr>
      <vt:lpstr>PowerPoint Presentation</vt:lpstr>
      <vt:lpstr>Introduction</vt:lpstr>
      <vt:lpstr>Introduction</vt:lpstr>
      <vt:lpstr>Introduction</vt:lpstr>
      <vt:lpstr>Introduction</vt:lpstr>
      <vt:lpstr>PowerPoint Presentation</vt:lpstr>
      <vt:lpstr>Have You Changed? Romans 12:1-2</vt:lpstr>
      <vt:lpstr>1. Fundamentally changed</vt:lpstr>
      <vt:lpstr>1. Fundamentally changed</vt:lpstr>
      <vt:lpstr>2. Change our habits</vt:lpstr>
      <vt:lpstr>3. We don’t change instantly</vt:lpstr>
      <vt:lpstr>4. Goal is perfection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Changed?</dc:title>
  <dc:creator>Ryan Thomas</dc:creator>
  <dc:description>Westside:  01/14/2018 AM</dc:description>
  <cp:lastModifiedBy>Craig Thomas</cp:lastModifiedBy>
  <cp:revision>480</cp:revision>
  <dcterms:created xsi:type="dcterms:W3CDTF">2012-12-27T16:00:52Z</dcterms:created>
  <dcterms:modified xsi:type="dcterms:W3CDTF">2018-01-14T13:04:39Z</dcterms:modified>
</cp:coreProperties>
</file>