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Lst>
  <p:notesMasterIdLst>
    <p:notesMasterId r:id="rId13"/>
  </p:notesMasterIdLst>
  <p:sldIdLst>
    <p:sldId id="293" r:id="rId2"/>
    <p:sldId id="321" r:id="rId3"/>
    <p:sldId id="256" r:id="rId4"/>
    <p:sldId id="323" r:id="rId5"/>
    <p:sldId id="362" r:id="rId6"/>
    <p:sldId id="363" r:id="rId7"/>
    <p:sldId id="364" r:id="rId8"/>
    <p:sldId id="365" r:id="rId9"/>
    <p:sldId id="366" r:id="rId10"/>
    <p:sldId id="367" r:id="rId11"/>
    <p:sldId id="334" r:id="rId12"/>
  </p:sldIdLst>
  <p:sldSz cx="9144000" cy="6858000" type="screen4x3"/>
  <p:notesSz cx="6858000" cy="9144000"/>
  <p:embeddedFontLst>
    <p:embeddedFont>
      <p:font typeface="Berlin Sans FB" panose="020E0602020502020306" pitchFamily="34" charset="0"/>
      <p:regular r:id="rId14"/>
      <p:bold r:id="rId15"/>
    </p:embeddedFont>
    <p:embeddedFont>
      <p:font typeface="Gill Sans MT" panose="020B0502020104020203" pitchFamily="34" charset="0"/>
      <p:regular r:id="rId16"/>
      <p:bold r:id="rId17"/>
      <p:italic r:id="rId18"/>
      <p:boldItalic r:id="rId19"/>
    </p:embeddedFont>
    <p:embeddedFont>
      <p:font typeface="Nyala" panose="02000504070300020003" pitchFamily="2" charset="0"/>
      <p:regular r:id="rId20"/>
    </p:embeddedFont>
    <p:embeddedFont>
      <p:font typeface="Wingdings 2" panose="05020102010507070707" pitchFamily="18" charset="2"/>
      <p:regular r:id="rId21"/>
    </p:embeddedFont>
    <p:embeddedFont>
      <p:font typeface="Andalus" panose="02020603050405020304" pitchFamily="18" charset="-78"/>
      <p:regular r:id="rId22"/>
    </p:embeddedFont>
    <p:embeddedFont>
      <p:font typeface="Berlin Sans FB Demi" panose="020E0802020502020306" pitchFamily="34" charset="0"/>
      <p:bold r:id="rId23"/>
    </p:embeddedFont>
    <p:embeddedFont>
      <p:font typeface="Calibri" panose="020F0502020204030204" pitchFamily="34" charset="0"/>
      <p:regular r:id="rId24"/>
      <p:bold r:id="rId25"/>
      <p:italic r:id="rId26"/>
      <p:boldItalic r:id="rId27"/>
    </p:embeddedFont>
    <p:embeddedFont>
      <p:font typeface="Franklin Gothic Book" panose="020B050302010202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FF3300"/>
    <a:srgbClr val="00FFFF"/>
    <a:srgbClr val="485814"/>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0" d="100"/>
          <a:sy n="80" d="100"/>
        </p:scale>
        <p:origin x="643" y="48"/>
      </p:cViewPr>
      <p:guideLst>
        <p:guide orient="horz" pos="2160"/>
        <p:guide pos="2880"/>
      </p:guideLst>
    </p:cSldViewPr>
  </p:slideViewPr>
  <p:outlineViewPr>
    <p:cViewPr>
      <p:scale>
        <a:sx n="33" d="100"/>
        <a:sy n="33" d="100"/>
      </p:scale>
      <p:origin x="0" y="5520"/>
    </p:cViewPr>
  </p:outlineViewPr>
  <p:notesTextViewPr>
    <p:cViewPr>
      <p:scale>
        <a:sx n="100" d="100"/>
        <a:sy n="100" d="100"/>
      </p:scale>
      <p:origin x="0" y="0"/>
    </p:cViewPr>
  </p:notesTextViewPr>
  <p:sorterViewPr>
    <p:cViewPr>
      <p:scale>
        <a:sx n="100" d="100"/>
        <a:sy n="100" d="100"/>
      </p:scale>
      <p:origin x="0" y="-2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8D5B3-F2A5-46CF-A19F-9198DB9DB91D}" type="datetimeFigureOut">
              <a:rPr lang="en-US" smtClean="0"/>
              <a:t>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5F390-6D71-4AA2-91FA-B744DC1ECCB2}" type="slidenum">
              <a:rPr lang="en-US" smtClean="0"/>
              <a:t>‹#›</a:t>
            </a:fld>
            <a:endParaRPr lang="en-US"/>
          </a:p>
        </p:txBody>
      </p:sp>
    </p:spTree>
    <p:extLst>
      <p:ext uri="{BB962C8B-B14F-4D97-AF65-F5344CB8AC3E}">
        <p14:creationId xmlns:p14="http://schemas.microsoft.com/office/powerpoint/2010/main" val="422856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F72BEA5-0CE9-4108-8954-42AA9CDFED81}" type="datetime1">
              <a:rPr lang="en-US" smtClean="0"/>
              <a:t>1/7/2018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E11251-F15C-4C58-8464-0061F3391717}" type="datetime1">
              <a:rPr lang="en-US" smtClean="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31C2C3-408B-42BF-AEEE-EB92DF6489AC}" type="datetime1">
              <a:rPr lang="en-US" smtClean="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229ABC-8B65-401D-894A-F4D830085870}" type="datetime1">
              <a:rPr lang="en-US" smtClean="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0F2ECC1-8323-4318-8122-D6A38B9A77D3}" type="datetime1">
              <a:rPr lang="en-US" smtClean="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0A2704-021C-4ECD-9551-6A924A36CFF0}" type="datetime1">
              <a:rPr lang="en-US" smtClean="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37951F9-6B2D-408A-80F8-C1B925EC9E4E}" type="datetime1">
              <a:rPr lang="en-US" smtClean="0"/>
              <a:t>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D7CAD2B8-07E3-4F9C-93DA-816B8686DEF5}" type="datetime1">
              <a:rPr lang="en-US" smtClean="0"/>
              <a:t>1/7/2018</a:t>
            </a:fld>
            <a:endParaRPr lang="en-US" dirty="0"/>
          </a:p>
        </p:txBody>
      </p:sp>
      <p:sp>
        <p:nvSpPr>
          <p:cNvPr id="8" name="Slide Number Placeholder 7"/>
          <p:cNvSpPr>
            <a:spLocks noGrp="1"/>
          </p:cNvSpPr>
          <p:nvPr>
            <p:ph type="sldNum" sz="quarter" idx="11"/>
          </p:nvPr>
        </p:nvSpPr>
        <p:spPr/>
        <p:txBody>
          <a:bodyPr/>
          <a:lstStyle/>
          <a:p>
            <a:fld id="{6B1DD785-66E1-499A-BBCE-7EB01E1CC23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387C5-BD26-473E-88DC-6D45F2237C9E}" type="datetime1">
              <a:rPr lang="en-US" smtClean="0"/>
              <a:t>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FFFF0A-E6E4-4DC8-806B-A39C84A0F596}" type="datetime1">
              <a:rPr lang="en-US" smtClean="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6B1DD785-66E1-499A-BBCE-7EB01E1CC2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56D3756-13A6-48AE-A57C-A47EF1ED4B00}" type="datetime1">
              <a:rPr lang="en-US" smtClean="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1DD785-66E1-499A-BBCE-7EB01E1CC2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0F15D79-B36D-415C-9BF6-BDF53339970B}" type="datetime1">
              <a:rPr lang="en-US" smtClean="0"/>
              <a:t>1/7/2018</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B1DD785-66E1-499A-BBCE-7EB01E1CC23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4000">
              <a:schemeClr val="accent1">
                <a:lumMod val="75000"/>
              </a:schemeClr>
            </a:gs>
            <a:gs pos="83000">
              <a:schemeClr val="accent1">
                <a:lumMod val="60000"/>
                <a:lumOff val="40000"/>
              </a:schemeClr>
            </a:gs>
            <a:gs pos="100000">
              <a:schemeClr val="accent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j0400301.jpg"/>
          <p:cNvPicPr>
            <a:picLocks noChangeAspect="1"/>
          </p:cNvPicPr>
          <p:nvPr/>
        </p:nvPicPr>
        <p:blipFill>
          <a:blip r:embed="rId2" cstate="print"/>
          <a:stretch>
            <a:fillRect/>
          </a:stretch>
        </p:blipFill>
        <p:spPr>
          <a:xfrm>
            <a:off x="3019425" y="1476375"/>
            <a:ext cx="3122469" cy="3901786"/>
          </a:xfrm>
          <a:prstGeom prst="roundRect">
            <a:avLst>
              <a:gd name="adj" fmla="val 16667"/>
            </a:avLst>
          </a:prstGeom>
          <a:noFill/>
          <a:ln>
            <a:solidFill>
              <a:schemeClr val="tx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C7F9EE-1099-4234-B656-8156F435F015}"/>
              </a:ext>
            </a:extLst>
          </p:cNvPr>
          <p:cNvSpPr>
            <a:spLocks noGrp="1"/>
          </p:cNvSpPr>
          <p:nvPr>
            <p:ph type="sldNum" sz="quarter" idx="12"/>
          </p:nvPr>
        </p:nvSpPr>
        <p:spPr/>
        <p:txBody>
          <a:bodyPr/>
          <a:lstStyle/>
          <a:p>
            <a:fld id="{6B1DD785-66E1-499A-BBCE-7EB01E1CC23E}" type="slidenum">
              <a:rPr lang="en-US" smtClean="0"/>
              <a:pPr/>
              <a:t>10</a:t>
            </a:fld>
            <a:endParaRPr lang="en-US" dirty="0"/>
          </a:p>
        </p:txBody>
      </p:sp>
      <p:pic>
        <p:nvPicPr>
          <p:cNvPr id="8" name="Picture 7" descr="A group of people watching a band on stage in front of a crowd&#10;&#10;Description generated with high confidence">
            <a:extLst>
              <a:ext uri="{FF2B5EF4-FFF2-40B4-BE49-F238E27FC236}">
                <a16:creationId xmlns:a16="http://schemas.microsoft.com/office/drawing/2014/main" id="{3DBCD3AA-3122-49F7-B814-AA2C2AB5A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4" y="990600"/>
            <a:ext cx="9128125" cy="4191000"/>
          </a:xfrm>
          <a:prstGeom prst="rect">
            <a:avLst/>
          </a:prstGeom>
        </p:spPr>
      </p:pic>
      <p:sp>
        <p:nvSpPr>
          <p:cNvPr id="10" name="TextBox 9">
            <a:extLst>
              <a:ext uri="{FF2B5EF4-FFF2-40B4-BE49-F238E27FC236}">
                <a16:creationId xmlns:a16="http://schemas.microsoft.com/office/drawing/2014/main" id="{A808F9E5-67D1-4ED3-89DC-5045A43D3DAE}"/>
              </a:ext>
            </a:extLst>
          </p:cNvPr>
          <p:cNvSpPr txBox="1"/>
          <p:nvPr/>
        </p:nvSpPr>
        <p:spPr>
          <a:xfrm>
            <a:off x="47625" y="5334000"/>
            <a:ext cx="9039225" cy="1338828"/>
          </a:xfrm>
          <a:prstGeom prst="rect">
            <a:avLst/>
          </a:prstGeom>
          <a:noFill/>
        </p:spPr>
        <p:txBody>
          <a:bodyPr wrap="square" rtlCol="0">
            <a:spAutoFit/>
          </a:bodyPr>
          <a:lstStyle/>
          <a:p>
            <a:pPr algn="ctr"/>
            <a:r>
              <a:rPr lang="en-US" sz="2700" dirty="0">
                <a:latin typeface="Nyala" panose="02000504070300020003" pitchFamily="2" charset="0"/>
              </a:rPr>
              <a:t>Imagine yourself walking down that lonely road with the multitude headed for eternal torment!  Imagine yourself in that pitiful line of lost souls!  What are your thoughts?!  Your feelings?!</a:t>
            </a:r>
          </a:p>
        </p:txBody>
      </p:sp>
    </p:spTree>
    <p:extLst>
      <p:ext uri="{BB962C8B-B14F-4D97-AF65-F5344CB8AC3E}">
        <p14:creationId xmlns:p14="http://schemas.microsoft.com/office/powerpoint/2010/main" val="36277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60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Conclusion</a:t>
            </a:r>
            <a:endParaRPr lang="en-US" sz="66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endParaRP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228600" y="1512711"/>
            <a:ext cx="8686800" cy="762000"/>
          </a:xfrm>
          <a:noFill/>
          <a:ln w="38100" cmpd="dbl">
            <a:noFill/>
          </a:ln>
        </p:spPr>
        <p:txBody>
          <a:bodyPr anchor="t" anchorCtr="0">
            <a:noAutofit/>
          </a:body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The worst words are:   </a:t>
            </a:r>
            <a:r>
              <a:rPr lang="en-US" sz="3200" b="1" i="1" dirty="0">
                <a:solidFill>
                  <a:srgbClr val="FFFF00"/>
                </a:solidFill>
                <a:effectLst>
                  <a:outerShdw blurRad="38100" dist="38100" dir="2700000" algn="tl">
                    <a:srgbClr val="000000">
                      <a:alpha val="43137"/>
                    </a:srgbClr>
                  </a:outerShdw>
                </a:effectLst>
                <a:latin typeface="Nyala" pitchFamily="2" charset="0"/>
              </a:rPr>
              <a:t>“I never knew you; depart from Me, you who practice lawlessness!”</a:t>
            </a:r>
            <a:endParaRPr lang="en-US" sz="3200" b="1" i="1" dirty="0">
              <a:solidFill>
                <a:srgbClr val="FFFF00"/>
              </a:solidFill>
              <a:latin typeface="Nyala" pitchFamily="2" charset="0"/>
            </a:endParaRP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12" name="Content Placeholder 1">
            <a:extLst>
              <a:ext uri="{FF2B5EF4-FFF2-40B4-BE49-F238E27FC236}">
                <a16:creationId xmlns:a16="http://schemas.microsoft.com/office/drawing/2014/main" id="{D985FF0E-88B8-4EB2-B030-343349373DBE}"/>
              </a:ext>
            </a:extLst>
          </p:cNvPr>
          <p:cNvSpPr txBox="1">
            <a:spLocks/>
          </p:cNvSpPr>
          <p:nvPr/>
        </p:nvSpPr>
        <p:spPr>
          <a:xfrm>
            <a:off x="228600" y="2690721"/>
            <a:ext cx="8686800" cy="700198"/>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The door to eternity is opened, your eternal fate is sealed, the door is shut…forever!  </a:t>
            </a:r>
            <a:r>
              <a:rPr lang="en-US" sz="3200" b="1" dirty="0">
                <a:solidFill>
                  <a:srgbClr val="FFFF00"/>
                </a:solidFill>
                <a:effectLst>
                  <a:outerShdw blurRad="38100" dist="38100" dir="2700000" algn="tl">
                    <a:srgbClr val="000000">
                      <a:alpha val="43137"/>
                    </a:srgbClr>
                  </a:outerShdw>
                </a:effectLst>
                <a:latin typeface="Nyala" pitchFamily="2" charset="0"/>
              </a:rPr>
              <a:t>Matt. 25:13</a:t>
            </a:r>
            <a:endParaRPr lang="en-US" sz="3200" b="1" dirty="0">
              <a:solidFill>
                <a:srgbClr val="FFFF00"/>
              </a:solidFill>
              <a:latin typeface="Nyala" pitchFamily="2" charset="0"/>
            </a:endParaRPr>
          </a:p>
        </p:txBody>
      </p:sp>
      <p:sp>
        <p:nvSpPr>
          <p:cNvPr id="3" name="Slide Number Placeholder 2">
            <a:extLst>
              <a:ext uri="{FF2B5EF4-FFF2-40B4-BE49-F238E27FC236}">
                <a16:creationId xmlns:a16="http://schemas.microsoft.com/office/drawing/2014/main" id="{08DF733B-CF4E-423E-8A41-0DBB0E0123AD}"/>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11</a:t>
            </a:fld>
            <a:endParaRPr lang="en-US" sz="1400" b="1" dirty="0">
              <a:solidFill>
                <a:schemeClr val="tx1"/>
              </a:solidFill>
              <a:latin typeface="Gill Sans MT" panose="020B0502020104020203" pitchFamily="34" charset="0"/>
            </a:endParaRPr>
          </a:p>
        </p:txBody>
      </p:sp>
      <p:sp>
        <p:nvSpPr>
          <p:cNvPr id="17" name="Content Placeholder 1">
            <a:extLst>
              <a:ext uri="{FF2B5EF4-FFF2-40B4-BE49-F238E27FC236}">
                <a16:creationId xmlns:a16="http://schemas.microsoft.com/office/drawing/2014/main" id="{5DB4B095-779D-4B65-BC64-AEF570501B0B}"/>
              </a:ext>
            </a:extLst>
          </p:cNvPr>
          <p:cNvSpPr txBox="1">
            <a:spLocks/>
          </p:cNvSpPr>
          <p:nvPr/>
        </p:nvSpPr>
        <p:spPr>
          <a:xfrm>
            <a:off x="228600" y="3913623"/>
            <a:ext cx="8896350" cy="759979"/>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You’re lost forever!  And, it didn’t have to be!</a:t>
            </a:r>
            <a:endParaRPr lang="en-US" sz="3200" b="1" dirty="0">
              <a:solidFill>
                <a:srgbClr val="FFC000"/>
              </a:solidFill>
              <a:latin typeface="Nyala" pitchFamily="2" charset="0"/>
            </a:endParaRPr>
          </a:p>
        </p:txBody>
      </p:sp>
      <p:sp>
        <p:nvSpPr>
          <p:cNvPr id="19" name="Content Placeholder 1">
            <a:extLst>
              <a:ext uri="{FF2B5EF4-FFF2-40B4-BE49-F238E27FC236}">
                <a16:creationId xmlns:a16="http://schemas.microsoft.com/office/drawing/2014/main" id="{85BA3CCF-5666-40B4-8C10-8E461B7348ED}"/>
              </a:ext>
            </a:extLst>
          </p:cNvPr>
          <p:cNvSpPr txBox="1">
            <a:spLocks/>
          </p:cNvSpPr>
          <p:nvPr/>
        </p:nvSpPr>
        <p:spPr>
          <a:xfrm>
            <a:off x="228600" y="4693356"/>
            <a:ext cx="8896350" cy="112057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The Lord will direct these words at you if you don’t put Him at the center of your life.</a:t>
            </a:r>
            <a:endParaRPr lang="en-US" sz="3200" b="1" dirty="0">
              <a:solidFill>
                <a:srgbClr val="FFC000"/>
              </a:solidFill>
              <a:latin typeface="Nyala" pitchFamily="2" charset="0"/>
            </a:endParaRPr>
          </a:p>
        </p:txBody>
      </p:sp>
      <p:sp>
        <p:nvSpPr>
          <p:cNvPr id="11" name="Content Placeholder 1">
            <a:extLst>
              <a:ext uri="{FF2B5EF4-FFF2-40B4-BE49-F238E27FC236}">
                <a16:creationId xmlns:a16="http://schemas.microsoft.com/office/drawing/2014/main" id="{15F5CB01-BFB3-48A9-8B6C-8A61377D3A54}"/>
              </a:ext>
            </a:extLst>
          </p:cNvPr>
          <p:cNvSpPr txBox="1">
            <a:spLocks/>
          </p:cNvSpPr>
          <p:nvPr/>
        </p:nvSpPr>
        <p:spPr>
          <a:xfrm>
            <a:off x="218209" y="5943600"/>
            <a:ext cx="8896350" cy="125438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solidFill>
                  <a:srgbClr val="FFFF00"/>
                </a:solidFill>
                <a:effectLst>
                  <a:outerShdw blurRad="38100" dist="38100" dir="2700000" algn="tl">
                    <a:srgbClr val="000000">
                      <a:alpha val="43137"/>
                    </a:srgbClr>
                  </a:outerShdw>
                </a:effectLst>
                <a:latin typeface="Nyala" pitchFamily="2" charset="0"/>
              </a:rPr>
              <a:t>Do you get it?!  </a:t>
            </a:r>
            <a:r>
              <a:rPr lang="en-US" sz="3200" b="1" dirty="0">
                <a:effectLst>
                  <a:outerShdw blurRad="38100" dist="38100" dir="2700000" algn="tl">
                    <a:srgbClr val="000000">
                      <a:alpha val="43137"/>
                    </a:srgbClr>
                  </a:outerShdw>
                </a:effectLst>
                <a:latin typeface="Nyala" pitchFamily="2" charset="0"/>
              </a:rPr>
              <a:t>Rom. 9:33</a:t>
            </a:r>
            <a:endParaRPr lang="en-US" sz="3200" b="1" dirty="0">
              <a:latin typeface="Nyala" pitchFamily="2" charset="0"/>
            </a:endParaRPr>
          </a:p>
        </p:txBody>
      </p:sp>
    </p:spTree>
    <p:extLst>
      <p:ext uri="{BB962C8B-B14F-4D97-AF65-F5344CB8AC3E}">
        <p14:creationId xmlns:p14="http://schemas.microsoft.com/office/powerpoint/2010/main" val="201126965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dissolve">
                                      <p:cBhvr>
                                        <p:cTn id="15" dur="500"/>
                                        <p:tgtEl>
                                          <p:spTgt spid="8">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dissolve">
                                      <p:cBhvr>
                                        <p:cTn id="19" dur="500"/>
                                        <p:tgtEl>
                                          <p:spTgt spid="12">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dissolve">
                                      <p:cBhvr>
                                        <p:cTn id="23" dur="500"/>
                                        <p:tgtEl>
                                          <p:spTgt spid="17">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dissolve">
                                      <p:cBhvr>
                                        <p:cTn id="27" dur="500"/>
                                        <p:tgtEl>
                                          <p:spTgt spid="19">
                                            <p:txEl>
                                              <p:pRg st="0" end="0"/>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dissolve">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P spid="12" grpId="0" build="p"/>
      <p:bldP spid="17" grpId="0" build="p"/>
      <p:bldP spid="19"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60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Introduction</a:t>
            </a:r>
            <a:endParaRPr lang="en-US" sz="66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endParaRP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0" y="1447800"/>
            <a:ext cx="9067800" cy="784607"/>
          </a:xfrm>
          <a:noFill/>
          <a:ln w="38100" cmpd="dbl">
            <a:noFill/>
          </a:ln>
        </p:spPr>
        <p:txBody>
          <a:bodyPr anchor="t" anchorCtr="0">
            <a:noAutofit/>
          </a:body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“Best” and “worst” lists are very popular.</a:t>
            </a:r>
            <a:endParaRPr lang="en-US" sz="3200" b="1" dirty="0">
              <a:solidFill>
                <a:schemeClr val="bg1"/>
              </a:solidFill>
              <a:latin typeface="Nyala" pitchFamily="2" charset="0"/>
            </a:endParaRP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3" name="Slide Number Placeholder 2">
            <a:extLst>
              <a:ext uri="{FF2B5EF4-FFF2-40B4-BE49-F238E27FC236}">
                <a16:creationId xmlns:a16="http://schemas.microsoft.com/office/drawing/2014/main" id="{08DF733B-CF4E-423E-8A41-0DBB0E0123AD}"/>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2</a:t>
            </a:fld>
            <a:endParaRPr lang="en-US" sz="1400" b="1" dirty="0">
              <a:solidFill>
                <a:schemeClr val="tx1"/>
              </a:solidFill>
              <a:latin typeface="Gill Sans MT" panose="020B0502020104020203" pitchFamily="34" charset="0"/>
            </a:endParaRPr>
          </a:p>
        </p:txBody>
      </p:sp>
      <p:sp>
        <p:nvSpPr>
          <p:cNvPr id="17" name="Content Placeholder 1">
            <a:extLst>
              <a:ext uri="{FF2B5EF4-FFF2-40B4-BE49-F238E27FC236}">
                <a16:creationId xmlns:a16="http://schemas.microsoft.com/office/drawing/2014/main" id="{95C83FC5-D8DA-4FF9-9382-CDC168BB2AD6}"/>
              </a:ext>
            </a:extLst>
          </p:cNvPr>
          <p:cNvSpPr txBox="1">
            <a:spLocks/>
          </p:cNvSpPr>
          <p:nvPr/>
        </p:nvSpPr>
        <p:spPr>
          <a:xfrm>
            <a:off x="0" y="2057400"/>
            <a:ext cx="9067800" cy="1295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Such lists remind me of an old sermon I’ve preached here:  “Saddest Words in the Bible”</a:t>
            </a:r>
            <a:endParaRPr lang="en-US" sz="3200" b="1" dirty="0">
              <a:solidFill>
                <a:srgbClr val="FFC000"/>
              </a:solidFill>
              <a:latin typeface="Nyala" pitchFamily="2" charset="0"/>
            </a:endParaRPr>
          </a:p>
        </p:txBody>
      </p:sp>
      <p:sp>
        <p:nvSpPr>
          <p:cNvPr id="15" name="Content Placeholder 1">
            <a:extLst>
              <a:ext uri="{FF2B5EF4-FFF2-40B4-BE49-F238E27FC236}">
                <a16:creationId xmlns:a16="http://schemas.microsoft.com/office/drawing/2014/main" id="{0BF6D600-C4E3-438B-8BC8-F34A43574B89}"/>
              </a:ext>
            </a:extLst>
          </p:cNvPr>
          <p:cNvSpPr txBox="1">
            <a:spLocks/>
          </p:cNvSpPr>
          <p:nvPr/>
        </p:nvSpPr>
        <p:spPr>
          <a:xfrm>
            <a:off x="381000" y="3048000"/>
            <a:ext cx="861060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“Some mocked”</a:t>
            </a:r>
            <a:r>
              <a:rPr lang="en-US" sz="2800" b="1" dirty="0">
                <a:solidFill>
                  <a:schemeClr val="bg1"/>
                </a:solidFill>
                <a:latin typeface="Nyala" pitchFamily="2" charset="0"/>
              </a:rPr>
              <a:t>:  </a:t>
            </a:r>
            <a:r>
              <a:rPr lang="en-US" sz="2800" b="1" dirty="0">
                <a:solidFill>
                  <a:srgbClr val="FFFF00"/>
                </a:solidFill>
                <a:latin typeface="Nyala" pitchFamily="2" charset="0"/>
              </a:rPr>
              <a:t>Acts 17:32</a:t>
            </a:r>
          </a:p>
        </p:txBody>
      </p:sp>
      <p:sp>
        <p:nvSpPr>
          <p:cNvPr id="19" name="Content Placeholder 1">
            <a:extLst>
              <a:ext uri="{FF2B5EF4-FFF2-40B4-BE49-F238E27FC236}">
                <a16:creationId xmlns:a16="http://schemas.microsoft.com/office/drawing/2014/main" id="{F10C1070-EBE4-45C6-9EF8-6F1C3F5F0420}"/>
              </a:ext>
            </a:extLst>
          </p:cNvPr>
          <p:cNvSpPr txBox="1">
            <a:spLocks/>
          </p:cNvSpPr>
          <p:nvPr/>
        </p:nvSpPr>
        <p:spPr>
          <a:xfrm>
            <a:off x="381000" y="3458598"/>
            <a:ext cx="868680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“We will not walk therein”</a:t>
            </a:r>
            <a:r>
              <a:rPr lang="en-US" sz="2800" b="1" dirty="0">
                <a:solidFill>
                  <a:schemeClr val="bg1"/>
                </a:solidFill>
                <a:latin typeface="Nyala" pitchFamily="2" charset="0"/>
              </a:rPr>
              <a:t>:  </a:t>
            </a:r>
            <a:r>
              <a:rPr lang="en-US" sz="2800" b="1" dirty="0">
                <a:solidFill>
                  <a:srgbClr val="FFFF00"/>
                </a:solidFill>
                <a:latin typeface="Nyala" pitchFamily="2" charset="0"/>
              </a:rPr>
              <a:t>Jer. 6:16</a:t>
            </a:r>
          </a:p>
        </p:txBody>
      </p:sp>
      <p:sp>
        <p:nvSpPr>
          <p:cNvPr id="20" name="Content Placeholder 1">
            <a:extLst>
              <a:ext uri="{FF2B5EF4-FFF2-40B4-BE49-F238E27FC236}">
                <a16:creationId xmlns:a16="http://schemas.microsoft.com/office/drawing/2014/main" id="{39E72189-C1EB-4BF3-B386-65568DF5B030}"/>
              </a:ext>
            </a:extLst>
          </p:cNvPr>
          <p:cNvSpPr txBox="1">
            <a:spLocks/>
          </p:cNvSpPr>
          <p:nvPr/>
        </p:nvSpPr>
        <p:spPr>
          <a:xfrm>
            <a:off x="381000" y="3893220"/>
            <a:ext cx="868680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“Who concerning the truth have erred”</a:t>
            </a:r>
            <a:r>
              <a:rPr lang="en-US" sz="2800" b="1" dirty="0">
                <a:solidFill>
                  <a:schemeClr val="bg1"/>
                </a:solidFill>
                <a:latin typeface="Nyala" pitchFamily="2" charset="0"/>
              </a:rPr>
              <a:t>:</a:t>
            </a:r>
            <a:r>
              <a:rPr lang="en-US" sz="2800" b="1" i="1" dirty="0">
                <a:solidFill>
                  <a:schemeClr val="bg1"/>
                </a:solidFill>
                <a:latin typeface="Nyala" pitchFamily="2" charset="0"/>
              </a:rPr>
              <a:t>  </a:t>
            </a:r>
            <a:r>
              <a:rPr lang="en-US" sz="2800" b="1" dirty="0">
                <a:solidFill>
                  <a:srgbClr val="FFFF00"/>
                </a:solidFill>
                <a:latin typeface="Nyala" pitchFamily="2" charset="0"/>
              </a:rPr>
              <a:t>2 Tim. 2:17-18</a:t>
            </a:r>
          </a:p>
        </p:txBody>
      </p:sp>
      <p:sp>
        <p:nvSpPr>
          <p:cNvPr id="21" name="Content Placeholder 1">
            <a:extLst>
              <a:ext uri="{FF2B5EF4-FFF2-40B4-BE49-F238E27FC236}">
                <a16:creationId xmlns:a16="http://schemas.microsoft.com/office/drawing/2014/main" id="{54B0CD60-4474-4906-8D10-546D4F0ADC63}"/>
              </a:ext>
            </a:extLst>
          </p:cNvPr>
          <p:cNvSpPr txBox="1">
            <a:spLocks/>
          </p:cNvSpPr>
          <p:nvPr/>
        </p:nvSpPr>
        <p:spPr>
          <a:xfrm>
            <a:off x="381000" y="4319376"/>
            <a:ext cx="874395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“Concerning the faith have made shipwreck”</a:t>
            </a:r>
            <a:r>
              <a:rPr lang="en-US" sz="2800" b="1" dirty="0">
                <a:solidFill>
                  <a:schemeClr val="bg1"/>
                </a:solidFill>
                <a:latin typeface="Nyala" pitchFamily="2" charset="0"/>
              </a:rPr>
              <a:t>:  </a:t>
            </a:r>
            <a:r>
              <a:rPr lang="en-US" sz="2800" b="1" dirty="0">
                <a:solidFill>
                  <a:srgbClr val="FFFF00"/>
                </a:solidFill>
                <a:latin typeface="Nyala" pitchFamily="2" charset="0"/>
              </a:rPr>
              <a:t>1 Tim. 1:19-20</a:t>
            </a:r>
          </a:p>
        </p:txBody>
      </p:sp>
      <p:sp>
        <p:nvSpPr>
          <p:cNvPr id="22" name="Content Placeholder 1">
            <a:extLst>
              <a:ext uri="{FF2B5EF4-FFF2-40B4-BE49-F238E27FC236}">
                <a16:creationId xmlns:a16="http://schemas.microsoft.com/office/drawing/2014/main" id="{56228286-4587-4C6D-A2C0-FF993B1EB985}"/>
              </a:ext>
            </a:extLst>
          </p:cNvPr>
          <p:cNvSpPr txBox="1">
            <a:spLocks/>
          </p:cNvSpPr>
          <p:nvPr/>
        </p:nvSpPr>
        <p:spPr>
          <a:xfrm>
            <a:off x="381000" y="4780845"/>
            <a:ext cx="874395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“And the door was shut”</a:t>
            </a:r>
            <a:r>
              <a:rPr lang="en-US" sz="2800" b="1" dirty="0">
                <a:solidFill>
                  <a:schemeClr val="bg1"/>
                </a:solidFill>
                <a:latin typeface="Nyala" pitchFamily="2" charset="0"/>
              </a:rPr>
              <a:t>:  </a:t>
            </a:r>
            <a:r>
              <a:rPr lang="en-US" sz="2800" b="1" dirty="0">
                <a:solidFill>
                  <a:srgbClr val="FFFF00"/>
                </a:solidFill>
                <a:latin typeface="Nyala" pitchFamily="2" charset="0"/>
              </a:rPr>
              <a:t>Matt. 25:10</a:t>
            </a:r>
          </a:p>
        </p:txBody>
      </p:sp>
      <p:sp>
        <p:nvSpPr>
          <p:cNvPr id="23" name="Content Placeholder 1">
            <a:extLst>
              <a:ext uri="{FF2B5EF4-FFF2-40B4-BE49-F238E27FC236}">
                <a16:creationId xmlns:a16="http://schemas.microsoft.com/office/drawing/2014/main" id="{707F8A8D-C99B-431C-9DB5-4FF0188697A7}"/>
              </a:ext>
            </a:extLst>
          </p:cNvPr>
          <p:cNvSpPr txBox="1">
            <a:spLocks/>
          </p:cNvSpPr>
          <p:nvPr/>
        </p:nvSpPr>
        <p:spPr>
          <a:xfrm>
            <a:off x="381000" y="5256354"/>
            <a:ext cx="874395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latin typeface="Nyala" pitchFamily="2" charset="0"/>
              </a:rPr>
              <a:t>“Depart from me”</a:t>
            </a:r>
            <a:r>
              <a:rPr lang="en-US" sz="2800" b="1" dirty="0">
                <a:solidFill>
                  <a:schemeClr val="bg1"/>
                </a:solidFill>
                <a:latin typeface="Nyala" pitchFamily="2" charset="0"/>
              </a:rPr>
              <a:t>:  </a:t>
            </a:r>
            <a:r>
              <a:rPr lang="en-US" sz="2800" b="1" dirty="0">
                <a:solidFill>
                  <a:srgbClr val="FFFF00"/>
                </a:solidFill>
                <a:latin typeface="Nyala" pitchFamily="2" charset="0"/>
              </a:rPr>
              <a:t>Matt. 7:21-23; 25:10</a:t>
            </a:r>
          </a:p>
        </p:txBody>
      </p:sp>
      <p:sp>
        <p:nvSpPr>
          <p:cNvPr id="24" name="Content Placeholder 1">
            <a:extLst>
              <a:ext uri="{FF2B5EF4-FFF2-40B4-BE49-F238E27FC236}">
                <a16:creationId xmlns:a16="http://schemas.microsoft.com/office/drawing/2014/main" id="{3F0DF7D3-013B-48FD-8D86-596FFA11D0A8}"/>
              </a:ext>
            </a:extLst>
          </p:cNvPr>
          <p:cNvSpPr txBox="1">
            <a:spLocks/>
          </p:cNvSpPr>
          <p:nvPr/>
        </p:nvSpPr>
        <p:spPr>
          <a:xfrm>
            <a:off x="381000" y="5755887"/>
            <a:ext cx="874395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“Go thy way for this time”</a:t>
            </a:r>
            <a:r>
              <a:rPr lang="en-US" sz="2800" b="1" dirty="0">
                <a:solidFill>
                  <a:schemeClr val="bg1"/>
                </a:solidFill>
                <a:latin typeface="Nyala" pitchFamily="2" charset="0"/>
              </a:rPr>
              <a:t>:  </a:t>
            </a:r>
            <a:r>
              <a:rPr lang="en-US" sz="2800" b="1" dirty="0">
                <a:solidFill>
                  <a:srgbClr val="FFFF00"/>
                </a:solidFill>
                <a:latin typeface="Nyala" pitchFamily="2" charset="0"/>
              </a:rPr>
              <a:t>Acts 24:25</a:t>
            </a:r>
          </a:p>
        </p:txBody>
      </p:sp>
      <p:sp>
        <p:nvSpPr>
          <p:cNvPr id="25" name="Content Placeholder 1">
            <a:extLst>
              <a:ext uri="{FF2B5EF4-FFF2-40B4-BE49-F238E27FC236}">
                <a16:creationId xmlns:a16="http://schemas.microsoft.com/office/drawing/2014/main" id="{87A08B57-0CA1-4270-AC1A-7DCA3FFBF080}"/>
              </a:ext>
            </a:extLst>
          </p:cNvPr>
          <p:cNvSpPr txBox="1">
            <a:spLocks/>
          </p:cNvSpPr>
          <p:nvPr/>
        </p:nvSpPr>
        <p:spPr>
          <a:xfrm>
            <a:off x="381000" y="6234288"/>
            <a:ext cx="8743950" cy="50380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E"/>
            </a:pPr>
            <a:r>
              <a:rPr lang="en-US" sz="2800" b="1" i="1" dirty="0">
                <a:solidFill>
                  <a:schemeClr val="bg1"/>
                </a:solidFill>
                <a:latin typeface="Nyala" pitchFamily="2" charset="0"/>
              </a:rPr>
              <a:t>“Almost thou </a:t>
            </a:r>
            <a:r>
              <a:rPr lang="en-US" sz="2800" b="1" i="1" dirty="0" err="1">
                <a:solidFill>
                  <a:schemeClr val="bg1"/>
                </a:solidFill>
                <a:latin typeface="Nyala" pitchFamily="2" charset="0"/>
              </a:rPr>
              <a:t>persuadest</a:t>
            </a:r>
            <a:r>
              <a:rPr lang="en-US" sz="2800" b="1" i="1" dirty="0">
                <a:solidFill>
                  <a:schemeClr val="bg1"/>
                </a:solidFill>
                <a:latin typeface="Nyala" pitchFamily="2" charset="0"/>
              </a:rPr>
              <a:t> me”</a:t>
            </a:r>
            <a:r>
              <a:rPr lang="en-US" sz="2800" b="1" dirty="0">
                <a:solidFill>
                  <a:schemeClr val="bg1"/>
                </a:solidFill>
                <a:latin typeface="Nyala" pitchFamily="2" charset="0"/>
              </a:rPr>
              <a:t>:  </a:t>
            </a:r>
            <a:r>
              <a:rPr lang="en-US" sz="2800" b="1" dirty="0">
                <a:solidFill>
                  <a:srgbClr val="FFFF00"/>
                </a:solidFill>
                <a:latin typeface="Nyala" pitchFamily="2" charset="0"/>
              </a:rPr>
              <a:t>Acts 26:28</a:t>
            </a:r>
          </a:p>
        </p:txBody>
      </p:sp>
      <p:sp>
        <p:nvSpPr>
          <p:cNvPr id="26" name="Rectangle: Rounded Corners 25">
            <a:extLst>
              <a:ext uri="{FF2B5EF4-FFF2-40B4-BE49-F238E27FC236}">
                <a16:creationId xmlns:a16="http://schemas.microsoft.com/office/drawing/2014/main" id="{010B52C0-47EF-4C0E-ACC0-CA8FE0076716}"/>
              </a:ext>
            </a:extLst>
          </p:cNvPr>
          <p:cNvSpPr/>
          <p:nvPr/>
        </p:nvSpPr>
        <p:spPr>
          <a:xfrm>
            <a:off x="209550" y="1481667"/>
            <a:ext cx="8724900" cy="5329864"/>
          </a:xfrm>
          <a:prstGeom prst="roundRect">
            <a:avLst/>
          </a:prstGeom>
          <a:ln w="571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rgbClr val="FFFF00"/>
                </a:solidFill>
                <a:latin typeface="Nyala" panose="02000504070300020003" pitchFamily="2" charset="0"/>
              </a:rPr>
              <a:t>“Not every one that saith unto me, ‘Lord, Lord,’ shall enter into the kingdom of heaven; but he that doeth the will of my Father which is in heaven. </a:t>
            </a:r>
            <a:r>
              <a:rPr lang="en-US" sz="3200" b="1" i="1" dirty="0">
                <a:solidFill>
                  <a:schemeClr val="tx1"/>
                </a:solidFill>
                <a:latin typeface="Nyala" panose="02000504070300020003" pitchFamily="2" charset="0"/>
              </a:rPr>
              <a:t>22 </a:t>
            </a:r>
            <a:r>
              <a:rPr lang="en-US" sz="3200" b="1" i="1" dirty="0">
                <a:solidFill>
                  <a:srgbClr val="FFFF00"/>
                </a:solidFill>
                <a:latin typeface="Nyala" panose="02000504070300020003" pitchFamily="2" charset="0"/>
              </a:rPr>
              <a:t>Many will say to me in that day, ‘Lord, Lord, have we not prophesied in thy name? and in thy name have cast out devils? and in thy name done many wonderful works?’ </a:t>
            </a:r>
            <a:r>
              <a:rPr lang="en-US" sz="3200" b="1" i="1" dirty="0">
                <a:solidFill>
                  <a:schemeClr val="tx1"/>
                </a:solidFill>
                <a:latin typeface="Nyala" panose="02000504070300020003" pitchFamily="2" charset="0"/>
              </a:rPr>
              <a:t>23</a:t>
            </a:r>
            <a:r>
              <a:rPr lang="en-US" sz="3200" b="1" i="1" dirty="0">
                <a:solidFill>
                  <a:srgbClr val="FFFF00"/>
                </a:solidFill>
                <a:latin typeface="Nyala" panose="02000504070300020003" pitchFamily="2" charset="0"/>
              </a:rPr>
              <a:t> And then will I profess unto them, ‘I never knew you: depart from me, ye that work iniquity.’”</a:t>
            </a:r>
            <a:r>
              <a:rPr lang="en-US" sz="3200" b="1" dirty="0">
                <a:solidFill>
                  <a:srgbClr val="FFFF00"/>
                </a:solidFill>
                <a:latin typeface="Nyala" panose="02000504070300020003" pitchFamily="2" charset="0"/>
              </a:rPr>
              <a:t> </a:t>
            </a:r>
            <a:r>
              <a:rPr lang="en-US" sz="3200" dirty="0">
                <a:solidFill>
                  <a:schemeClr val="tx1"/>
                </a:solidFill>
                <a:latin typeface="Nyala" panose="02000504070300020003" pitchFamily="2" charset="0"/>
              </a:rPr>
              <a:t>(KJV)</a:t>
            </a:r>
          </a:p>
          <a:p>
            <a:pPr marL="60325" algn="r"/>
            <a:r>
              <a:rPr lang="en-US" sz="3400" b="1" i="1" dirty="0">
                <a:solidFill>
                  <a:schemeClr val="tx1"/>
                </a:solidFill>
                <a:latin typeface="Nyala" panose="02000504070300020003" pitchFamily="2" charset="0"/>
              </a:rPr>
              <a:t>Matthew 7:21-23</a:t>
            </a:r>
            <a:endParaRPr lang="en-US" sz="300" b="1"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330032892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dissolv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dissolve">
                                      <p:cBhvr>
                                        <p:cTn id="20" dur="500"/>
                                        <p:tgtEl>
                                          <p:spTgt spid="17">
                                            <p:txEl>
                                              <p:pRg st="0" end="0"/>
                                            </p:txEl>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p:stCondLst>
                              <p:cond delay="2500"/>
                            </p:stCondLst>
                            <p:childTnLst>
                              <p:par>
                                <p:cTn id="38" presetID="9"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par>
                          <p:cTn id="45" fill="hold">
                            <p:stCondLst>
                              <p:cond delay="3500"/>
                            </p:stCondLst>
                            <p:childTnLst>
                              <p:par>
                                <p:cTn id="46" presetID="9"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P spid="17" grpId="0" build="p"/>
      <p:bldP spid="15" grpId="0"/>
      <p:bldP spid="19" grpId="0"/>
      <p:bldP spid="20" grpId="0"/>
      <p:bldP spid="21" grpId="0"/>
      <p:bldP spid="22" grpId="0"/>
      <p:bldP spid="23" grpId="0"/>
      <p:bldP spid="24" grpId="0"/>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828800"/>
          </a:xfrm>
          <a:solidFill>
            <a:schemeClr val="tx2">
              <a:lumMod val="10000"/>
            </a:schemeClr>
          </a:solidFill>
        </p:spPr>
        <p:txBody>
          <a:bodyPr>
            <a:normAutofit fontScale="90000"/>
          </a:bodyPr>
          <a:lstStyle/>
          <a:p>
            <a:pPr algn="ctr">
              <a:spcAft>
                <a:spcPts val="1200"/>
              </a:spcAft>
            </a:pPr>
            <a:r>
              <a:rPr lang="en-US" sz="5100" cap="none" dirty="0">
                <a:ln w="5000" cmpd="sng">
                  <a:solidFill>
                    <a:schemeClr val="accent1">
                      <a:lumMod val="50000"/>
                    </a:schemeClr>
                  </a:solidFill>
                  <a:prstDash val="solid"/>
                </a:ln>
                <a:solidFill>
                  <a:srgbClr val="FFC000"/>
                </a:solidFill>
                <a:latin typeface="Berlin Sans FB Demi" pitchFamily="34" charset="0"/>
              </a:rPr>
              <a:t>The Worst Words You’ll Ever Hear</a:t>
            </a:r>
            <a:br>
              <a:rPr lang="en-US" sz="5100" cap="none" dirty="0">
                <a:ln w="5000" cmpd="sng">
                  <a:solidFill>
                    <a:schemeClr val="accent1">
                      <a:lumMod val="50000"/>
                    </a:schemeClr>
                  </a:solidFill>
                  <a:prstDash val="solid"/>
                </a:ln>
                <a:solidFill>
                  <a:srgbClr val="FFC000"/>
                </a:solidFill>
                <a:latin typeface="Berlin Sans FB Demi" pitchFamily="34" charset="0"/>
              </a:rPr>
            </a:br>
            <a:r>
              <a:rPr lang="en-US" sz="47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Matthew 7:21-23</a:t>
            </a:r>
            <a:endParaRPr lang="en-US" sz="4700" cap="none" dirty="0">
              <a:ln w="5000" cmpd="sng">
                <a:solidFill>
                  <a:sysClr val="windowText" lastClr="000000"/>
                </a:solidFill>
                <a:prstDash val="solid"/>
              </a:ln>
              <a:solidFill>
                <a:schemeClr val="tx1"/>
              </a:solidFill>
              <a:effectLst>
                <a:outerShdw blurRad="50800" dist="38100" dir="5400000" algn="t" rotWithShape="0">
                  <a:prstClr val="black">
                    <a:alpha val="50000"/>
                  </a:prstClr>
                </a:outerShdw>
              </a:effectLst>
              <a:latin typeface="Andalus" pitchFamily="18" charset="-78"/>
              <a:cs typeface="Andalus" pitchFamily="18" charset="-78"/>
            </a:endParaRPr>
          </a:p>
        </p:txBody>
      </p:sp>
      <p:pic>
        <p:nvPicPr>
          <p:cNvPr id="12292" name="Picture 4" descr="Image result for blue bible pic"/>
          <p:cNvPicPr>
            <a:picLocks noChangeAspect="1" noChangeArrowheads="1"/>
          </p:cNvPicPr>
          <p:nvPr/>
        </p:nvPicPr>
        <p:blipFill>
          <a:blip r:embed="rId2" cstate="print"/>
          <a:srcRect/>
          <a:stretch>
            <a:fillRect/>
          </a:stretch>
        </p:blipFill>
        <p:spPr bwMode="auto">
          <a:xfrm>
            <a:off x="2057400" y="483042"/>
            <a:ext cx="5029200" cy="4088958"/>
          </a:xfrm>
          <a:prstGeom prst="roundRect">
            <a:avLst>
              <a:gd name="adj" fmla="val 8594"/>
            </a:avLst>
          </a:prstGeom>
          <a:solidFill>
            <a:srgbClr val="FFFFFF">
              <a:shade val="85000"/>
            </a:srgbClr>
          </a:solidFill>
          <a:ln>
            <a:solidFill>
              <a:schemeClr val="tx1"/>
            </a:solidFill>
          </a:ln>
          <a:effectLst/>
        </p:spPr>
      </p:pic>
      <p:cxnSp>
        <p:nvCxnSpPr>
          <p:cNvPr id="8" name="Straight Connector 7"/>
          <p:cNvCxnSpPr/>
          <p:nvPr/>
        </p:nvCxnSpPr>
        <p:spPr>
          <a:xfrm>
            <a:off x="0" y="5029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anim calcmode="lin" valueType="num">
                                      <p:cBhvr>
                                        <p:cTn id="8" dur="2000" fill="hold"/>
                                        <p:tgtEl>
                                          <p:spTgt spid="12292"/>
                                        </p:tgtEl>
                                        <p:attrNameLst>
                                          <p:attrName>style.rotation</p:attrName>
                                        </p:attrNameLst>
                                      </p:cBhvr>
                                      <p:tavLst>
                                        <p:tav tm="0">
                                          <p:val>
                                            <p:fltVal val="720"/>
                                          </p:val>
                                        </p:tav>
                                        <p:tav tm="100000">
                                          <p:val>
                                            <p:fltVal val="0"/>
                                          </p:val>
                                        </p:tav>
                                      </p:tavLst>
                                    </p:anim>
                                    <p:anim calcmode="lin" valueType="num">
                                      <p:cBhvr>
                                        <p:cTn id="9" dur="2000" fill="hold"/>
                                        <p:tgtEl>
                                          <p:spTgt spid="12292"/>
                                        </p:tgtEl>
                                        <p:attrNameLst>
                                          <p:attrName>ppt_h</p:attrName>
                                        </p:attrNameLst>
                                      </p:cBhvr>
                                      <p:tavLst>
                                        <p:tav tm="0">
                                          <p:val>
                                            <p:fltVal val="0"/>
                                          </p:val>
                                        </p:tav>
                                        <p:tav tm="100000">
                                          <p:val>
                                            <p:strVal val="#ppt_h"/>
                                          </p:val>
                                        </p:tav>
                                      </p:tavLst>
                                    </p:anim>
                                    <p:anim calcmode="lin" valueType="num">
                                      <p:cBhvr>
                                        <p:cTn id="10" dur="2000" fill="hold"/>
                                        <p:tgtEl>
                                          <p:spTgt spid="1229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1"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style.rotation</p:attrName>
                                        </p:attrNameLst>
                                      </p:cBhvr>
                                      <p:tavLst>
                                        <p:tav tm="0">
                                          <p:val>
                                            <p:fltVal val="720"/>
                                          </p:val>
                                        </p:tav>
                                        <p:tav tm="100000">
                                          <p:val>
                                            <p:fltVal val="0"/>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52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1. When they will be heard</a:t>
            </a:r>
            <a:endParaRPr lang="en-US" sz="5200" dirty="0">
              <a:ln w="18415" cmpd="sng">
                <a:noFill/>
                <a:prstDash val="solid"/>
              </a:ln>
              <a:solidFill>
                <a:srgbClr val="FFFF00"/>
              </a:solidFill>
              <a:effectLst>
                <a:outerShdw blurRad="38100" dist="38100" dir="2700000" algn="tl">
                  <a:srgbClr val="000000">
                    <a:alpha val="43137"/>
                  </a:srgbClr>
                </a:outerShdw>
              </a:effectLst>
              <a:latin typeface="Berlin Sans FB" pitchFamily="34" charset="0"/>
            </a:endParaRPr>
          </a:p>
        </p:txBody>
      </p:sp>
      <p:sp>
        <p:nvSpPr>
          <p:cNvPr id="13" name="Rectangle 12"/>
          <p:cNvSpPr/>
          <p:nvPr/>
        </p:nvSpPr>
        <p:spPr>
          <a:xfrm>
            <a:off x="2667000" y="6477000"/>
            <a:ext cx="3840480" cy="381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n w="18415" cmpd="sng">
                  <a:solidFill>
                    <a:srgbClr val="FFFFFF"/>
                  </a:solidFill>
                  <a:prstDash val="solid"/>
                </a:ln>
                <a:solidFill>
                  <a:srgbClr val="FFFFFF"/>
                </a:solidFill>
                <a:latin typeface="Calibri" panose="020F0502020204030204" pitchFamily="34" charset="0"/>
              </a:rPr>
              <a:t>Worst Words We'll Ever Hear</a:t>
            </a: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228600" y="1411026"/>
            <a:ext cx="8686800" cy="951173"/>
          </a:xfrm>
          <a:noFill/>
          <a:ln w="38100" cmpd="dbl">
            <a:noFill/>
          </a:ln>
        </p:spPr>
        <p:txBody>
          <a:bodyPr anchor="t" anchorCtr="0">
            <a:noAutofit/>
          </a:body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In verse 22 Jesus says, </a:t>
            </a:r>
            <a:r>
              <a:rPr lang="en-US" sz="3200" b="1" i="1" dirty="0">
                <a:solidFill>
                  <a:srgbClr val="FFFF00"/>
                </a:solidFill>
                <a:effectLst>
                  <a:outerShdw blurRad="38100" dist="38100" dir="2700000" algn="tl">
                    <a:srgbClr val="000000">
                      <a:alpha val="43137"/>
                    </a:srgbClr>
                  </a:outerShdw>
                </a:effectLst>
                <a:latin typeface="Nyala" pitchFamily="2" charset="0"/>
              </a:rPr>
              <a:t>“Many will say to Me in that day…”</a:t>
            </a:r>
            <a:r>
              <a:rPr lang="en-US" sz="800" b="1" i="1" dirty="0">
                <a:solidFill>
                  <a:srgbClr val="FFFF00"/>
                </a:solidFill>
                <a:effectLst>
                  <a:outerShdw blurRad="38100" dist="38100" dir="2700000" algn="tl">
                    <a:srgbClr val="000000">
                      <a:alpha val="43137"/>
                    </a:srgbClr>
                  </a:outerShdw>
                </a:effectLst>
                <a:latin typeface="Nyala" pitchFamily="2" charset="0"/>
              </a:rPr>
              <a:t> </a:t>
            </a:r>
            <a:r>
              <a:rPr lang="en-US" sz="3200" b="1" dirty="0">
                <a:effectLst>
                  <a:outerShdw blurRad="38100" dist="38100" dir="2700000" algn="tl">
                    <a:srgbClr val="000000">
                      <a:alpha val="43137"/>
                    </a:srgbClr>
                  </a:outerShdw>
                </a:effectLst>
                <a:latin typeface="Nyala" pitchFamily="2" charset="0"/>
              </a:rPr>
              <a:t>:  </a:t>
            </a:r>
            <a:r>
              <a:rPr lang="en-US" sz="3200" b="1" dirty="0">
                <a:solidFill>
                  <a:srgbClr val="FFC000"/>
                </a:solidFill>
                <a:effectLst>
                  <a:outerShdw blurRad="38100" dist="38100" dir="2700000" algn="tl">
                    <a:srgbClr val="000000">
                      <a:alpha val="43137"/>
                    </a:srgbClr>
                  </a:outerShdw>
                </a:effectLst>
                <a:latin typeface="Nyala" pitchFamily="2" charset="0"/>
              </a:rPr>
              <a:t>1 Cor. 15:24</a:t>
            </a: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14" name="Slide Number Placeholder 2">
            <a:extLst>
              <a:ext uri="{FF2B5EF4-FFF2-40B4-BE49-F238E27FC236}">
                <a16:creationId xmlns:a16="http://schemas.microsoft.com/office/drawing/2014/main" id="{3EBB7E91-85EE-4E52-A411-EFC56B6D85D4}"/>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4</a:t>
            </a:fld>
            <a:endParaRPr lang="en-US" sz="1400" b="1" dirty="0">
              <a:solidFill>
                <a:schemeClr val="tx1"/>
              </a:solidFill>
              <a:latin typeface="Gill Sans MT" panose="020B0502020104020203" pitchFamily="34" charset="0"/>
            </a:endParaRPr>
          </a:p>
        </p:txBody>
      </p:sp>
      <p:sp>
        <p:nvSpPr>
          <p:cNvPr id="15" name="Content Placeholder 1">
            <a:extLst>
              <a:ext uri="{FF2B5EF4-FFF2-40B4-BE49-F238E27FC236}">
                <a16:creationId xmlns:a16="http://schemas.microsoft.com/office/drawing/2014/main" id="{6E964415-B923-48E0-8BAE-AD64449B5B65}"/>
              </a:ext>
            </a:extLst>
          </p:cNvPr>
          <p:cNvSpPr txBox="1">
            <a:spLocks/>
          </p:cNvSpPr>
          <p:nvPr/>
        </p:nvSpPr>
        <p:spPr>
          <a:xfrm>
            <a:off x="609600" y="2514600"/>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Not just any day, but </a:t>
            </a:r>
            <a:r>
              <a:rPr lang="en-US" sz="2800" b="1" i="1" dirty="0">
                <a:latin typeface="Nyala" pitchFamily="2" charset="0"/>
              </a:rPr>
              <a:t>“that day”</a:t>
            </a:r>
            <a:r>
              <a:rPr lang="en-US" sz="1000" b="1" i="1" dirty="0">
                <a:latin typeface="Nyala" pitchFamily="2" charset="0"/>
              </a:rPr>
              <a:t> </a:t>
            </a:r>
            <a:r>
              <a:rPr lang="en-US" sz="2800" b="1" i="1" dirty="0">
                <a:solidFill>
                  <a:schemeClr val="bg1"/>
                </a:solidFill>
                <a:latin typeface="Nyala" pitchFamily="2" charset="0"/>
              </a:rPr>
              <a:t>!</a:t>
            </a:r>
            <a:endParaRPr lang="en-US" sz="2800" b="1" dirty="0">
              <a:solidFill>
                <a:srgbClr val="FFC000"/>
              </a:solidFill>
              <a:latin typeface="Nyala" pitchFamily="2" charset="0"/>
            </a:endParaRPr>
          </a:p>
        </p:txBody>
      </p:sp>
      <p:sp>
        <p:nvSpPr>
          <p:cNvPr id="17" name="Content Placeholder 1">
            <a:extLst>
              <a:ext uri="{FF2B5EF4-FFF2-40B4-BE49-F238E27FC236}">
                <a16:creationId xmlns:a16="http://schemas.microsoft.com/office/drawing/2014/main" id="{168CE4F3-5A31-4F57-B5CE-83318472C0AE}"/>
              </a:ext>
            </a:extLst>
          </p:cNvPr>
          <p:cNvSpPr txBox="1">
            <a:spLocks/>
          </p:cNvSpPr>
          <p:nvPr/>
        </p:nvSpPr>
        <p:spPr>
          <a:xfrm>
            <a:off x="609600" y="3124200"/>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ä"/>
            </a:pPr>
            <a:r>
              <a:rPr lang="en-US" sz="2800" b="1" i="1" dirty="0">
                <a:solidFill>
                  <a:schemeClr val="bg1"/>
                </a:solidFill>
                <a:latin typeface="Nyala" pitchFamily="2" charset="0"/>
              </a:rPr>
              <a:t>The Day of Judgment!</a:t>
            </a:r>
            <a:endParaRPr lang="en-US" sz="2800" b="1" dirty="0">
              <a:solidFill>
                <a:srgbClr val="FFC000"/>
              </a:solidFill>
              <a:latin typeface="Nyala" pitchFamily="2" charset="0"/>
            </a:endParaRPr>
          </a:p>
        </p:txBody>
      </p:sp>
      <p:sp>
        <p:nvSpPr>
          <p:cNvPr id="19" name="Content Placeholder 1">
            <a:extLst>
              <a:ext uri="{FF2B5EF4-FFF2-40B4-BE49-F238E27FC236}">
                <a16:creationId xmlns:a16="http://schemas.microsoft.com/office/drawing/2014/main" id="{83F6CB56-138F-487D-AAA1-D952A4EFAA29}"/>
              </a:ext>
            </a:extLst>
          </p:cNvPr>
          <p:cNvSpPr txBox="1">
            <a:spLocks/>
          </p:cNvSpPr>
          <p:nvPr/>
        </p:nvSpPr>
        <p:spPr>
          <a:xfrm>
            <a:off x="228600" y="3697026"/>
            <a:ext cx="8686800" cy="951173"/>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These are the worst words because they are spoken on the </a:t>
            </a:r>
            <a:r>
              <a:rPr lang="en-US" sz="3200" b="1" i="1" dirty="0">
                <a:effectLst>
                  <a:outerShdw blurRad="38100" dist="38100" dir="2700000" algn="tl">
                    <a:srgbClr val="000000">
                      <a:alpha val="43137"/>
                    </a:srgbClr>
                  </a:outerShdw>
                </a:effectLst>
                <a:latin typeface="Nyala" pitchFamily="2" charset="0"/>
              </a:rPr>
              <a:t>“last day”</a:t>
            </a:r>
            <a:r>
              <a:rPr lang="en-US" sz="1600" b="1" i="1" dirty="0">
                <a:effectLst>
                  <a:outerShdw blurRad="38100" dist="38100" dir="2700000" algn="tl">
                    <a:srgbClr val="000000">
                      <a:alpha val="43137"/>
                    </a:srgbClr>
                  </a:outerShdw>
                </a:effectLst>
                <a:latin typeface="Nyala" pitchFamily="2" charset="0"/>
              </a:rPr>
              <a:t> </a:t>
            </a:r>
            <a:r>
              <a:rPr lang="en-US" sz="3200" b="1" dirty="0">
                <a:effectLst>
                  <a:outerShdw blurRad="38100" dist="38100" dir="2700000" algn="tl">
                    <a:srgbClr val="000000">
                      <a:alpha val="43137"/>
                    </a:srgbClr>
                  </a:outerShdw>
                </a:effectLst>
                <a:latin typeface="Nyala" pitchFamily="2" charset="0"/>
              </a:rPr>
              <a:t>!</a:t>
            </a:r>
            <a:endParaRPr lang="en-US" sz="3200" b="1" dirty="0">
              <a:solidFill>
                <a:srgbClr val="FFC000"/>
              </a:solidFill>
              <a:effectLst>
                <a:outerShdw blurRad="38100" dist="38100" dir="2700000" algn="tl">
                  <a:srgbClr val="000000">
                    <a:alpha val="43137"/>
                  </a:srgbClr>
                </a:outerShdw>
              </a:effectLst>
              <a:latin typeface="Nyala" pitchFamily="2" charset="0"/>
            </a:endParaRPr>
          </a:p>
        </p:txBody>
      </p:sp>
      <p:sp>
        <p:nvSpPr>
          <p:cNvPr id="21" name="Content Placeholder 1">
            <a:extLst>
              <a:ext uri="{FF2B5EF4-FFF2-40B4-BE49-F238E27FC236}">
                <a16:creationId xmlns:a16="http://schemas.microsoft.com/office/drawing/2014/main" id="{CFAD809F-6E1F-46DC-8BD2-9EFD98EE44EE}"/>
              </a:ext>
            </a:extLst>
          </p:cNvPr>
          <p:cNvSpPr txBox="1">
            <a:spLocks/>
          </p:cNvSpPr>
          <p:nvPr/>
        </p:nvSpPr>
        <p:spPr>
          <a:xfrm>
            <a:off x="609600" y="4800600"/>
            <a:ext cx="8515350" cy="95117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No more time for change!  No more “do overs”!</a:t>
            </a:r>
            <a:endParaRPr lang="en-US" sz="2800" b="1" dirty="0">
              <a:solidFill>
                <a:srgbClr val="FFC000"/>
              </a:solidFill>
              <a:latin typeface="Nyala" pitchFamily="2" charset="0"/>
            </a:endParaRPr>
          </a:p>
        </p:txBody>
      </p:sp>
      <p:sp>
        <p:nvSpPr>
          <p:cNvPr id="22" name="Content Placeholder 1">
            <a:extLst>
              <a:ext uri="{FF2B5EF4-FFF2-40B4-BE49-F238E27FC236}">
                <a16:creationId xmlns:a16="http://schemas.microsoft.com/office/drawing/2014/main" id="{DF038A14-D38D-4FD8-A847-E2E39D167264}"/>
              </a:ext>
            </a:extLst>
          </p:cNvPr>
          <p:cNvSpPr txBox="1">
            <a:spLocks/>
          </p:cNvSpPr>
          <p:nvPr/>
        </p:nvSpPr>
        <p:spPr>
          <a:xfrm>
            <a:off x="609600" y="5334000"/>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Perhaps if we had heard these words earlier!</a:t>
            </a:r>
            <a:endParaRPr lang="en-US" sz="2800" b="1" dirty="0">
              <a:solidFill>
                <a:srgbClr val="FFC000"/>
              </a:solidFill>
              <a:latin typeface="Nyala" pitchFamily="2" charset="0"/>
            </a:endParaRPr>
          </a:p>
        </p:txBody>
      </p:sp>
      <p:sp>
        <p:nvSpPr>
          <p:cNvPr id="16" name="Content Placeholder 1">
            <a:extLst>
              <a:ext uri="{FF2B5EF4-FFF2-40B4-BE49-F238E27FC236}">
                <a16:creationId xmlns:a16="http://schemas.microsoft.com/office/drawing/2014/main" id="{CE799356-6990-41BD-A829-CC7999C46B32}"/>
              </a:ext>
            </a:extLst>
          </p:cNvPr>
          <p:cNvSpPr txBox="1">
            <a:spLocks/>
          </p:cNvSpPr>
          <p:nvPr/>
        </p:nvSpPr>
        <p:spPr>
          <a:xfrm>
            <a:off x="609600" y="5836356"/>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Life requires “navigation…”</a:t>
            </a:r>
            <a:endParaRPr lang="en-US" sz="2800" b="1" dirty="0">
              <a:solidFill>
                <a:srgbClr val="FFC000"/>
              </a:solidFill>
              <a:latin typeface="Nyala" pitchFamily="2" charset="0"/>
            </a:endParaRPr>
          </a:p>
        </p:txBody>
      </p:sp>
    </p:spTree>
    <p:extLst>
      <p:ext uri="{BB962C8B-B14F-4D97-AF65-F5344CB8AC3E}">
        <p14:creationId xmlns:p14="http://schemas.microsoft.com/office/powerpoint/2010/main" val="42002775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ssolve">
                                      <p:cBhvr>
                                        <p:cTn id="11" dur="500"/>
                                        <p:tgtEl>
                                          <p:spTgt spid="1126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dissolve">
                                      <p:cBhvr>
                                        <p:cTn id="32" dur="500"/>
                                        <p:tgtEl>
                                          <p:spTgt spid="19">
                                            <p:txEl>
                                              <p:pRg st="0" end="0"/>
                                            </p:txEl>
                                          </p:spTgt>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par>
                          <p:cTn id="41" fill="hold">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8" grpId="0" build="p"/>
      <p:bldP spid="15" grpId="0"/>
      <p:bldP spid="17" grpId="0"/>
      <p:bldP spid="19" grpId="0" build="p"/>
      <p:bldP spid="21" grpId="0"/>
      <p:bldP spid="2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 name="Picture 19" descr="A picture containing text, map&#10;&#10;Description generated with very high confidence">
            <a:extLst>
              <a:ext uri="{FF2B5EF4-FFF2-40B4-BE49-F238E27FC236}">
                <a16:creationId xmlns:a16="http://schemas.microsoft.com/office/drawing/2014/main" id="{0569D80B-E017-4F7C-9A43-E5B31E386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144610"/>
          </a:xfrm>
          <a:prstGeom prst="rect">
            <a:avLst/>
          </a:prstGeom>
        </p:spPr>
      </p:pic>
      <p:sp>
        <p:nvSpPr>
          <p:cNvPr id="23" name="TextBox 22">
            <a:extLst>
              <a:ext uri="{FF2B5EF4-FFF2-40B4-BE49-F238E27FC236}">
                <a16:creationId xmlns:a16="http://schemas.microsoft.com/office/drawing/2014/main" id="{EAE67355-8374-4BAA-B585-62108D128299}"/>
              </a:ext>
            </a:extLst>
          </p:cNvPr>
          <p:cNvSpPr txBox="1"/>
          <p:nvPr/>
        </p:nvSpPr>
        <p:spPr>
          <a:xfrm>
            <a:off x="2484895" y="1535289"/>
            <a:ext cx="4168129" cy="3308598"/>
          </a:xfrm>
          <a:prstGeom prst="rect">
            <a:avLst/>
          </a:prstGeom>
          <a:solidFill>
            <a:srgbClr val="FFFF00"/>
          </a:solidFill>
        </p:spPr>
        <p:txBody>
          <a:bodyPr wrap="none" rtlCol="0">
            <a:spAutoFit/>
          </a:bodyPr>
          <a:lstStyle/>
          <a:p>
            <a:pPr algn="ctr"/>
            <a:r>
              <a:rPr lang="en-US" sz="4400" b="1" dirty="0">
                <a:solidFill>
                  <a:schemeClr val="bg1"/>
                </a:solidFill>
                <a:latin typeface="Nyala" panose="02000504070300020003" pitchFamily="2" charset="0"/>
              </a:rPr>
              <a:t>1 Thessalonians 5:6</a:t>
            </a:r>
          </a:p>
          <a:p>
            <a:pPr algn="ctr"/>
            <a:endParaRPr lang="en-US" sz="1100" b="1" dirty="0">
              <a:solidFill>
                <a:schemeClr val="bg1"/>
              </a:solidFill>
              <a:latin typeface="Nyala" panose="02000504070300020003" pitchFamily="2" charset="0"/>
            </a:endParaRPr>
          </a:p>
          <a:p>
            <a:pPr algn="ctr"/>
            <a:r>
              <a:rPr lang="en-US" sz="4400" b="1" dirty="0">
                <a:solidFill>
                  <a:schemeClr val="bg1"/>
                </a:solidFill>
                <a:latin typeface="Nyala" panose="02000504070300020003" pitchFamily="2" charset="0"/>
              </a:rPr>
              <a:t>1 Corinthians 16:13</a:t>
            </a:r>
          </a:p>
          <a:p>
            <a:pPr algn="ctr"/>
            <a:endParaRPr lang="en-US" sz="1100" b="1" dirty="0">
              <a:solidFill>
                <a:schemeClr val="bg1"/>
              </a:solidFill>
              <a:latin typeface="Nyala" panose="02000504070300020003" pitchFamily="2" charset="0"/>
            </a:endParaRPr>
          </a:p>
          <a:p>
            <a:pPr algn="ctr"/>
            <a:r>
              <a:rPr lang="en-US" sz="4400" b="1" dirty="0">
                <a:solidFill>
                  <a:schemeClr val="bg1"/>
                </a:solidFill>
                <a:latin typeface="Nyala" panose="02000504070300020003" pitchFamily="2" charset="0"/>
              </a:rPr>
              <a:t>1 John 1:7</a:t>
            </a:r>
          </a:p>
          <a:p>
            <a:pPr algn="ctr"/>
            <a:endParaRPr lang="en-US" sz="1100" b="1" dirty="0">
              <a:solidFill>
                <a:schemeClr val="bg1"/>
              </a:solidFill>
              <a:latin typeface="Nyala" panose="02000504070300020003" pitchFamily="2" charset="0"/>
            </a:endParaRPr>
          </a:p>
          <a:p>
            <a:pPr algn="ctr"/>
            <a:r>
              <a:rPr lang="en-US" sz="4400" b="1" dirty="0">
                <a:solidFill>
                  <a:schemeClr val="bg1"/>
                </a:solidFill>
                <a:latin typeface="Nyala" panose="02000504070300020003" pitchFamily="2" charset="0"/>
              </a:rPr>
              <a:t>2 Corinthians 13:5</a:t>
            </a:r>
          </a:p>
        </p:txBody>
      </p:sp>
      <p:sp>
        <p:nvSpPr>
          <p:cNvPr id="24" name="TextBox 23">
            <a:extLst>
              <a:ext uri="{FF2B5EF4-FFF2-40B4-BE49-F238E27FC236}">
                <a16:creationId xmlns:a16="http://schemas.microsoft.com/office/drawing/2014/main" id="{214A915D-32E1-4160-9822-CC08FE09FA91}"/>
              </a:ext>
            </a:extLst>
          </p:cNvPr>
          <p:cNvSpPr txBox="1"/>
          <p:nvPr/>
        </p:nvSpPr>
        <p:spPr>
          <a:xfrm>
            <a:off x="47625" y="5772705"/>
            <a:ext cx="9039225" cy="923330"/>
          </a:xfrm>
          <a:prstGeom prst="rect">
            <a:avLst/>
          </a:prstGeom>
          <a:noFill/>
        </p:spPr>
        <p:txBody>
          <a:bodyPr wrap="square" rtlCol="0">
            <a:spAutoFit/>
          </a:bodyPr>
          <a:lstStyle/>
          <a:p>
            <a:pPr algn="ctr"/>
            <a:r>
              <a:rPr lang="en-US" sz="2700" dirty="0">
                <a:latin typeface="Nyala" panose="02000504070300020003" pitchFamily="2" charset="0"/>
              </a:rPr>
              <a:t>Hearing these words will mean a lifetime wasted; mean it’s too late to do anything about it; mean eternally condemned by the Lord.</a:t>
            </a:r>
          </a:p>
        </p:txBody>
      </p:sp>
    </p:spTree>
    <p:extLst>
      <p:ext uri="{BB962C8B-B14F-4D97-AF65-F5344CB8AC3E}">
        <p14:creationId xmlns:p14="http://schemas.microsoft.com/office/powerpoint/2010/main" val="9934854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52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2. Who will say them</a:t>
            </a:r>
            <a:endParaRPr lang="en-US" sz="5200" dirty="0">
              <a:ln w="18415" cmpd="sng">
                <a:noFill/>
                <a:prstDash val="solid"/>
              </a:ln>
              <a:solidFill>
                <a:srgbClr val="FFFF00"/>
              </a:solidFill>
              <a:effectLst>
                <a:outerShdw blurRad="38100" dist="38100" dir="2700000" algn="tl">
                  <a:srgbClr val="000000">
                    <a:alpha val="43137"/>
                  </a:srgbClr>
                </a:outerShdw>
              </a:effectLst>
              <a:latin typeface="Berlin Sans FB" pitchFamily="34" charset="0"/>
            </a:endParaRPr>
          </a:p>
        </p:txBody>
      </p:sp>
      <p:sp>
        <p:nvSpPr>
          <p:cNvPr id="13" name="Rectangle 12"/>
          <p:cNvSpPr/>
          <p:nvPr/>
        </p:nvSpPr>
        <p:spPr>
          <a:xfrm>
            <a:off x="2667000" y="6477000"/>
            <a:ext cx="3840480" cy="381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n w="18415" cmpd="sng">
                  <a:solidFill>
                    <a:srgbClr val="FFFFFF"/>
                  </a:solidFill>
                  <a:prstDash val="solid"/>
                </a:ln>
                <a:solidFill>
                  <a:srgbClr val="FFFFFF"/>
                </a:solidFill>
                <a:latin typeface="Calibri" panose="020F0502020204030204" pitchFamily="34" charset="0"/>
              </a:rPr>
              <a:t>Worst Words We'll Ever Hear</a:t>
            </a: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228600" y="1411026"/>
            <a:ext cx="8686800" cy="951173"/>
          </a:xfrm>
          <a:noFill/>
          <a:ln w="38100" cmpd="dbl">
            <a:noFill/>
          </a:ln>
        </p:spPr>
        <p:txBody>
          <a:bodyPr anchor="t" anchorCtr="0">
            <a:noAutofit/>
          </a:bodyPr>
          <a:lstStyle/>
          <a:p>
            <a:pPr marL="633413" indent="-596900">
              <a:buClr>
                <a:srgbClr val="000066"/>
              </a:buClr>
              <a:buSzPct val="125000"/>
              <a:buFont typeface="Wingdings 2" panose="05020102010507070707" pitchFamily="18" charset="2"/>
              <a:buChar char="E"/>
            </a:pPr>
            <a:r>
              <a:rPr lang="en-US" b="1" dirty="0">
                <a:effectLst>
                  <a:outerShdw blurRad="38100" dist="38100" dir="2700000" algn="tl">
                    <a:srgbClr val="000000">
                      <a:alpha val="43137"/>
                    </a:srgbClr>
                  </a:outerShdw>
                </a:effectLst>
                <a:latin typeface="Nyala" pitchFamily="2" charset="0"/>
              </a:rPr>
              <a:t>The importance of words spoken are in proportion to the importance of the person speaking them.</a:t>
            </a:r>
            <a:endParaRPr lang="en-US" b="1" dirty="0">
              <a:solidFill>
                <a:srgbClr val="FFC000"/>
              </a:solidFill>
              <a:effectLst>
                <a:outerShdw blurRad="38100" dist="38100" dir="2700000" algn="tl">
                  <a:srgbClr val="000000">
                    <a:alpha val="43137"/>
                  </a:srgbClr>
                </a:outerShdw>
              </a:effectLst>
              <a:latin typeface="Nyala" pitchFamily="2" charset="0"/>
            </a:endParaRP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14" name="Slide Number Placeholder 2">
            <a:extLst>
              <a:ext uri="{FF2B5EF4-FFF2-40B4-BE49-F238E27FC236}">
                <a16:creationId xmlns:a16="http://schemas.microsoft.com/office/drawing/2014/main" id="{3EBB7E91-85EE-4E52-A411-EFC56B6D85D4}"/>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6</a:t>
            </a:fld>
            <a:endParaRPr lang="en-US" sz="1400" b="1" dirty="0">
              <a:solidFill>
                <a:schemeClr val="tx1"/>
              </a:solidFill>
              <a:latin typeface="Gill Sans MT" panose="020B0502020104020203" pitchFamily="34" charset="0"/>
            </a:endParaRPr>
          </a:p>
        </p:txBody>
      </p:sp>
      <p:sp>
        <p:nvSpPr>
          <p:cNvPr id="15" name="Content Placeholder 1">
            <a:extLst>
              <a:ext uri="{FF2B5EF4-FFF2-40B4-BE49-F238E27FC236}">
                <a16:creationId xmlns:a16="http://schemas.microsoft.com/office/drawing/2014/main" id="{6E964415-B923-48E0-8BAE-AD64449B5B65}"/>
              </a:ext>
            </a:extLst>
          </p:cNvPr>
          <p:cNvSpPr txBox="1">
            <a:spLocks/>
          </p:cNvSpPr>
          <p:nvPr/>
        </p:nvSpPr>
        <p:spPr>
          <a:xfrm>
            <a:off x="609600" y="2514600"/>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Parents, boss, teacher, policeman; child, spouse, etc.</a:t>
            </a:r>
            <a:endParaRPr lang="en-US" sz="2800" b="1" dirty="0">
              <a:solidFill>
                <a:srgbClr val="FFC000"/>
              </a:solidFill>
              <a:latin typeface="Nyala" pitchFamily="2" charset="0"/>
            </a:endParaRPr>
          </a:p>
        </p:txBody>
      </p:sp>
      <p:sp>
        <p:nvSpPr>
          <p:cNvPr id="19" name="Content Placeholder 1">
            <a:extLst>
              <a:ext uri="{FF2B5EF4-FFF2-40B4-BE49-F238E27FC236}">
                <a16:creationId xmlns:a16="http://schemas.microsoft.com/office/drawing/2014/main" id="{83F6CB56-138F-487D-AAA1-D952A4EFAA29}"/>
              </a:ext>
            </a:extLst>
          </p:cNvPr>
          <p:cNvSpPr txBox="1">
            <a:spLocks/>
          </p:cNvSpPr>
          <p:nvPr/>
        </p:nvSpPr>
        <p:spPr>
          <a:xfrm>
            <a:off x="228600" y="3079044"/>
            <a:ext cx="8686800" cy="951173"/>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b="1" dirty="0">
                <a:effectLst>
                  <a:outerShdw blurRad="38100" dist="38100" dir="2700000" algn="tl">
                    <a:srgbClr val="000000">
                      <a:alpha val="43137"/>
                    </a:srgbClr>
                  </a:outerShdw>
                </a:effectLst>
                <a:latin typeface="Nyala" pitchFamily="2" charset="0"/>
              </a:rPr>
              <a:t>But the words we’re considering were spoken by Jesus!  </a:t>
            </a:r>
            <a:r>
              <a:rPr lang="en-US" b="1" dirty="0">
                <a:solidFill>
                  <a:srgbClr val="FFFF00"/>
                </a:solidFill>
                <a:effectLst>
                  <a:outerShdw blurRad="38100" dist="38100" dir="2700000" algn="tl">
                    <a:srgbClr val="000000">
                      <a:alpha val="43137"/>
                    </a:srgbClr>
                  </a:outerShdw>
                </a:effectLst>
                <a:latin typeface="Nyala" pitchFamily="2" charset="0"/>
              </a:rPr>
              <a:t>Jn. 1:1-4; Acts 17:31; 1 Tim. 6:15; Jn. 8:58; Rev. 1:8</a:t>
            </a:r>
          </a:p>
        </p:txBody>
      </p:sp>
      <p:sp>
        <p:nvSpPr>
          <p:cNvPr id="21" name="Content Placeholder 1">
            <a:extLst>
              <a:ext uri="{FF2B5EF4-FFF2-40B4-BE49-F238E27FC236}">
                <a16:creationId xmlns:a16="http://schemas.microsoft.com/office/drawing/2014/main" id="{CFAD809F-6E1F-46DC-8BD2-9EFD98EE44EE}"/>
              </a:ext>
            </a:extLst>
          </p:cNvPr>
          <p:cNvSpPr txBox="1">
            <a:spLocks/>
          </p:cNvSpPr>
          <p:nvPr/>
        </p:nvSpPr>
        <p:spPr>
          <a:xfrm>
            <a:off x="609600" y="4222044"/>
            <a:ext cx="8515350" cy="951172"/>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Words of castigation and condemnation!</a:t>
            </a:r>
            <a:endParaRPr lang="en-US" sz="2800" b="1" dirty="0">
              <a:solidFill>
                <a:srgbClr val="FFC000"/>
              </a:solidFill>
              <a:latin typeface="Nyala" pitchFamily="2" charset="0"/>
            </a:endParaRPr>
          </a:p>
        </p:txBody>
      </p:sp>
      <p:sp>
        <p:nvSpPr>
          <p:cNvPr id="22" name="Content Placeholder 1">
            <a:extLst>
              <a:ext uri="{FF2B5EF4-FFF2-40B4-BE49-F238E27FC236}">
                <a16:creationId xmlns:a16="http://schemas.microsoft.com/office/drawing/2014/main" id="{DF038A14-D38D-4FD8-A847-E2E39D167264}"/>
              </a:ext>
            </a:extLst>
          </p:cNvPr>
          <p:cNvSpPr txBox="1">
            <a:spLocks/>
          </p:cNvSpPr>
          <p:nvPr/>
        </p:nvSpPr>
        <p:spPr>
          <a:xfrm>
            <a:off x="609600" y="4831644"/>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The most devastating words you’ll ever hear!</a:t>
            </a:r>
            <a:endParaRPr lang="en-US" sz="2800" b="1" dirty="0">
              <a:solidFill>
                <a:srgbClr val="FFC000"/>
              </a:solidFill>
              <a:latin typeface="Nyala" pitchFamily="2" charset="0"/>
            </a:endParaRPr>
          </a:p>
        </p:txBody>
      </p:sp>
      <p:sp>
        <p:nvSpPr>
          <p:cNvPr id="16" name="Content Placeholder 1">
            <a:extLst>
              <a:ext uri="{FF2B5EF4-FFF2-40B4-BE49-F238E27FC236}">
                <a16:creationId xmlns:a16="http://schemas.microsoft.com/office/drawing/2014/main" id="{CE799356-6990-41BD-A829-CC7999C46B32}"/>
              </a:ext>
            </a:extLst>
          </p:cNvPr>
          <p:cNvSpPr txBox="1">
            <a:spLocks/>
          </p:cNvSpPr>
          <p:nvPr/>
        </p:nvSpPr>
        <p:spPr>
          <a:xfrm>
            <a:off x="609600" y="5418666"/>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The most dreadful and terrifying words you’ll ever hear!</a:t>
            </a:r>
            <a:endParaRPr lang="en-US" sz="2800" b="1" dirty="0">
              <a:solidFill>
                <a:srgbClr val="FFC000"/>
              </a:solidFill>
              <a:latin typeface="Nyala" pitchFamily="2" charset="0"/>
            </a:endParaRPr>
          </a:p>
        </p:txBody>
      </p:sp>
      <p:sp>
        <p:nvSpPr>
          <p:cNvPr id="20" name="Content Placeholder 1">
            <a:extLst>
              <a:ext uri="{FF2B5EF4-FFF2-40B4-BE49-F238E27FC236}">
                <a16:creationId xmlns:a16="http://schemas.microsoft.com/office/drawing/2014/main" id="{A158D01C-8E22-4AD8-B3CD-971739C9DCC3}"/>
              </a:ext>
            </a:extLst>
          </p:cNvPr>
          <p:cNvSpPr txBox="1">
            <a:spLocks/>
          </p:cNvSpPr>
          <p:nvPr/>
        </p:nvSpPr>
        <p:spPr>
          <a:xfrm>
            <a:off x="609600" y="5974644"/>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800" b="1" i="1" dirty="0">
                <a:solidFill>
                  <a:schemeClr val="bg1"/>
                </a:solidFill>
                <a:latin typeface="Nyala" pitchFamily="2" charset="0"/>
              </a:rPr>
              <a:t>Words that will make </a:t>
            </a:r>
            <a:r>
              <a:rPr lang="en-US" sz="2800" b="1" i="1">
                <a:solidFill>
                  <a:schemeClr val="bg1"/>
                </a:solidFill>
                <a:latin typeface="Nyala" pitchFamily="2" charset="0"/>
              </a:rPr>
              <a:t>your heart </a:t>
            </a:r>
            <a:r>
              <a:rPr lang="en-US" sz="2800" b="1" i="1" dirty="0">
                <a:solidFill>
                  <a:schemeClr val="bg1"/>
                </a:solidFill>
                <a:latin typeface="Nyala" pitchFamily="2" charset="0"/>
              </a:rPr>
              <a:t>melt and tremble!</a:t>
            </a:r>
            <a:endParaRPr lang="en-US" sz="2800" b="1" dirty="0">
              <a:solidFill>
                <a:srgbClr val="FFC000"/>
              </a:solidFill>
              <a:latin typeface="Nyala" pitchFamily="2" charset="0"/>
            </a:endParaRPr>
          </a:p>
        </p:txBody>
      </p:sp>
    </p:spTree>
    <p:extLst>
      <p:ext uri="{BB962C8B-B14F-4D97-AF65-F5344CB8AC3E}">
        <p14:creationId xmlns:p14="http://schemas.microsoft.com/office/powerpoint/2010/main" val="258455049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ssolve">
                                      <p:cBhvr>
                                        <p:cTn id="11" dur="500"/>
                                        <p:tgtEl>
                                          <p:spTgt spid="1126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dissolve">
                                      <p:cBhvr>
                                        <p:cTn id="28" dur="500"/>
                                        <p:tgtEl>
                                          <p:spTgt spid="19">
                                            <p:txEl>
                                              <p:pRg st="0" end="0"/>
                                            </p:txEl>
                                          </p:spTgt>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par>
                          <p:cTn id="37" fill="hold">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8" grpId="0" build="p"/>
      <p:bldP spid="15" grpId="0"/>
      <p:bldP spid="19" grpId="0" build="p"/>
      <p:bldP spid="21" grpId="0"/>
      <p:bldP spid="22" grpId="0"/>
      <p:bldP spid="1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52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3. What is said</a:t>
            </a:r>
            <a:endParaRPr lang="en-US" sz="5200" dirty="0">
              <a:ln w="18415" cmpd="sng">
                <a:noFill/>
                <a:prstDash val="solid"/>
              </a:ln>
              <a:solidFill>
                <a:srgbClr val="FFFF00"/>
              </a:solidFill>
              <a:effectLst>
                <a:outerShdw blurRad="38100" dist="38100" dir="2700000" algn="tl">
                  <a:srgbClr val="000000">
                    <a:alpha val="43137"/>
                  </a:srgbClr>
                </a:outerShdw>
              </a:effectLst>
              <a:latin typeface="Berlin Sans FB" pitchFamily="34" charset="0"/>
            </a:endParaRPr>
          </a:p>
        </p:txBody>
      </p:sp>
      <p:sp>
        <p:nvSpPr>
          <p:cNvPr id="13" name="Rectangle 12"/>
          <p:cNvSpPr/>
          <p:nvPr/>
        </p:nvSpPr>
        <p:spPr>
          <a:xfrm>
            <a:off x="2667000" y="6477000"/>
            <a:ext cx="3840480" cy="381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n w="18415" cmpd="sng">
                  <a:solidFill>
                    <a:srgbClr val="FFFFFF"/>
                  </a:solidFill>
                  <a:prstDash val="solid"/>
                </a:ln>
                <a:solidFill>
                  <a:srgbClr val="FFFFFF"/>
                </a:solidFill>
                <a:latin typeface="Calibri" panose="020F0502020204030204" pitchFamily="34" charset="0"/>
              </a:rPr>
              <a:t>Worst Words We'll Ever Hear</a:t>
            </a: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228600" y="1411026"/>
            <a:ext cx="8686800" cy="951173"/>
          </a:xfrm>
          <a:noFill/>
          <a:ln w="38100" cmpd="dbl">
            <a:noFill/>
          </a:ln>
        </p:spPr>
        <p:txBody>
          <a:bodyPr anchor="t" anchorCtr="0">
            <a:noAutofit/>
          </a:body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Jesus said two things, both of which are shocking and condemning:</a:t>
            </a:r>
            <a:endParaRPr lang="en-US" sz="3200" b="1" dirty="0">
              <a:solidFill>
                <a:srgbClr val="FFC000"/>
              </a:solidFill>
              <a:effectLst>
                <a:outerShdw blurRad="38100" dist="38100" dir="2700000" algn="tl">
                  <a:srgbClr val="000000">
                    <a:alpha val="43137"/>
                  </a:srgbClr>
                </a:outerShdw>
              </a:effectLst>
              <a:latin typeface="Nyala" pitchFamily="2" charset="0"/>
            </a:endParaRP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14" name="Slide Number Placeholder 2">
            <a:extLst>
              <a:ext uri="{FF2B5EF4-FFF2-40B4-BE49-F238E27FC236}">
                <a16:creationId xmlns:a16="http://schemas.microsoft.com/office/drawing/2014/main" id="{3EBB7E91-85EE-4E52-A411-EFC56B6D85D4}"/>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7</a:t>
            </a:fld>
            <a:endParaRPr lang="en-US" sz="1400" b="1" dirty="0">
              <a:solidFill>
                <a:schemeClr val="tx1"/>
              </a:solidFill>
              <a:latin typeface="Gill Sans MT" panose="020B0502020104020203" pitchFamily="34" charset="0"/>
            </a:endParaRPr>
          </a:p>
        </p:txBody>
      </p:sp>
      <p:sp>
        <p:nvSpPr>
          <p:cNvPr id="15" name="Content Placeholder 1">
            <a:extLst>
              <a:ext uri="{FF2B5EF4-FFF2-40B4-BE49-F238E27FC236}">
                <a16:creationId xmlns:a16="http://schemas.microsoft.com/office/drawing/2014/main" id="{6E964415-B923-48E0-8BAE-AD64449B5B65}"/>
              </a:ext>
            </a:extLst>
          </p:cNvPr>
          <p:cNvSpPr txBox="1">
            <a:spLocks/>
          </p:cNvSpPr>
          <p:nvPr/>
        </p:nvSpPr>
        <p:spPr>
          <a:xfrm>
            <a:off x="457200" y="2667000"/>
            <a:ext cx="868680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u"/>
            </a:pPr>
            <a:r>
              <a:rPr lang="en-US" b="1" i="1" dirty="0">
                <a:solidFill>
                  <a:schemeClr val="bg1"/>
                </a:solidFill>
                <a:latin typeface="Nyala" pitchFamily="2" charset="0"/>
              </a:rPr>
              <a:t>“I never knew you.” </a:t>
            </a:r>
            <a:r>
              <a:rPr lang="en-US" b="1" dirty="0">
                <a:solidFill>
                  <a:schemeClr val="bg1"/>
                </a:solidFill>
                <a:latin typeface="Nyala" pitchFamily="2" charset="0"/>
              </a:rPr>
              <a:t>:  </a:t>
            </a:r>
            <a:r>
              <a:rPr lang="en-US" b="1" dirty="0">
                <a:solidFill>
                  <a:srgbClr val="FFFF00"/>
                </a:solidFill>
                <a:latin typeface="Nyala" pitchFamily="2" charset="0"/>
              </a:rPr>
              <a:t>Lk. 9:23; Jn. 14:15; 15:14; 1 Jn. 2:3-5</a:t>
            </a:r>
          </a:p>
        </p:txBody>
      </p:sp>
      <p:sp>
        <p:nvSpPr>
          <p:cNvPr id="19" name="Content Placeholder 1">
            <a:extLst>
              <a:ext uri="{FF2B5EF4-FFF2-40B4-BE49-F238E27FC236}">
                <a16:creationId xmlns:a16="http://schemas.microsoft.com/office/drawing/2014/main" id="{83F6CB56-138F-487D-AAA1-D952A4EFAA29}"/>
              </a:ext>
            </a:extLst>
          </p:cNvPr>
          <p:cNvSpPr txBox="1">
            <a:spLocks/>
          </p:cNvSpPr>
          <p:nvPr/>
        </p:nvSpPr>
        <p:spPr>
          <a:xfrm>
            <a:off x="228600" y="4267200"/>
            <a:ext cx="8686800" cy="22098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b="1" dirty="0">
                <a:effectLst>
                  <a:outerShdw blurRad="38100" dist="38100" dir="2700000" algn="tl">
                    <a:srgbClr val="000000">
                      <a:alpha val="43137"/>
                    </a:srgbClr>
                  </a:outerShdw>
                </a:effectLst>
                <a:latin typeface="Nyala" pitchFamily="2" charset="0"/>
              </a:rPr>
              <a:t>We can play the game, talk the talk, and put on a happy face; but if we do not truly </a:t>
            </a:r>
            <a:r>
              <a:rPr lang="en-US" b="1" i="1" dirty="0">
                <a:solidFill>
                  <a:srgbClr val="FFFF00"/>
                </a:solidFill>
                <a:effectLst>
                  <a:outerShdw blurRad="38100" dist="38100" dir="2700000" algn="tl">
                    <a:srgbClr val="000000">
                      <a:alpha val="43137"/>
                    </a:srgbClr>
                  </a:outerShdw>
                </a:effectLst>
                <a:latin typeface="Nyala" pitchFamily="2" charset="0"/>
              </a:rPr>
              <a:t>“seek first the kingdom of God and His righteousness”</a:t>
            </a:r>
            <a:r>
              <a:rPr lang="en-US" b="1" dirty="0">
                <a:effectLst>
                  <a:outerShdw blurRad="38100" dist="38100" dir="2700000" algn="tl">
                    <a:srgbClr val="000000">
                      <a:alpha val="43137"/>
                    </a:srgbClr>
                  </a:outerShdw>
                </a:effectLst>
                <a:latin typeface="Nyala" pitchFamily="2" charset="0"/>
              </a:rPr>
              <a:t>; we will hear the words:  </a:t>
            </a:r>
            <a:r>
              <a:rPr lang="en-US" b="1" i="1" dirty="0">
                <a:solidFill>
                  <a:srgbClr val="FFFF00"/>
                </a:solidFill>
                <a:effectLst>
                  <a:outerShdw blurRad="38100" dist="38100" dir="2700000" algn="tl">
                    <a:srgbClr val="000000">
                      <a:alpha val="43137"/>
                    </a:srgbClr>
                  </a:outerShdw>
                </a:effectLst>
                <a:latin typeface="Nyala" pitchFamily="2" charset="0"/>
              </a:rPr>
              <a:t>“I never knew you; depart from Me…”</a:t>
            </a:r>
          </a:p>
        </p:txBody>
      </p:sp>
      <p:sp>
        <p:nvSpPr>
          <p:cNvPr id="17" name="Content Placeholder 1">
            <a:extLst>
              <a:ext uri="{FF2B5EF4-FFF2-40B4-BE49-F238E27FC236}">
                <a16:creationId xmlns:a16="http://schemas.microsoft.com/office/drawing/2014/main" id="{C1F30B3F-C007-4E6F-A8DD-552F22AAEF82}"/>
              </a:ext>
            </a:extLst>
          </p:cNvPr>
          <p:cNvSpPr txBox="1">
            <a:spLocks/>
          </p:cNvSpPr>
          <p:nvPr/>
        </p:nvSpPr>
        <p:spPr>
          <a:xfrm>
            <a:off x="457200" y="3429000"/>
            <a:ext cx="8515350" cy="5334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b="1" i="1" dirty="0">
                <a:solidFill>
                  <a:schemeClr val="bg1"/>
                </a:solidFill>
                <a:latin typeface="Nyala" pitchFamily="2" charset="0"/>
              </a:rPr>
              <a:t>“Depart from Me..”</a:t>
            </a:r>
            <a:r>
              <a:rPr lang="en-US" b="1" dirty="0">
                <a:solidFill>
                  <a:schemeClr val="bg1"/>
                </a:solidFill>
                <a:latin typeface="Nyala" pitchFamily="2" charset="0"/>
              </a:rPr>
              <a:t> :  </a:t>
            </a:r>
            <a:r>
              <a:rPr lang="en-US" b="1" dirty="0">
                <a:solidFill>
                  <a:srgbClr val="FFFF00"/>
                </a:solidFill>
                <a:latin typeface="Nyala" pitchFamily="2" charset="0"/>
              </a:rPr>
              <a:t>Jn. 14:2-3</a:t>
            </a:r>
          </a:p>
        </p:txBody>
      </p:sp>
    </p:spTree>
    <p:extLst>
      <p:ext uri="{BB962C8B-B14F-4D97-AF65-F5344CB8AC3E}">
        <p14:creationId xmlns:p14="http://schemas.microsoft.com/office/powerpoint/2010/main" val="243613923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ssolve">
                                      <p:cBhvr>
                                        <p:cTn id="11" dur="500"/>
                                        <p:tgtEl>
                                          <p:spTgt spid="1126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dissolve">
                                      <p:cBhvr>
                                        <p:cTn id="3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8" grpId="0" build="p"/>
      <p:bldP spid="15" grpId="0"/>
      <p:bldP spid="19" grpId="0" build="p"/>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52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4. Everyone will hear</a:t>
            </a:r>
            <a:endParaRPr lang="en-US" sz="5200" dirty="0">
              <a:ln w="18415" cmpd="sng">
                <a:noFill/>
                <a:prstDash val="solid"/>
              </a:ln>
              <a:solidFill>
                <a:srgbClr val="FFFF00"/>
              </a:solidFill>
              <a:effectLst>
                <a:outerShdw blurRad="38100" dist="38100" dir="2700000" algn="tl">
                  <a:srgbClr val="000000">
                    <a:alpha val="43137"/>
                  </a:srgbClr>
                </a:outerShdw>
              </a:effectLst>
              <a:latin typeface="Berlin Sans FB" pitchFamily="34" charset="0"/>
            </a:endParaRPr>
          </a:p>
        </p:txBody>
      </p:sp>
      <p:sp>
        <p:nvSpPr>
          <p:cNvPr id="13" name="Rectangle 12"/>
          <p:cNvSpPr/>
          <p:nvPr/>
        </p:nvSpPr>
        <p:spPr>
          <a:xfrm>
            <a:off x="2667000" y="6477000"/>
            <a:ext cx="3840480" cy="381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n w="18415" cmpd="sng">
                  <a:solidFill>
                    <a:srgbClr val="FFFFFF"/>
                  </a:solidFill>
                  <a:prstDash val="solid"/>
                </a:ln>
                <a:solidFill>
                  <a:srgbClr val="FFFFFF"/>
                </a:solidFill>
                <a:latin typeface="Calibri" panose="020F0502020204030204" pitchFamily="34" charset="0"/>
              </a:rPr>
              <a:t>Worst Words We'll Ever Hear</a:t>
            </a: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228600" y="1411026"/>
            <a:ext cx="8686800" cy="987750"/>
          </a:xfrm>
          <a:noFill/>
          <a:ln w="38100" cmpd="dbl">
            <a:noFill/>
          </a:ln>
        </p:spPr>
        <p:txBody>
          <a:bodyPr anchor="t" anchorCtr="0">
            <a:noAutofit/>
          </a:bodyPr>
          <a:lstStyle/>
          <a:p>
            <a:pPr marL="633413" indent="-596900">
              <a:spcBef>
                <a:spcPts val="0"/>
              </a:spcBef>
              <a:buClr>
                <a:srgbClr val="000066"/>
              </a:buClr>
              <a:buSzPct val="125000"/>
              <a:buFont typeface="Wingdings 2" panose="05020102010507070707" pitchFamily="18" charset="2"/>
              <a:buChar char="E"/>
            </a:pPr>
            <a:r>
              <a:rPr lang="en-US" sz="2800" b="1" dirty="0">
                <a:effectLst>
                  <a:outerShdw blurRad="38100" dist="38100" dir="2700000" algn="tl">
                    <a:srgbClr val="000000">
                      <a:alpha val="43137"/>
                    </a:srgbClr>
                  </a:outerShdw>
                </a:effectLst>
                <a:latin typeface="Nyala" pitchFamily="2" charset="0"/>
              </a:rPr>
              <a:t>I don’t mean the words </a:t>
            </a:r>
            <a:r>
              <a:rPr lang="en-US" sz="2800" b="1" i="1" dirty="0">
                <a:solidFill>
                  <a:srgbClr val="FFFF00"/>
                </a:solidFill>
                <a:effectLst>
                  <a:outerShdw blurRad="38100" dist="38100" dir="2700000" algn="tl">
                    <a:srgbClr val="000000">
                      <a:alpha val="43137"/>
                    </a:srgbClr>
                  </a:outerShdw>
                </a:effectLst>
                <a:latin typeface="Nyala" pitchFamily="2" charset="0"/>
              </a:rPr>
              <a:t>“I never knew you; depart from Me”</a:t>
            </a:r>
            <a:r>
              <a:rPr lang="en-US" sz="2800" b="1" dirty="0">
                <a:solidFill>
                  <a:srgbClr val="FFFF00"/>
                </a:solidFill>
                <a:effectLst>
                  <a:outerShdw blurRad="38100" dist="38100" dir="2700000" algn="tl">
                    <a:srgbClr val="000000">
                      <a:alpha val="43137"/>
                    </a:srgbClr>
                  </a:outerShdw>
                </a:effectLst>
                <a:latin typeface="Nyala" pitchFamily="2" charset="0"/>
              </a:rPr>
              <a:t> </a:t>
            </a:r>
            <a:r>
              <a:rPr lang="en-US" sz="2800" b="1" dirty="0">
                <a:effectLst>
                  <a:outerShdw blurRad="38100" dist="38100" dir="2700000" algn="tl">
                    <a:srgbClr val="000000">
                      <a:alpha val="43137"/>
                    </a:srgbClr>
                  </a:outerShdw>
                </a:effectLst>
                <a:latin typeface="Nyala" pitchFamily="2" charset="0"/>
              </a:rPr>
              <a:t>will be personally directed at every single person.</a:t>
            </a:r>
            <a:endParaRPr lang="en-US" sz="2800" b="1" dirty="0">
              <a:solidFill>
                <a:srgbClr val="FFC000"/>
              </a:solidFill>
              <a:effectLst>
                <a:outerShdw blurRad="38100" dist="38100" dir="2700000" algn="tl">
                  <a:srgbClr val="000000">
                    <a:alpha val="43137"/>
                  </a:srgbClr>
                </a:outerShdw>
              </a:effectLst>
              <a:latin typeface="Nyala" pitchFamily="2" charset="0"/>
            </a:endParaRP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14" name="Slide Number Placeholder 2">
            <a:extLst>
              <a:ext uri="{FF2B5EF4-FFF2-40B4-BE49-F238E27FC236}">
                <a16:creationId xmlns:a16="http://schemas.microsoft.com/office/drawing/2014/main" id="{3EBB7E91-85EE-4E52-A411-EFC56B6D85D4}"/>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8</a:t>
            </a:fld>
            <a:endParaRPr lang="en-US" sz="1400" b="1" dirty="0">
              <a:solidFill>
                <a:schemeClr val="tx1"/>
              </a:solidFill>
              <a:latin typeface="Gill Sans MT" panose="020B0502020104020203" pitchFamily="34" charset="0"/>
            </a:endParaRPr>
          </a:p>
        </p:txBody>
      </p:sp>
      <p:sp>
        <p:nvSpPr>
          <p:cNvPr id="19" name="Content Placeholder 1">
            <a:extLst>
              <a:ext uri="{FF2B5EF4-FFF2-40B4-BE49-F238E27FC236}">
                <a16:creationId xmlns:a16="http://schemas.microsoft.com/office/drawing/2014/main" id="{83F6CB56-138F-487D-AAA1-D952A4EFAA29}"/>
              </a:ext>
            </a:extLst>
          </p:cNvPr>
          <p:cNvSpPr txBox="1">
            <a:spLocks/>
          </p:cNvSpPr>
          <p:nvPr/>
        </p:nvSpPr>
        <p:spPr>
          <a:xfrm>
            <a:off x="228600" y="2362200"/>
            <a:ext cx="8686800" cy="10668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2800" b="1" dirty="0">
                <a:effectLst>
                  <a:outerShdw blurRad="38100" dist="38100" dir="2700000" algn="tl">
                    <a:srgbClr val="000000">
                      <a:alpha val="43137"/>
                    </a:srgbClr>
                  </a:outerShdw>
                </a:effectLst>
                <a:latin typeface="Nyala" pitchFamily="2" charset="0"/>
              </a:rPr>
              <a:t>The vast majority will certainly hear those words directed at them personally:  </a:t>
            </a:r>
            <a:r>
              <a:rPr lang="en-US" sz="2800" b="1" dirty="0">
                <a:solidFill>
                  <a:srgbClr val="FFFF00"/>
                </a:solidFill>
                <a:effectLst>
                  <a:outerShdw blurRad="38100" dist="38100" dir="2700000" algn="tl">
                    <a:srgbClr val="000000">
                      <a:alpha val="43137"/>
                    </a:srgbClr>
                  </a:outerShdw>
                </a:effectLst>
                <a:latin typeface="Nyala" pitchFamily="2" charset="0"/>
              </a:rPr>
              <a:t>Matt. 7:13-14</a:t>
            </a:r>
            <a:endParaRPr lang="en-US" sz="2800" b="1" i="1" dirty="0">
              <a:solidFill>
                <a:srgbClr val="FFFF00"/>
              </a:solidFill>
              <a:effectLst>
                <a:outerShdw blurRad="38100" dist="38100" dir="2700000" algn="tl">
                  <a:srgbClr val="000000">
                    <a:alpha val="43137"/>
                  </a:srgbClr>
                </a:outerShdw>
              </a:effectLst>
              <a:latin typeface="Nyala" pitchFamily="2" charset="0"/>
            </a:endParaRPr>
          </a:p>
        </p:txBody>
      </p:sp>
      <p:sp>
        <p:nvSpPr>
          <p:cNvPr id="12" name="Content Placeholder 1">
            <a:extLst>
              <a:ext uri="{FF2B5EF4-FFF2-40B4-BE49-F238E27FC236}">
                <a16:creationId xmlns:a16="http://schemas.microsoft.com/office/drawing/2014/main" id="{13946C56-75BE-40C0-904F-AC79F2F224F8}"/>
              </a:ext>
            </a:extLst>
          </p:cNvPr>
          <p:cNvSpPr txBox="1">
            <a:spLocks/>
          </p:cNvSpPr>
          <p:nvPr/>
        </p:nvSpPr>
        <p:spPr>
          <a:xfrm>
            <a:off x="228600" y="3406422"/>
            <a:ext cx="8686800" cy="10668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2800" b="1" dirty="0">
                <a:effectLst>
                  <a:outerShdw blurRad="38100" dist="38100" dir="2700000" algn="tl">
                    <a:srgbClr val="000000">
                      <a:alpha val="43137"/>
                    </a:srgbClr>
                  </a:outerShdw>
                </a:effectLst>
                <a:latin typeface="Nyala" pitchFamily="2" charset="0"/>
              </a:rPr>
              <a:t>I mean that if those words are personally directed at me, EVERYONE will know it, and know why!</a:t>
            </a:r>
            <a:endParaRPr lang="en-US" sz="2800" b="1" i="1" dirty="0">
              <a:solidFill>
                <a:srgbClr val="FFFF00"/>
              </a:solidFill>
              <a:effectLst>
                <a:outerShdw blurRad="38100" dist="38100" dir="2700000" algn="tl">
                  <a:srgbClr val="000000">
                    <a:alpha val="43137"/>
                  </a:srgbClr>
                </a:outerShdw>
              </a:effectLst>
              <a:latin typeface="Nyala" pitchFamily="2" charset="0"/>
            </a:endParaRPr>
          </a:p>
        </p:txBody>
      </p:sp>
      <p:sp>
        <p:nvSpPr>
          <p:cNvPr id="16" name="Content Placeholder 1">
            <a:extLst>
              <a:ext uri="{FF2B5EF4-FFF2-40B4-BE49-F238E27FC236}">
                <a16:creationId xmlns:a16="http://schemas.microsoft.com/office/drawing/2014/main" id="{C07A130D-C786-424E-A75A-D5DE6984CB4B}"/>
              </a:ext>
            </a:extLst>
          </p:cNvPr>
          <p:cNvSpPr txBox="1">
            <a:spLocks/>
          </p:cNvSpPr>
          <p:nvPr/>
        </p:nvSpPr>
        <p:spPr>
          <a:xfrm>
            <a:off x="609600" y="4419600"/>
            <a:ext cx="8515350" cy="920516"/>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600" b="1" i="1" dirty="0">
                <a:solidFill>
                  <a:schemeClr val="bg1"/>
                </a:solidFill>
                <a:latin typeface="Nyala" pitchFamily="2" charset="0"/>
              </a:rPr>
              <a:t>We know of God’s omniscience:  </a:t>
            </a:r>
            <a:r>
              <a:rPr lang="en-US" sz="2600" b="1" i="1" dirty="0">
                <a:solidFill>
                  <a:srgbClr val="FFFF00"/>
                </a:solidFill>
                <a:latin typeface="Nyala" pitchFamily="2" charset="0"/>
              </a:rPr>
              <a:t>Heb. 4:12-13; Psa. 44:21; Rom. 2:16</a:t>
            </a:r>
            <a:endParaRPr lang="en-US" sz="2600" b="1" dirty="0">
              <a:solidFill>
                <a:srgbClr val="FFFF00"/>
              </a:solidFill>
              <a:latin typeface="Nyala" pitchFamily="2" charset="0"/>
            </a:endParaRPr>
          </a:p>
        </p:txBody>
      </p:sp>
      <p:sp>
        <p:nvSpPr>
          <p:cNvPr id="20" name="Content Placeholder 1">
            <a:extLst>
              <a:ext uri="{FF2B5EF4-FFF2-40B4-BE49-F238E27FC236}">
                <a16:creationId xmlns:a16="http://schemas.microsoft.com/office/drawing/2014/main" id="{002FB8D1-2507-40ED-91B3-97DD336A862A}"/>
              </a:ext>
            </a:extLst>
          </p:cNvPr>
          <p:cNvSpPr txBox="1">
            <a:spLocks/>
          </p:cNvSpPr>
          <p:nvPr/>
        </p:nvSpPr>
        <p:spPr>
          <a:xfrm>
            <a:off x="603954" y="5367866"/>
            <a:ext cx="8515350" cy="1337733"/>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93712" indent="-457200">
              <a:buClr>
                <a:srgbClr val="FFFF00"/>
              </a:buClr>
              <a:buSzPct val="110000"/>
              <a:buFont typeface="Wingdings 2" panose="05020102010507070707" pitchFamily="18" charset="2"/>
              <a:buChar char=""/>
            </a:pPr>
            <a:r>
              <a:rPr lang="en-US" sz="2600" b="1" i="1" dirty="0">
                <a:solidFill>
                  <a:schemeClr val="bg1"/>
                </a:solidFill>
                <a:latin typeface="Nyala" pitchFamily="2" charset="0"/>
              </a:rPr>
              <a:t>Plus, all my “badness” will be on display unless my life is hidden in Christ:  </a:t>
            </a:r>
            <a:r>
              <a:rPr lang="en-US" sz="2600" b="1" i="1" dirty="0">
                <a:solidFill>
                  <a:srgbClr val="FFFF00"/>
                </a:solidFill>
                <a:latin typeface="Nyala" pitchFamily="2" charset="0"/>
              </a:rPr>
              <a:t>Matt. 25:31-33; Rev. 20:12; Col. 3:3; 1 Cor. 4:5; Eccl. 12:14</a:t>
            </a:r>
            <a:endParaRPr lang="en-US" sz="2600" b="1" dirty="0">
              <a:solidFill>
                <a:srgbClr val="FFFF00"/>
              </a:solidFill>
              <a:latin typeface="Nyala" pitchFamily="2" charset="0"/>
            </a:endParaRPr>
          </a:p>
        </p:txBody>
      </p:sp>
    </p:spTree>
    <p:extLst>
      <p:ext uri="{BB962C8B-B14F-4D97-AF65-F5344CB8AC3E}">
        <p14:creationId xmlns:p14="http://schemas.microsoft.com/office/powerpoint/2010/main" val="251116411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ssolve">
                                      <p:cBhvr>
                                        <p:cTn id="11" dur="500"/>
                                        <p:tgtEl>
                                          <p:spTgt spid="1126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dissolve">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8" grpId="0" build="p"/>
      <p:bldP spid="19" grpId="0" build="p"/>
      <p:bldP spid="12" grpId="0" build="p"/>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417638"/>
          </a:xfrm>
          <a:prstGeom prst="rect">
            <a:avLst/>
          </a:prstGeom>
          <a:solidFill>
            <a:schemeClr val="tx2">
              <a:lumMod val="10000"/>
            </a:schemeClr>
          </a:solidFill>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w="18415" cmpd="sng">
                <a:noFill/>
                <a:prstDash val="solid"/>
              </a:ln>
              <a:solidFill>
                <a:srgbClr val="FFFFFF"/>
              </a:solidFill>
              <a:effectLst>
                <a:outerShdw blurRad="38100" dist="38100" dir="2700000" algn="tl">
                  <a:srgbClr val="000000">
                    <a:alpha val="43137"/>
                  </a:srgbClr>
                </a:outerShdw>
              </a:effectLst>
              <a:uLnTx/>
              <a:uFillTx/>
              <a:latin typeface="Berlin Sans FB" pitchFamily="34" charset="0"/>
              <a:ea typeface="+mj-ea"/>
              <a:cs typeface="+mj-cs"/>
            </a:endParaRPr>
          </a:p>
        </p:txBody>
      </p:sp>
      <p:sp>
        <p:nvSpPr>
          <p:cNvPr id="2" name="Title 1"/>
          <p:cNvSpPr>
            <a:spLocks noGrp="1"/>
          </p:cNvSpPr>
          <p:nvPr>
            <p:ph type="title"/>
          </p:nvPr>
        </p:nvSpPr>
        <p:spPr>
          <a:xfrm>
            <a:off x="152400" y="0"/>
            <a:ext cx="9144000" cy="1417638"/>
          </a:xfrm>
          <a:solidFill>
            <a:schemeClr val="tx2">
              <a:lumMod val="10000"/>
            </a:schemeClr>
          </a:solidFill>
        </p:spPr>
        <p:txBody>
          <a:bodyPr>
            <a:normAutofit/>
          </a:bodyPr>
          <a:lstStyle/>
          <a:p>
            <a:r>
              <a:rPr lang="en-US" sz="5200" dirty="0">
                <a:ln w="18415" cmpd="sng">
                  <a:noFill/>
                  <a:prstDash val="solid"/>
                </a:ln>
                <a:solidFill>
                  <a:srgbClr val="FFFFFF"/>
                </a:solidFill>
                <a:effectLst>
                  <a:outerShdw blurRad="38100" dist="38100" dir="2700000" algn="tl">
                    <a:srgbClr val="000000">
                      <a:alpha val="43137"/>
                    </a:srgbClr>
                  </a:outerShdw>
                </a:effectLst>
                <a:latin typeface="Berlin Sans FB" pitchFamily="34" charset="0"/>
                <a:sym typeface="Wingdings 2"/>
              </a:rPr>
              <a:t>5. Their finality</a:t>
            </a:r>
            <a:endParaRPr lang="en-US" sz="5200" dirty="0">
              <a:ln w="18415" cmpd="sng">
                <a:noFill/>
                <a:prstDash val="solid"/>
              </a:ln>
              <a:solidFill>
                <a:srgbClr val="FFFF00"/>
              </a:solidFill>
              <a:effectLst>
                <a:outerShdw blurRad="38100" dist="38100" dir="2700000" algn="tl">
                  <a:srgbClr val="000000">
                    <a:alpha val="43137"/>
                  </a:srgbClr>
                </a:outerShdw>
              </a:effectLst>
              <a:latin typeface="Berlin Sans FB" pitchFamily="34" charset="0"/>
            </a:endParaRPr>
          </a:p>
        </p:txBody>
      </p:sp>
      <p:sp>
        <p:nvSpPr>
          <p:cNvPr id="13" name="Rectangle 12"/>
          <p:cNvSpPr/>
          <p:nvPr/>
        </p:nvSpPr>
        <p:spPr>
          <a:xfrm>
            <a:off x="2667000" y="6477000"/>
            <a:ext cx="3840480" cy="381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n w="18415" cmpd="sng">
                  <a:solidFill>
                    <a:srgbClr val="FFFFFF"/>
                  </a:solidFill>
                  <a:prstDash val="solid"/>
                </a:ln>
                <a:solidFill>
                  <a:srgbClr val="FFFFFF"/>
                </a:solidFill>
                <a:latin typeface="Calibri" panose="020F0502020204030204" pitchFamily="34" charset="0"/>
              </a:rPr>
              <a:t>Worst Words We'll Ever Hear</a:t>
            </a:r>
          </a:p>
        </p:txBody>
      </p:sp>
      <p:cxnSp>
        <p:nvCxnSpPr>
          <p:cNvPr id="18" name="Straight Connector 17"/>
          <p:cNvCxnSpPr/>
          <p:nvPr/>
        </p:nvCxnSpPr>
        <p:spPr>
          <a:xfrm>
            <a:off x="0" y="140817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idx="1"/>
          </p:nvPr>
        </p:nvSpPr>
        <p:spPr>
          <a:xfrm>
            <a:off x="104420" y="1487226"/>
            <a:ext cx="9020529" cy="987750"/>
          </a:xfrm>
          <a:noFill/>
          <a:ln w="38100" cmpd="dbl">
            <a:noFill/>
          </a:ln>
        </p:spPr>
        <p:txBody>
          <a:bodyPr anchor="t" anchorCtr="0">
            <a:noAutofit/>
          </a:bodyPr>
          <a:lstStyle/>
          <a:p>
            <a:pPr marL="633413" indent="-596900">
              <a:spcBef>
                <a:spcPts val="0"/>
              </a:spcBef>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Those in Matthew 7 stake their claim to righteous-ness in verse 22.</a:t>
            </a:r>
            <a:endParaRPr lang="en-US" sz="3200" b="1" dirty="0">
              <a:solidFill>
                <a:srgbClr val="FFC000"/>
              </a:solidFill>
              <a:effectLst>
                <a:outerShdw blurRad="38100" dist="38100" dir="2700000" algn="tl">
                  <a:srgbClr val="000000">
                    <a:alpha val="43137"/>
                  </a:srgbClr>
                </a:outerShdw>
              </a:effectLst>
              <a:latin typeface="Nyala" pitchFamily="2" charset="0"/>
            </a:endParaRPr>
          </a:p>
        </p:txBody>
      </p:sp>
      <p:pic>
        <p:nvPicPr>
          <p:cNvPr id="11266" name="Picture 2" descr="Image result for blue bible pic"/>
          <p:cNvPicPr>
            <a:picLocks noChangeAspect="1" noChangeArrowheads="1"/>
          </p:cNvPicPr>
          <p:nvPr/>
        </p:nvPicPr>
        <p:blipFill>
          <a:blip r:embed="rId2" cstate="print"/>
          <a:srcRect/>
          <a:stretch>
            <a:fillRect/>
          </a:stretch>
        </p:blipFill>
        <p:spPr bwMode="auto">
          <a:xfrm>
            <a:off x="7448551" y="-1"/>
            <a:ext cx="1709487" cy="1389888"/>
          </a:xfrm>
          <a:prstGeom prst="rect">
            <a:avLst/>
          </a:prstGeom>
          <a:noFill/>
        </p:spPr>
      </p:pic>
      <p:sp>
        <p:nvSpPr>
          <p:cNvPr id="14" name="Slide Number Placeholder 2">
            <a:extLst>
              <a:ext uri="{FF2B5EF4-FFF2-40B4-BE49-F238E27FC236}">
                <a16:creationId xmlns:a16="http://schemas.microsoft.com/office/drawing/2014/main" id="{3EBB7E91-85EE-4E52-A411-EFC56B6D85D4}"/>
              </a:ext>
            </a:extLst>
          </p:cNvPr>
          <p:cNvSpPr>
            <a:spLocks noGrp="1"/>
          </p:cNvSpPr>
          <p:nvPr>
            <p:ph type="sldNum" sz="quarter" idx="12"/>
          </p:nvPr>
        </p:nvSpPr>
        <p:spPr>
          <a:xfrm>
            <a:off x="8667750" y="6488739"/>
            <a:ext cx="457200" cy="365125"/>
          </a:xfrm>
        </p:spPr>
        <p:txBody>
          <a:bodyPr anchor="ctr" anchorCtr="0"/>
          <a:lstStyle/>
          <a:p>
            <a:pPr algn="ctr"/>
            <a:fld id="{6B1DD785-66E1-499A-BBCE-7EB01E1CC23E}" type="slidenum">
              <a:rPr lang="en-US" sz="1400" b="1" smtClean="0">
                <a:solidFill>
                  <a:schemeClr val="tx1"/>
                </a:solidFill>
                <a:latin typeface="Gill Sans MT" panose="020B0502020104020203" pitchFamily="34" charset="0"/>
              </a:rPr>
              <a:pPr algn="ctr"/>
              <a:t>9</a:t>
            </a:fld>
            <a:endParaRPr lang="en-US" sz="1400" b="1" dirty="0">
              <a:solidFill>
                <a:schemeClr val="tx1"/>
              </a:solidFill>
              <a:latin typeface="Gill Sans MT" panose="020B0502020104020203" pitchFamily="34" charset="0"/>
            </a:endParaRPr>
          </a:p>
        </p:txBody>
      </p:sp>
      <p:sp>
        <p:nvSpPr>
          <p:cNvPr id="19" name="Content Placeholder 1">
            <a:extLst>
              <a:ext uri="{FF2B5EF4-FFF2-40B4-BE49-F238E27FC236}">
                <a16:creationId xmlns:a16="http://schemas.microsoft.com/office/drawing/2014/main" id="{83F6CB56-138F-487D-AAA1-D952A4EFAA29}"/>
              </a:ext>
            </a:extLst>
          </p:cNvPr>
          <p:cNvSpPr txBox="1">
            <a:spLocks/>
          </p:cNvSpPr>
          <p:nvPr/>
        </p:nvSpPr>
        <p:spPr>
          <a:xfrm>
            <a:off x="104420" y="2715491"/>
            <a:ext cx="9020529" cy="969818"/>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But the Lord does not accept their claim; He knows they are guilty…He is the Judge!  </a:t>
            </a:r>
            <a:r>
              <a:rPr lang="en-US" sz="3200" b="1" dirty="0">
                <a:solidFill>
                  <a:srgbClr val="FFFF00"/>
                </a:solidFill>
                <a:effectLst>
                  <a:outerShdw blurRad="38100" dist="38100" dir="2700000" algn="tl">
                    <a:srgbClr val="000000">
                      <a:alpha val="43137"/>
                    </a:srgbClr>
                  </a:outerShdw>
                </a:effectLst>
                <a:latin typeface="Nyala" pitchFamily="2" charset="0"/>
              </a:rPr>
              <a:t>Acts 17:31; Matt. 7:23</a:t>
            </a:r>
            <a:endParaRPr lang="en-US" sz="3200" b="1" i="1" dirty="0">
              <a:solidFill>
                <a:srgbClr val="FFFF00"/>
              </a:solidFill>
              <a:effectLst>
                <a:outerShdw blurRad="38100" dist="38100" dir="2700000" algn="tl">
                  <a:srgbClr val="000000">
                    <a:alpha val="43137"/>
                  </a:srgbClr>
                </a:outerShdw>
              </a:effectLst>
              <a:latin typeface="Nyala" pitchFamily="2" charset="0"/>
            </a:endParaRPr>
          </a:p>
        </p:txBody>
      </p:sp>
      <p:sp>
        <p:nvSpPr>
          <p:cNvPr id="12" name="Content Placeholder 1">
            <a:extLst>
              <a:ext uri="{FF2B5EF4-FFF2-40B4-BE49-F238E27FC236}">
                <a16:creationId xmlns:a16="http://schemas.microsoft.com/office/drawing/2014/main" id="{13946C56-75BE-40C0-904F-AC79F2F224F8}"/>
              </a:ext>
            </a:extLst>
          </p:cNvPr>
          <p:cNvSpPr txBox="1">
            <a:spLocks/>
          </p:cNvSpPr>
          <p:nvPr/>
        </p:nvSpPr>
        <p:spPr>
          <a:xfrm>
            <a:off x="104420" y="3934691"/>
            <a:ext cx="9020529" cy="969818"/>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They have no “comeback”; they make no further attempts at self-justification:  </a:t>
            </a:r>
            <a:r>
              <a:rPr lang="en-US" sz="3200" b="1" dirty="0">
                <a:solidFill>
                  <a:srgbClr val="FFFF00"/>
                </a:solidFill>
                <a:effectLst>
                  <a:outerShdw blurRad="38100" dist="38100" dir="2700000" algn="tl">
                    <a:srgbClr val="000000">
                      <a:alpha val="43137"/>
                    </a:srgbClr>
                  </a:outerShdw>
                </a:effectLst>
                <a:latin typeface="Nyala" pitchFamily="2" charset="0"/>
              </a:rPr>
              <a:t>Psa. 63:11</a:t>
            </a:r>
            <a:endParaRPr lang="en-US" sz="3200" b="1" i="1" dirty="0">
              <a:solidFill>
                <a:srgbClr val="FFFF00"/>
              </a:solidFill>
              <a:effectLst>
                <a:outerShdw blurRad="38100" dist="38100" dir="2700000" algn="tl">
                  <a:srgbClr val="000000">
                    <a:alpha val="43137"/>
                  </a:srgbClr>
                </a:outerShdw>
              </a:effectLst>
              <a:latin typeface="Nyala" pitchFamily="2" charset="0"/>
            </a:endParaRPr>
          </a:p>
        </p:txBody>
      </p:sp>
      <p:sp>
        <p:nvSpPr>
          <p:cNvPr id="15" name="Content Placeholder 1">
            <a:extLst>
              <a:ext uri="{FF2B5EF4-FFF2-40B4-BE49-F238E27FC236}">
                <a16:creationId xmlns:a16="http://schemas.microsoft.com/office/drawing/2014/main" id="{C739B63D-B657-4628-A9E6-6D3243EF18F1}"/>
              </a:ext>
            </a:extLst>
          </p:cNvPr>
          <p:cNvSpPr txBox="1">
            <a:spLocks/>
          </p:cNvSpPr>
          <p:nvPr/>
        </p:nvSpPr>
        <p:spPr>
          <a:xfrm>
            <a:off x="102656" y="5181600"/>
            <a:ext cx="9020529" cy="1066800"/>
          </a:xfrm>
          <a:prstGeom prst="rect">
            <a:avLst/>
          </a:prstGeom>
          <a:noFill/>
          <a:ln w="38100" cmpd="dbl">
            <a:noFill/>
          </a:ln>
        </p:spPr>
        <p:txBody>
          <a:bodyPr vert="horz" anchor="t" anchorCtr="0">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633413" indent="-596900">
              <a:buClr>
                <a:srgbClr val="000066"/>
              </a:buClr>
              <a:buSzPct val="125000"/>
              <a:buFont typeface="Wingdings 2" panose="05020102010507070707" pitchFamily="18" charset="2"/>
              <a:buChar char="E"/>
            </a:pPr>
            <a:r>
              <a:rPr lang="en-US" sz="3200" b="1" dirty="0">
                <a:effectLst>
                  <a:outerShdw blurRad="38100" dist="38100" dir="2700000" algn="tl">
                    <a:srgbClr val="000000">
                      <a:alpha val="43137"/>
                    </a:srgbClr>
                  </a:outerShdw>
                </a:effectLst>
                <a:latin typeface="Nyala" pitchFamily="2" charset="0"/>
              </a:rPr>
              <a:t>Imagine bearing all the shame of your sins, all your ugly deeds and ugly words:  </a:t>
            </a:r>
            <a:r>
              <a:rPr lang="en-US" sz="3200" b="1" dirty="0">
                <a:solidFill>
                  <a:srgbClr val="FFFF00"/>
                </a:solidFill>
                <a:effectLst>
                  <a:outerShdw blurRad="38100" dist="38100" dir="2700000" algn="tl">
                    <a:srgbClr val="000000">
                      <a:alpha val="43137"/>
                    </a:srgbClr>
                  </a:outerShdw>
                </a:effectLst>
                <a:latin typeface="Nyala" pitchFamily="2" charset="0"/>
              </a:rPr>
              <a:t>Job 8:22</a:t>
            </a:r>
            <a:endParaRPr lang="en-US" sz="3200" b="1" i="1" dirty="0">
              <a:solidFill>
                <a:srgbClr val="FFFF00"/>
              </a:solidFill>
              <a:effectLst>
                <a:outerShdw blurRad="38100" dist="38100" dir="2700000" algn="tl">
                  <a:srgbClr val="000000">
                    <a:alpha val="43137"/>
                  </a:srgbClr>
                </a:outerShdw>
              </a:effectLst>
              <a:latin typeface="Nyala" pitchFamily="2" charset="0"/>
            </a:endParaRPr>
          </a:p>
        </p:txBody>
      </p:sp>
    </p:spTree>
    <p:extLst>
      <p:ext uri="{BB962C8B-B14F-4D97-AF65-F5344CB8AC3E}">
        <p14:creationId xmlns:p14="http://schemas.microsoft.com/office/powerpoint/2010/main" val="408495769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ssolve">
                                      <p:cBhvr>
                                        <p:cTn id="11" dur="500"/>
                                        <p:tgtEl>
                                          <p:spTgt spid="1126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dissolve">
                                      <p:cBhvr>
                                        <p:cTn id="23" dur="500"/>
                                        <p:tgtEl>
                                          <p:spTgt spid="19">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dissolve">
                                      <p:cBhvr>
                                        <p:cTn id="3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8" grpId="0" build="p"/>
      <p:bldP spid="19" grpId="0" build="p"/>
      <p:bldP spid="12" grpId="0" build="p"/>
      <p:bldP spid="15" grpId="0" build="p"/>
    </p:bldLst>
  </p:timing>
</p:sld>
</file>

<file path=ppt/theme/theme1.xml><?xml version="1.0" encoding="utf-8"?>
<a:theme xmlns:a="http://schemas.openxmlformats.org/drawingml/2006/main" name="Techn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24159</TotalTime>
  <Words>895</Words>
  <Application>Microsoft Office PowerPoint</Application>
  <PresentationFormat>On-screen Show (4:3)</PresentationFormat>
  <Paragraphs>74</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Berlin Sans FB</vt:lpstr>
      <vt:lpstr>Gill Sans MT</vt:lpstr>
      <vt:lpstr>Nyala</vt:lpstr>
      <vt:lpstr>Arial</vt:lpstr>
      <vt:lpstr>Wingdings 2</vt:lpstr>
      <vt:lpstr>Andalus</vt:lpstr>
      <vt:lpstr>Berlin Sans FB Demi</vt:lpstr>
      <vt:lpstr>Calibri</vt:lpstr>
      <vt:lpstr>Franklin Gothic Book</vt:lpstr>
      <vt:lpstr>Technic</vt:lpstr>
      <vt:lpstr>PowerPoint Presentation</vt:lpstr>
      <vt:lpstr>Introduction</vt:lpstr>
      <vt:lpstr>The Worst Words You’ll Ever Hear Matthew 7:21-23</vt:lpstr>
      <vt:lpstr>1. When they will be heard</vt:lpstr>
      <vt:lpstr>PowerPoint Presentation</vt:lpstr>
      <vt:lpstr>2. Who will say them</vt:lpstr>
      <vt:lpstr>3. What is said</vt:lpstr>
      <vt:lpstr>4. Everyone will hear</vt:lpstr>
      <vt:lpstr>5. Their finality</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Worst Words You’ll Ever Hear</dc:title>
  <dc:creator>Ryan Thomas</dc:creator>
  <dc:description>Westside:  01/07/2018 AM</dc:description>
  <cp:lastModifiedBy>Craig Thomas</cp:lastModifiedBy>
  <cp:revision>420</cp:revision>
  <dcterms:created xsi:type="dcterms:W3CDTF">2012-12-27T16:00:52Z</dcterms:created>
  <dcterms:modified xsi:type="dcterms:W3CDTF">2018-01-07T12:56:24Z</dcterms:modified>
</cp:coreProperties>
</file>